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9.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3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4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4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4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50.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5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5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5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5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5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5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5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5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5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6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6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6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6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6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6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6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6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68.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6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7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7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7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7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7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7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76.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7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7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7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80.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8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82.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8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8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8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8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87.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8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8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9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9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9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93.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94.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95.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9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97.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9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9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10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101.xml" ContentType="application/vnd.openxmlformats-officedocument.presentationml.notesSlide+xml"/>
  <Override PartName="/ppt/tags/tag186.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tags/tag187.xml" ContentType="application/vnd.openxmlformats-officedocument.presentationml.tags+xml"/>
  <Override PartName="/ppt/notesSlides/notesSlide198.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199.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notesSlides/notesSlide200.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20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202.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203.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204.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205.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206.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207.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208.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209.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210.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211.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212.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213.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notesSlides/notesSlide214.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215.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notesSlides/notesSlide216.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notesSlides/notesSlide217.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218.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notesSlides/notesSlide219.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notesSlides/notesSlide22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221.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notesSlides/notesSlide22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22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notesSlides/notesSlide224.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notesSlides/notesSlide22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notesSlides/notesSlide226.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notesSlides/notesSlide22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228.xml" ContentType="application/vnd.openxmlformats-officedocument.presentationml.notesSlide+xml"/>
  <Override PartName="/ppt/tags/tag248.xml" ContentType="application/vnd.openxmlformats-officedocument.presentationml.tags+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52"/>
  </p:notesMasterIdLst>
  <p:handoutMasterIdLst>
    <p:handoutMasterId r:id="rId353"/>
  </p:handoutMasterIdLst>
  <p:sldIdLst>
    <p:sldId id="256" r:id="rId2"/>
    <p:sldId id="344" r:id="rId3"/>
    <p:sldId id="257" r:id="rId4"/>
    <p:sldId id="258" r:id="rId5"/>
    <p:sldId id="259" r:id="rId6"/>
    <p:sldId id="260" r:id="rId7"/>
    <p:sldId id="287" r:id="rId8"/>
    <p:sldId id="288" r:id="rId9"/>
    <p:sldId id="289" r:id="rId10"/>
    <p:sldId id="465" r:id="rId11"/>
    <p:sldId id="291" r:id="rId12"/>
    <p:sldId id="267" r:id="rId13"/>
    <p:sldId id="346" r:id="rId14"/>
    <p:sldId id="292" r:id="rId15"/>
    <p:sldId id="266" r:id="rId16"/>
    <p:sldId id="293" r:id="rId17"/>
    <p:sldId id="294" r:id="rId18"/>
    <p:sldId id="349" r:id="rId19"/>
    <p:sldId id="282" r:id="rId20"/>
    <p:sldId id="281" r:id="rId21"/>
    <p:sldId id="272" r:id="rId22"/>
    <p:sldId id="295" r:id="rId23"/>
    <p:sldId id="296" r:id="rId24"/>
    <p:sldId id="297" r:id="rId25"/>
    <p:sldId id="286" r:id="rId26"/>
    <p:sldId id="290" r:id="rId27"/>
    <p:sldId id="298" r:id="rId28"/>
    <p:sldId id="299" r:id="rId29"/>
    <p:sldId id="300" r:id="rId30"/>
    <p:sldId id="301" r:id="rId31"/>
    <p:sldId id="269" r:id="rId32"/>
    <p:sldId id="280" r:id="rId33"/>
    <p:sldId id="305" r:id="rId34"/>
    <p:sldId id="306" r:id="rId35"/>
    <p:sldId id="285" r:id="rId36"/>
    <p:sldId id="307" r:id="rId37"/>
    <p:sldId id="308" r:id="rId38"/>
    <p:sldId id="309" r:id="rId39"/>
    <p:sldId id="350" r:id="rId40"/>
    <p:sldId id="310" r:id="rId41"/>
    <p:sldId id="262" r:id="rId42"/>
    <p:sldId id="283" r:id="rId43"/>
    <p:sldId id="311" r:id="rId44"/>
    <p:sldId id="264" r:id="rId45"/>
    <p:sldId id="312" r:id="rId46"/>
    <p:sldId id="313" r:id="rId47"/>
    <p:sldId id="314" r:id="rId48"/>
    <p:sldId id="315" r:id="rId49"/>
    <p:sldId id="316" r:id="rId50"/>
    <p:sldId id="317" r:id="rId51"/>
    <p:sldId id="318" r:id="rId52"/>
    <p:sldId id="319" r:id="rId53"/>
    <p:sldId id="265" r:id="rId54"/>
    <p:sldId id="320" r:id="rId55"/>
    <p:sldId id="321" r:id="rId56"/>
    <p:sldId id="322" r:id="rId57"/>
    <p:sldId id="323" r:id="rId58"/>
    <p:sldId id="324" r:id="rId59"/>
    <p:sldId id="351" r:id="rId60"/>
    <p:sldId id="352" r:id="rId61"/>
    <p:sldId id="353"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261" r:id="rId81"/>
    <p:sldId id="343" r:id="rId82"/>
    <p:sldId id="263" r:id="rId83"/>
    <p:sldId id="354" r:id="rId84"/>
    <p:sldId id="355" r:id="rId85"/>
    <p:sldId id="356" r:id="rId86"/>
    <p:sldId id="268"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270" r:id="rId103"/>
    <p:sldId id="271" r:id="rId104"/>
    <p:sldId id="466" r:id="rId105"/>
    <p:sldId id="372" r:id="rId106"/>
    <p:sldId id="373" r:id="rId107"/>
    <p:sldId id="374"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1" r:id="rId125"/>
    <p:sldId id="392" r:id="rId126"/>
    <p:sldId id="393" r:id="rId127"/>
    <p:sldId id="394" r:id="rId128"/>
    <p:sldId id="395" r:id="rId129"/>
    <p:sldId id="396" r:id="rId130"/>
    <p:sldId id="397" r:id="rId131"/>
    <p:sldId id="398" r:id="rId132"/>
    <p:sldId id="399" r:id="rId133"/>
    <p:sldId id="400" r:id="rId134"/>
    <p:sldId id="401" r:id="rId135"/>
    <p:sldId id="402" r:id="rId136"/>
    <p:sldId id="403" r:id="rId137"/>
    <p:sldId id="404" r:id="rId138"/>
    <p:sldId id="405" r:id="rId139"/>
    <p:sldId id="407" r:id="rId140"/>
    <p:sldId id="408" r:id="rId141"/>
    <p:sldId id="409" r:id="rId142"/>
    <p:sldId id="410" r:id="rId143"/>
    <p:sldId id="411" r:id="rId144"/>
    <p:sldId id="412" r:id="rId145"/>
    <p:sldId id="413" r:id="rId146"/>
    <p:sldId id="414" r:id="rId147"/>
    <p:sldId id="415" r:id="rId148"/>
    <p:sldId id="416" r:id="rId149"/>
    <p:sldId id="417" r:id="rId150"/>
    <p:sldId id="418" r:id="rId151"/>
    <p:sldId id="419" r:id="rId152"/>
    <p:sldId id="4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347" r:id="rId169"/>
    <p:sldId id="348"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575" r:id="rId200"/>
    <p:sldId id="467" r:id="rId201"/>
    <p:sldId id="468" r:id="rId202"/>
    <p:sldId id="469" r:id="rId203"/>
    <p:sldId id="470" r:id="rId204"/>
    <p:sldId id="471" r:id="rId205"/>
    <p:sldId id="472" r:id="rId206"/>
    <p:sldId id="473" r:id="rId207"/>
    <p:sldId id="474" r:id="rId208"/>
    <p:sldId id="475" r:id="rId209"/>
    <p:sldId id="476"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3" r:id="rId237"/>
    <p:sldId id="504" r:id="rId238"/>
    <p:sldId id="505" r:id="rId239"/>
    <p:sldId id="506" r:id="rId240"/>
    <p:sldId id="507" r:id="rId241"/>
    <p:sldId id="508" r:id="rId242"/>
    <p:sldId id="509" r:id="rId243"/>
    <p:sldId id="510" r:id="rId244"/>
    <p:sldId id="511" r:id="rId245"/>
    <p:sldId id="512" r:id="rId246"/>
    <p:sldId id="513" r:id="rId247"/>
    <p:sldId id="514" r:id="rId248"/>
    <p:sldId id="515" r:id="rId249"/>
    <p:sldId id="516" r:id="rId250"/>
    <p:sldId id="517" r:id="rId251"/>
    <p:sldId id="518" r:id="rId252"/>
    <p:sldId id="519" r:id="rId253"/>
    <p:sldId id="520" r:id="rId254"/>
    <p:sldId id="521" r:id="rId255"/>
    <p:sldId id="522" r:id="rId256"/>
    <p:sldId id="523" r:id="rId257"/>
    <p:sldId id="524" r:id="rId258"/>
    <p:sldId id="525" r:id="rId259"/>
    <p:sldId id="526" r:id="rId260"/>
    <p:sldId id="527" r:id="rId261"/>
    <p:sldId id="528" r:id="rId262"/>
    <p:sldId id="529" r:id="rId263"/>
    <p:sldId id="530" r:id="rId264"/>
    <p:sldId id="531" r:id="rId265"/>
    <p:sldId id="532" r:id="rId266"/>
    <p:sldId id="533" r:id="rId267"/>
    <p:sldId id="534" r:id="rId268"/>
    <p:sldId id="535" r:id="rId269"/>
    <p:sldId id="536" r:id="rId270"/>
    <p:sldId id="537" r:id="rId271"/>
    <p:sldId id="538" r:id="rId272"/>
    <p:sldId id="539" r:id="rId273"/>
    <p:sldId id="540" r:id="rId274"/>
    <p:sldId id="541" r:id="rId275"/>
    <p:sldId id="542" r:id="rId276"/>
    <p:sldId id="543" r:id="rId277"/>
    <p:sldId id="544" r:id="rId278"/>
    <p:sldId id="545" r:id="rId279"/>
    <p:sldId id="546" r:id="rId280"/>
    <p:sldId id="547" r:id="rId281"/>
    <p:sldId id="548" r:id="rId282"/>
    <p:sldId id="549" r:id="rId283"/>
    <p:sldId id="550" r:id="rId284"/>
    <p:sldId id="551" r:id="rId285"/>
    <p:sldId id="552" r:id="rId286"/>
    <p:sldId id="553" r:id="rId287"/>
    <p:sldId id="554" r:id="rId288"/>
    <p:sldId id="555" r:id="rId289"/>
    <p:sldId id="556" r:id="rId290"/>
    <p:sldId id="557" r:id="rId291"/>
    <p:sldId id="558" r:id="rId292"/>
    <p:sldId id="559" r:id="rId293"/>
    <p:sldId id="560" r:id="rId294"/>
    <p:sldId id="561" r:id="rId295"/>
    <p:sldId id="562" r:id="rId296"/>
    <p:sldId id="563" r:id="rId297"/>
    <p:sldId id="564" r:id="rId298"/>
    <p:sldId id="565" r:id="rId299"/>
    <p:sldId id="566" r:id="rId300"/>
    <p:sldId id="567" r:id="rId301"/>
    <p:sldId id="568" r:id="rId302"/>
    <p:sldId id="569" r:id="rId303"/>
    <p:sldId id="570" r:id="rId304"/>
    <p:sldId id="571" r:id="rId305"/>
    <p:sldId id="572" r:id="rId306"/>
    <p:sldId id="573" r:id="rId307"/>
    <p:sldId id="574" r:id="rId308"/>
    <p:sldId id="576" r:id="rId309"/>
    <p:sldId id="577" r:id="rId310"/>
    <p:sldId id="578" r:id="rId311"/>
    <p:sldId id="579" r:id="rId312"/>
    <p:sldId id="580" r:id="rId313"/>
    <p:sldId id="581" r:id="rId314"/>
    <p:sldId id="582" r:id="rId315"/>
    <p:sldId id="583" r:id="rId316"/>
    <p:sldId id="584" r:id="rId317"/>
    <p:sldId id="585" r:id="rId318"/>
    <p:sldId id="586" r:id="rId319"/>
    <p:sldId id="587" r:id="rId320"/>
    <p:sldId id="588" r:id="rId321"/>
    <p:sldId id="589" r:id="rId322"/>
    <p:sldId id="590" r:id="rId323"/>
    <p:sldId id="591" r:id="rId324"/>
    <p:sldId id="273" r:id="rId325"/>
    <p:sldId id="274" r:id="rId326"/>
    <p:sldId id="592" r:id="rId327"/>
    <p:sldId id="593" r:id="rId328"/>
    <p:sldId id="594" r:id="rId329"/>
    <p:sldId id="595" r:id="rId330"/>
    <p:sldId id="596" r:id="rId331"/>
    <p:sldId id="597" r:id="rId332"/>
    <p:sldId id="275" r:id="rId333"/>
    <p:sldId id="276" r:id="rId334"/>
    <p:sldId id="277" r:id="rId335"/>
    <p:sldId id="278" r:id="rId336"/>
    <p:sldId id="279" r:id="rId337"/>
    <p:sldId id="598" r:id="rId338"/>
    <p:sldId id="599" r:id="rId339"/>
    <p:sldId id="600" r:id="rId340"/>
    <p:sldId id="601" r:id="rId341"/>
    <p:sldId id="602" r:id="rId342"/>
    <p:sldId id="603" r:id="rId343"/>
    <p:sldId id="604" r:id="rId344"/>
    <p:sldId id="605" r:id="rId345"/>
    <p:sldId id="606" r:id="rId346"/>
    <p:sldId id="607" r:id="rId347"/>
    <p:sldId id="608" r:id="rId348"/>
    <p:sldId id="609" r:id="rId349"/>
    <p:sldId id="610" r:id="rId350"/>
    <p:sldId id="611" r:id="rId3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31E87-9E0E-4FDA-904B-B40E8A20CF89}" v="3" dt="2020-05-17T23:20:43.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4" autoAdjust="0"/>
    <p:restoredTop sz="73611" autoAdjust="0"/>
  </p:normalViewPr>
  <p:slideViewPr>
    <p:cSldViewPr>
      <p:cViewPr varScale="1">
        <p:scale>
          <a:sx n="63" d="100"/>
          <a:sy n="63" d="100"/>
        </p:scale>
        <p:origin x="1997"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6266"/>
    </p:cViewPr>
  </p:sorterViewPr>
  <p:notesViewPr>
    <p:cSldViewPr>
      <p:cViewPr varScale="1">
        <p:scale>
          <a:sx n="59" d="100"/>
          <a:sy n="59" d="100"/>
        </p:scale>
        <p:origin x="-25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microsoft.com/office/2015/10/relationships/revisionInfo" Target="revisionInfo.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49.wmf"/><Relationship Id="rId2" Type="http://schemas.openxmlformats.org/officeDocument/2006/relationships/image" Target="../media/image248.wmf"/><Relationship Id="rId1" Type="http://schemas.openxmlformats.org/officeDocument/2006/relationships/image" Target="../media/image24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202.wmf"/><Relationship Id="rId1" Type="http://schemas.openxmlformats.org/officeDocument/2006/relationships/image" Target="../media/image20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06B428-E76C-45DC-B668-371674F68601}" type="datetimeFigureOut">
              <a:rPr lang="en-US" smtClean="0"/>
              <a:pPr/>
              <a:t>8/30/2020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3C064-81A0-4DEB-97C9-79D23B0F3293}" type="slidenum">
              <a:rPr lang="en-US" smtClean="0"/>
              <a:pPr/>
              <a:t>‹#›</a:t>
            </a:fld>
            <a:endParaRPr lang="en-US" dirty="0"/>
          </a:p>
        </p:txBody>
      </p:sp>
    </p:spTree>
    <p:extLst>
      <p:ext uri="{BB962C8B-B14F-4D97-AF65-F5344CB8AC3E}">
        <p14:creationId xmlns:p14="http://schemas.microsoft.com/office/powerpoint/2010/main" val="3487517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CB76DC-ED89-4D84-A353-7871CD3F67E9}" type="datetimeFigureOut">
              <a:rPr lang="en-US" smtClean="0"/>
              <a:pPr/>
              <a:t>8/30/2020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22D7D5-FC65-4B8F-9FE4-69F4B3276DD8}" type="slidenum">
              <a:rPr lang="en-US" smtClean="0"/>
              <a:pPr/>
              <a:t>‹#›</a:t>
            </a:fld>
            <a:endParaRPr lang="en-US" dirty="0"/>
          </a:p>
        </p:txBody>
      </p:sp>
    </p:spTree>
    <p:extLst>
      <p:ext uri="{BB962C8B-B14F-4D97-AF65-F5344CB8AC3E}">
        <p14:creationId xmlns:p14="http://schemas.microsoft.com/office/powerpoint/2010/main" val="1689928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audio" Target="REPORT_002_2002_01_10.wav" TargetMode="Externa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184.xml"/></Relationships>
</file>

<file path=ppt/notesSlides/_rels/notesSlide101.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ags" Target="../tags/tag186.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audio" Target="REPORT_003_2002_01_10.wav" TargetMode="Externa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ags" Target="../tags/tag188.xml"/></Relationships>
</file>

<file path=ppt/notesSlides/_rels/notesSlide199.xml.rels><?xml version="1.0" encoding="UTF-8" standalone="yes"?>
<Relationships xmlns="http://schemas.openxmlformats.org/package/2006/relationships"><Relationship Id="rId3" Type="http://schemas.openxmlformats.org/officeDocument/2006/relationships/slide" Target="../slides/slide201.xml"/><Relationship Id="rId2" Type="http://schemas.openxmlformats.org/officeDocument/2006/relationships/notesMaster" Target="../notesMasters/notesMaster1.xml"/><Relationship Id="rId1" Type="http://schemas.openxmlformats.org/officeDocument/2006/relationships/tags" Target="../tags/tag19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00.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92.xml"/></Relationships>
</file>

<file path=ppt/notesSlides/_rels/notesSlide201.xml.rels><?xml version="1.0" encoding="UTF-8" standalone="yes"?>
<Relationships xmlns="http://schemas.openxmlformats.org/package/2006/relationships"><Relationship Id="rId3" Type="http://schemas.openxmlformats.org/officeDocument/2006/relationships/slide" Target="../slides/slide203.xml"/><Relationship Id="rId2" Type="http://schemas.openxmlformats.org/officeDocument/2006/relationships/notesMaster" Target="../notesMasters/notesMaster1.xml"/><Relationship Id="rId1" Type="http://schemas.openxmlformats.org/officeDocument/2006/relationships/tags" Target="../tags/tag194.xml"/></Relationships>
</file>

<file path=ppt/notesSlides/_rels/notesSlide202.xml.rels><?xml version="1.0" encoding="UTF-8" standalone="yes"?>
<Relationships xmlns="http://schemas.openxmlformats.org/package/2006/relationships"><Relationship Id="rId3" Type="http://schemas.openxmlformats.org/officeDocument/2006/relationships/slide" Target="../slides/slide204.xml"/><Relationship Id="rId2" Type="http://schemas.openxmlformats.org/officeDocument/2006/relationships/notesMaster" Target="../notesMasters/notesMaster1.xml"/><Relationship Id="rId1" Type="http://schemas.openxmlformats.org/officeDocument/2006/relationships/tags" Target="../tags/tag196.xml"/></Relationships>
</file>

<file path=ppt/notesSlides/_rels/notesSlide203.xml.rels><?xml version="1.0" encoding="UTF-8" standalone="yes"?>
<Relationships xmlns="http://schemas.openxmlformats.org/package/2006/relationships"><Relationship Id="rId3" Type="http://schemas.openxmlformats.org/officeDocument/2006/relationships/slide" Target="../slides/slide205.xml"/><Relationship Id="rId2" Type="http://schemas.openxmlformats.org/officeDocument/2006/relationships/notesMaster" Target="../notesMasters/notesMaster1.xml"/><Relationship Id="rId1" Type="http://schemas.openxmlformats.org/officeDocument/2006/relationships/tags" Target="../tags/tag198.xml"/></Relationships>
</file>

<file path=ppt/notesSlides/_rels/notesSlide204.xml.rels><?xml version="1.0" encoding="UTF-8" standalone="yes"?>
<Relationships xmlns="http://schemas.openxmlformats.org/package/2006/relationships"><Relationship Id="rId3" Type="http://schemas.openxmlformats.org/officeDocument/2006/relationships/slide" Target="../slides/slide206.xml"/><Relationship Id="rId2" Type="http://schemas.openxmlformats.org/officeDocument/2006/relationships/notesMaster" Target="../notesMasters/notesMaster1.xml"/><Relationship Id="rId1" Type="http://schemas.openxmlformats.org/officeDocument/2006/relationships/tags" Target="../tags/tag200.xml"/></Relationships>
</file>

<file path=ppt/notesSlides/_rels/notesSlide205.xml.rels><?xml version="1.0" encoding="UTF-8" standalone="yes"?>
<Relationships xmlns="http://schemas.openxmlformats.org/package/2006/relationships"><Relationship Id="rId3" Type="http://schemas.openxmlformats.org/officeDocument/2006/relationships/slide" Target="../slides/slide207.xml"/><Relationship Id="rId2" Type="http://schemas.openxmlformats.org/officeDocument/2006/relationships/notesMaster" Target="../notesMasters/notesMaster1.xml"/><Relationship Id="rId1" Type="http://schemas.openxmlformats.org/officeDocument/2006/relationships/tags" Target="../tags/tag202.xml"/></Relationships>
</file>

<file path=ppt/notesSlides/_rels/notesSlide206.xml.rels><?xml version="1.0" encoding="UTF-8" standalone="yes"?>
<Relationships xmlns="http://schemas.openxmlformats.org/package/2006/relationships"><Relationship Id="rId3" Type="http://schemas.openxmlformats.org/officeDocument/2006/relationships/slide" Target="../slides/slide208.xml"/><Relationship Id="rId2" Type="http://schemas.openxmlformats.org/officeDocument/2006/relationships/notesMaster" Target="../notesMasters/notesMaster1.xml"/><Relationship Id="rId1" Type="http://schemas.openxmlformats.org/officeDocument/2006/relationships/tags" Target="../tags/tag204.xml"/></Relationships>
</file>

<file path=ppt/notesSlides/_rels/notesSlide207.xml.rels><?xml version="1.0" encoding="UTF-8" standalone="yes"?>
<Relationships xmlns="http://schemas.openxmlformats.org/package/2006/relationships"><Relationship Id="rId3" Type="http://schemas.openxmlformats.org/officeDocument/2006/relationships/slide" Target="../slides/slide209.xml"/><Relationship Id="rId2" Type="http://schemas.openxmlformats.org/officeDocument/2006/relationships/notesMaster" Target="../notesMasters/notesMaster1.xml"/><Relationship Id="rId1" Type="http://schemas.openxmlformats.org/officeDocument/2006/relationships/tags" Target="../tags/tag206.xml"/></Relationships>
</file>

<file path=ppt/notesSlides/_rels/notesSlide208.xml.rels><?xml version="1.0" encoding="UTF-8" standalone="yes"?>
<Relationships xmlns="http://schemas.openxmlformats.org/package/2006/relationships"><Relationship Id="rId3" Type="http://schemas.openxmlformats.org/officeDocument/2006/relationships/slide" Target="../slides/slide210.xml"/><Relationship Id="rId2" Type="http://schemas.openxmlformats.org/officeDocument/2006/relationships/notesMaster" Target="../notesMasters/notesMaster1.xml"/><Relationship Id="rId1" Type="http://schemas.openxmlformats.org/officeDocument/2006/relationships/tags" Target="../tags/tag208.xml"/></Relationships>
</file>

<file path=ppt/notesSlides/_rels/notesSlide209.xml.rels><?xml version="1.0" encoding="UTF-8" standalone="yes"?>
<Relationships xmlns="http://schemas.openxmlformats.org/package/2006/relationships"><Relationship Id="rId3" Type="http://schemas.openxmlformats.org/officeDocument/2006/relationships/slide" Target="../slides/slide211.xml"/><Relationship Id="rId2" Type="http://schemas.openxmlformats.org/officeDocument/2006/relationships/notesMaster" Target="../notesMasters/notesMaster1.xml"/><Relationship Id="rId1" Type="http://schemas.openxmlformats.org/officeDocument/2006/relationships/tags" Target="../tags/tag21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10.xml.rels><?xml version="1.0" encoding="UTF-8" standalone="yes"?>
<Relationships xmlns="http://schemas.openxmlformats.org/package/2006/relationships"><Relationship Id="rId3" Type="http://schemas.openxmlformats.org/officeDocument/2006/relationships/slide" Target="../slides/slide212.xml"/><Relationship Id="rId2" Type="http://schemas.openxmlformats.org/officeDocument/2006/relationships/notesMaster" Target="../notesMasters/notesMaster1.xml"/><Relationship Id="rId1" Type="http://schemas.openxmlformats.org/officeDocument/2006/relationships/tags" Target="../tags/tag212.xml"/></Relationships>
</file>

<file path=ppt/notesSlides/_rels/notesSlide211.xml.rels><?xml version="1.0" encoding="UTF-8" standalone="yes"?>
<Relationships xmlns="http://schemas.openxmlformats.org/package/2006/relationships"><Relationship Id="rId3" Type="http://schemas.openxmlformats.org/officeDocument/2006/relationships/slide" Target="../slides/slide213.xml"/><Relationship Id="rId2" Type="http://schemas.openxmlformats.org/officeDocument/2006/relationships/notesMaster" Target="../notesMasters/notesMaster1.xml"/><Relationship Id="rId1" Type="http://schemas.openxmlformats.org/officeDocument/2006/relationships/tags" Target="../tags/tag214.xml"/></Relationships>
</file>

<file path=ppt/notesSlides/_rels/notesSlide212.xml.rels><?xml version="1.0" encoding="UTF-8" standalone="yes"?>
<Relationships xmlns="http://schemas.openxmlformats.org/package/2006/relationships"><Relationship Id="rId3" Type="http://schemas.openxmlformats.org/officeDocument/2006/relationships/slide" Target="../slides/slide214.xml"/><Relationship Id="rId2" Type="http://schemas.openxmlformats.org/officeDocument/2006/relationships/notesMaster" Target="../notesMasters/notesMaster1.xml"/><Relationship Id="rId1" Type="http://schemas.openxmlformats.org/officeDocument/2006/relationships/tags" Target="../tags/tag216.xml"/></Relationships>
</file>

<file path=ppt/notesSlides/_rels/notesSlide213.xml.rels><?xml version="1.0" encoding="UTF-8" standalone="yes"?>
<Relationships xmlns="http://schemas.openxmlformats.org/package/2006/relationships"><Relationship Id="rId3" Type="http://schemas.openxmlformats.org/officeDocument/2006/relationships/slide" Target="../slides/slide215.xml"/><Relationship Id="rId2" Type="http://schemas.openxmlformats.org/officeDocument/2006/relationships/notesMaster" Target="../notesMasters/notesMaster1.xml"/><Relationship Id="rId1" Type="http://schemas.openxmlformats.org/officeDocument/2006/relationships/tags" Target="../tags/tag218.xml"/></Relationships>
</file>

<file path=ppt/notesSlides/_rels/notesSlide214.xml.rels><?xml version="1.0" encoding="UTF-8" standalone="yes"?>
<Relationships xmlns="http://schemas.openxmlformats.org/package/2006/relationships"><Relationship Id="rId3" Type="http://schemas.openxmlformats.org/officeDocument/2006/relationships/slide" Target="../slides/slide216.xml"/><Relationship Id="rId2" Type="http://schemas.openxmlformats.org/officeDocument/2006/relationships/notesMaster" Target="../notesMasters/notesMaster1.xml"/><Relationship Id="rId1" Type="http://schemas.openxmlformats.org/officeDocument/2006/relationships/tags" Target="../tags/tag220.xml"/></Relationships>
</file>

<file path=ppt/notesSlides/_rels/notesSlide215.xml.rels><?xml version="1.0" encoding="UTF-8" standalone="yes"?>
<Relationships xmlns="http://schemas.openxmlformats.org/package/2006/relationships"><Relationship Id="rId3" Type="http://schemas.openxmlformats.org/officeDocument/2006/relationships/slide" Target="../slides/slide217.xml"/><Relationship Id="rId2" Type="http://schemas.openxmlformats.org/officeDocument/2006/relationships/notesMaster" Target="../notesMasters/notesMaster1.xml"/><Relationship Id="rId1" Type="http://schemas.openxmlformats.org/officeDocument/2006/relationships/tags" Target="../tags/tag222.xml"/></Relationships>
</file>

<file path=ppt/notesSlides/_rels/notesSlide216.xml.rels><?xml version="1.0" encoding="UTF-8" standalone="yes"?>
<Relationships xmlns="http://schemas.openxmlformats.org/package/2006/relationships"><Relationship Id="rId3" Type="http://schemas.openxmlformats.org/officeDocument/2006/relationships/slide" Target="../slides/slide218.xml"/><Relationship Id="rId2" Type="http://schemas.openxmlformats.org/officeDocument/2006/relationships/notesMaster" Target="../notesMasters/notesMaster1.xml"/><Relationship Id="rId1" Type="http://schemas.openxmlformats.org/officeDocument/2006/relationships/tags" Target="../tags/tag224.xml"/></Relationships>
</file>

<file path=ppt/notesSlides/_rels/notesSlide217.xml.rels><?xml version="1.0" encoding="UTF-8" standalone="yes"?>
<Relationships xmlns="http://schemas.openxmlformats.org/package/2006/relationships"><Relationship Id="rId3" Type="http://schemas.openxmlformats.org/officeDocument/2006/relationships/slide" Target="../slides/slide219.xml"/><Relationship Id="rId2" Type="http://schemas.openxmlformats.org/officeDocument/2006/relationships/notesMaster" Target="../notesMasters/notesMaster1.xml"/><Relationship Id="rId1" Type="http://schemas.openxmlformats.org/officeDocument/2006/relationships/tags" Target="../tags/tag226.xml"/></Relationships>
</file>

<file path=ppt/notesSlides/_rels/notesSlide218.xml.rels><?xml version="1.0" encoding="UTF-8" standalone="yes"?>
<Relationships xmlns="http://schemas.openxmlformats.org/package/2006/relationships"><Relationship Id="rId3" Type="http://schemas.openxmlformats.org/officeDocument/2006/relationships/slide" Target="../slides/slide220.xml"/><Relationship Id="rId2" Type="http://schemas.openxmlformats.org/officeDocument/2006/relationships/notesMaster" Target="../notesMasters/notesMaster1.xml"/><Relationship Id="rId1" Type="http://schemas.openxmlformats.org/officeDocument/2006/relationships/tags" Target="../tags/tag228.xml"/></Relationships>
</file>

<file path=ppt/notesSlides/_rels/notesSlide219.xml.rels><?xml version="1.0" encoding="UTF-8" standalone="yes"?>
<Relationships xmlns="http://schemas.openxmlformats.org/package/2006/relationships"><Relationship Id="rId3" Type="http://schemas.openxmlformats.org/officeDocument/2006/relationships/slide" Target="../slides/slide221.xml"/><Relationship Id="rId2" Type="http://schemas.openxmlformats.org/officeDocument/2006/relationships/notesMaster" Target="../notesMasters/notesMaster1.xml"/><Relationship Id="rId1" Type="http://schemas.openxmlformats.org/officeDocument/2006/relationships/tags" Target="../tags/tag23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20.xml.rels><?xml version="1.0" encoding="UTF-8" standalone="yes"?>
<Relationships xmlns="http://schemas.openxmlformats.org/package/2006/relationships"><Relationship Id="rId3" Type="http://schemas.openxmlformats.org/officeDocument/2006/relationships/slide" Target="../slides/slide222.xml"/><Relationship Id="rId2" Type="http://schemas.openxmlformats.org/officeDocument/2006/relationships/notesMaster" Target="../notesMasters/notesMaster1.xml"/><Relationship Id="rId1" Type="http://schemas.openxmlformats.org/officeDocument/2006/relationships/tags" Target="../tags/tag232.xml"/></Relationships>
</file>

<file path=ppt/notesSlides/_rels/notesSlide221.xml.rels><?xml version="1.0" encoding="UTF-8" standalone="yes"?>
<Relationships xmlns="http://schemas.openxmlformats.org/package/2006/relationships"><Relationship Id="rId3" Type="http://schemas.openxmlformats.org/officeDocument/2006/relationships/slide" Target="../slides/slide223.xml"/><Relationship Id="rId2" Type="http://schemas.openxmlformats.org/officeDocument/2006/relationships/notesMaster" Target="../notesMasters/notesMaster1.xml"/><Relationship Id="rId1" Type="http://schemas.openxmlformats.org/officeDocument/2006/relationships/tags" Target="../tags/tag234.xml"/></Relationships>
</file>

<file path=ppt/notesSlides/_rels/notesSlide222.xml.rels><?xml version="1.0" encoding="UTF-8" standalone="yes"?>
<Relationships xmlns="http://schemas.openxmlformats.org/package/2006/relationships"><Relationship Id="rId3" Type="http://schemas.openxmlformats.org/officeDocument/2006/relationships/slide" Target="../slides/slide224.xml"/><Relationship Id="rId2" Type="http://schemas.openxmlformats.org/officeDocument/2006/relationships/notesMaster" Target="../notesMasters/notesMaster1.xml"/><Relationship Id="rId1" Type="http://schemas.openxmlformats.org/officeDocument/2006/relationships/tags" Target="../tags/tag236.xml"/></Relationships>
</file>

<file path=ppt/notesSlides/_rels/notesSlide223.xml.rels><?xml version="1.0" encoding="UTF-8" standalone="yes"?>
<Relationships xmlns="http://schemas.openxmlformats.org/package/2006/relationships"><Relationship Id="rId3" Type="http://schemas.openxmlformats.org/officeDocument/2006/relationships/slide" Target="../slides/slide225.xml"/><Relationship Id="rId2" Type="http://schemas.openxmlformats.org/officeDocument/2006/relationships/notesMaster" Target="../notesMasters/notesMaster1.xml"/><Relationship Id="rId1" Type="http://schemas.openxmlformats.org/officeDocument/2006/relationships/tags" Target="../tags/tag238.xml"/></Relationships>
</file>

<file path=ppt/notesSlides/_rels/notesSlide224.xml.rels><?xml version="1.0" encoding="UTF-8" standalone="yes"?>
<Relationships xmlns="http://schemas.openxmlformats.org/package/2006/relationships"><Relationship Id="rId3" Type="http://schemas.openxmlformats.org/officeDocument/2006/relationships/slide" Target="../slides/slide226.xml"/><Relationship Id="rId2" Type="http://schemas.openxmlformats.org/officeDocument/2006/relationships/notesMaster" Target="../notesMasters/notesMaster1.xml"/><Relationship Id="rId1" Type="http://schemas.openxmlformats.org/officeDocument/2006/relationships/tags" Target="../tags/tag240.xml"/></Relationships>
</file>

<file path=ppt/notesSlides/_rels/notesSlide225.xml.rels><?xml version="1.0" encoding="UTF-8" standalone="yes"?>
<Relationships xmlns="http://schemas.openxmlformats.org/package/2006/relationships"><Relationship Id="rId3" Type="http://schemas.openxmlformats.org/officeDocument/2006/relationships/slide" Target="../slides/slide227.xml"/><Relationship Id="rId2" Type="http://schemas.openxmlformats.org/officeDocument/2006/relationships/notesMaster" Target="../notesMasters/notesMaster1.xml"/><Relationship Id="rId1" Type="http://schemas.openxmlformats.org/officeDocument/2006/relationships/tags" Target="../tags/tag242.xml"/></Relationships>
</file>

<file path=ppt/notesSlides/_rels/notesSlide226.xml.rels><?xml version="1.0" encoding="UTF-8" standalone="yes"?>
<Relationships xmlns="http://schemas.openxmlformats.org/package/2006/relationships"><Relationship Id="rId3" Type="http://schemas.openxmlformats.org/officeDocument/2006/relationships/slide" Target="../slides/slide228.xml"/><Relationship Id="rId2" Type="http://schemas.openxmlformats.org/officeDocument/2006/relationships/notesMaster" Target="../notesMasters/notesMaster1.xml"/><Relationship Id="rId1" Type="http://schemas.openxmlformats.org/officeDocument/2006/relationships/tags" Target="../tags/tag244.xml"/></Relationships>
</file>

<file path=ppt/notesSlides/_rels/notesSlide227.xml.rels><?xml version="1.0" encoding="UTF-8" standalone="yes"?>
<Relationships xmlns="http://schemas.openxmlformats.org/package/2006/relationships"><Relationship Id="rId3" Type="http://schemas.openxmlformats.org/officeDocument/2006/relationships/slide" Target="../slides/slide229.xml"/><Relationship Id="rId2" Type="http://schemas.openxmlformats.org/officeDocument/2006/relationships/notesMaster" Target="../notesMasters/notesMaster1.xml"/><Relationship Id="rId1" Type="http://schemas.openxmlformats.org/officeDocument/2006/relationships/tags" Target="../tags/tag246.xml"/></Relationships>
</file>

<file path=ppt/notesSlides/_rels/notesSlide228.xml.rels><?xml version="1.0" encoding="UTF-8" standalone="yes"?>
<Relationships xmlns="http://schemas.openxmlformats.org/package/2006/relationships"><Relationship Id="rId3" Type="http://schemas.openxmlformats.org/officeDocument/2006/relationships/slide" Target="../slides/slide230.xml"/><Relationship Id="rId2" Type="http://schemas.openxmlformats.org/officeDocument/2006/relationships/notesMaster" Target="../notesMasters/notesMaster1.xml"/><Relationship Id="rId1" Type="http://schemas.openxmlformats.org/officeDocument/2006/relationships/tags" Target="../tags/tag248.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0.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22.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24.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6.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28.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30.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32.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4.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6.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38.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40.xml"/></Relationships>
</file>

<file path=ppt/notesSlides/_rels/notesSlide79.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42.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44.xml"/></Relationships>
</file>

<file path=ppt/notesSlides/_rels/notesSlide81.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146.xml"/></Relationships>
</file>

<file path=ppt/notesSlides/_rels/notesSlide82.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148.xml"/></Relationships>
</file>

<file path=ppt/notesSlides/_rels/notesSlide83.xml.rels><?xml version="1.0" encoding="UTF-8" standalone="yes"?>
<Relationships xmlns="http://schemas.openxmlformats.org/package/2006/relationships"><Relationship Id="rId3" Type="http://schemas.openxmlformats.org/officeDocument/2006/relationships/slide" Target="../slides/slide85.xml"/><Relationship Id="rId2" Type="http://schemas.openxmlformats.org/officeDocument/2006/relationships/notesMaster" Target="../notesMasters/notesMaster1.xml"/><Relationship Id="rId1" Type="http://schemas.openxmlformats.org/officeDocument/2006/relationships/tags" Target="../tags/tag150.xml"/></Relationships>
</file>

<file path=ppt/notesSlides/_rels/notesSlide84.xml.rels><?xml version="1.0" encoding="UTF-8" standalone="yes"?>
<Relationships xmlns="http://schemas.openxmlformats.org/package/2006/relationships"><Relationship Id="rId3" Type="http://schemas.openxmlformats.org/officeDocument/2006/relationships/slide" Target="../slides/slide86.xml"/><Relationship Id="rId2" Type="http://schemas.openxmlformats.org/officeDocument/2006/relationships/notesMaster" Target="../notesMasters/notesMaster1.xml"/><Relationship Id="rId1" Type="http://schemas.openxmlformats.org/officeDocument/2006/relationships/tags" Target="../tags/tag152.xml"/></Relationships>
</file>

<file path=ppt/notesSlides/_rels/notesSlide85.xml.rels><?xml version="1.0" encoding="UTF-8" standalone="yes"?>
<Relationships xmlns="http://schemas.openxmlformats.org/package/2006/relationships"><Relationship Id="rId3" Type="http://schemas.openxmlformats.org/officeDocument/2006/relationships/slide" Target="../slides/slide87.xml"/><Relationship Id="rId2" Type="http://schemas.openxmlformats.org/officeDocument/2006/relationships/notesMaster" Target="../notesMasters/notesMaster1.xml"/><Relationship Id="rId1" Type="http://schemas.openxmlformats.org/officeDocument/2006/relationships/tags" Target="../tags/tag154.xml"/></Relationships>
</file>

<file path=ppt/notesSlides/_rels/notesSlide86.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156.xml"/></Relationships>
</file>

<file path=ppt/notesSlides/_rels/notesSlide87.xml.rels><?xml version="1.0" encoding="UTF-8" standalone="yes"?>
<Relationships xmlns="http://schemas.openxmlformats.org/package/2006/relationships"><Relationship Id="rId3" Type="http://schemas.openxmlformats.org/officeDocument/2006/relationships/slide" Target="../slides/slide89.xml"/><Relationship Id="rId2" Type="http://schemas.openxmlformats.org/officeDocument/2006/relationships/notesMaster" Target="../notesMasters/notesMaster1.xml"/><Relationship Id="rId1" Type="http://schemas.openxmlformats.org/officeDocument/2006/relationships/tags" Target="../tags/tag158.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90.xml"/><Relationship Id="rId2" Type="http://schemas.openxmlformats.org/officeDocument/2006/relationships/notesMaster" Target="../notesMasters/notesMaster1.xml"/><Relationship Id="rId1" Type="http://schemas.openxmlformats.org/officeDocument/2006/relationships/tags" Target="../tags/tag160.xml"/></Relationships>
</file>

<file path=ppt/notesSlides/_rels/notesSlide89.xml.rels><?xml version="1.0" encoding="UTF-8" standalone="yes"?>
<Relationships xmlns="http://schemas.openxmlformats.org/package/2006/relationships"><Relationship Id="rId3" Type="http://schemas.openxmlformats.org/officeDocument/2006/relationships/slide" Target="../slides/slide91.xml"/><Relationship Id="rId2" Type="http://schemas.openxmlformats.org/officeDocument/2006/relationships/notesMaster" Target="../notesMasters/notesMaster1.xml"/><Relationship Id="rId1" Type="http://schemas.openxmlformats.org/officeDocument/2006/relationships/tags" Target="../tags/tag162.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audio" Target="REPORT_001_2002_01_10.wav" TargetMode="Externa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3" Type="http://schemas.openxmlformats.org/officeDocument/2006/relationships/slide" Target="../slides/slide92.xml"/><Relationship Id="rId2" Type="http://schemas.openxmlformats.org/officeDocument/2006/relationships/notesMaster" Target="../notesMasters/notesMaster1.xml"/><Relationship Id="rId1" Type="http://schemas.openxmlformats.org/officeDocument/2006/relationships/tags" Target="../tags/tag164.xml"/></Relationships>
</file>

<file path=ppt/notesSlides/_rels/notesSlide91.xml.rels><?xml version="1.0" encoding="UTF-8" standalone="yes"?>
<Relationships xmlns="http://schemas.openxmlformats.org/package/2006/relationships"><Relationship Id="rId3" Type="http://schemas.openxmlformats.org/officeDocument/2006/relationships/slide" Target="../slides/slide93.xml"/><Relationship Id="rId2" Type="http://schemas.openxmlformats.org/officeDocument/2006/relationships/notesMaster" Target="../notesMasters/notesMaster1.xml"/><Relationship Id="rId1" Type="http://schemas.openxmlformats.org/officeDocument/2006/relationships/tags" Target="../tags/tag166.xml"/></Relationships>
</file>

<file path=ppt/notesSlides/_rels/notesSlide92.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ags" Target="../tags/tag168.xml"/></Relationships>
</file>

<file path=ppt/notesSlides/_rels/notesSlide93.xml.rels><?xml version="1.0" encoding="UTF-8" standalone="yes"?>
<Relationships xmlns="http://schemas.openxmlformats.org/package/2006/relationships"><Relationship Id="rId3" Type="http://schemas.openxmlformats.org/officeDocument/2006/relationships/slide" Target="../slides/slide95.xml"/><Relationship Id="rId2" Type="http://schemas.openxmlformats.org/officeDocument/2006/relationships/notesMaster" Target="../notesMasters/notesMaster1.xml"/><Relationship Id="rId1" Type="http://schemas.openxmlformats.org/officeDocument/2006/relationships/tags" Target="../tags/tag170.xml"/></Relationships>
</file>

<file path=ppt/notesSlides/_rels/notesSlide94.xml.rels><?xml version="1.0" encoding="UTF-8" standalone="yes"?>
<Relationships xmlns="http://schemas.openxmlformats.org/package/2006/relationships"><Relationship Id="rId3" Type="http://schemas.openxmlformats.org/officeDocument/2006/relationships/slide" Target="../slides/slide96.xml"/><Relationship Id="rId2" Type="http://schemas.openxmlformats.org/officeDocument/2006/relationships/notesMaster" Target="../notesMasters/notesMaster1.xml"/><Relationship Id="rId1" Type="http://schemas.openxmlformats.org/officeDocument/2006/relationships/tags" Target="../tags/tag172.xml"/></Relationships>
</file>

<file path=ppt/notesSlides/_rels/notesSlide95.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ags" Target="../tags/tag174.xml"/></Relationships>
</file>

<file path=ppt/notesSlides/_rels/notesSlide96.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176.xml"/></Relationships>
</file>

<file path=ppt/notesSlides/_rels/notesSlide97.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notesMaster" Target="../notesMasters/notesMaster1.xml"/><Relationship Id="rId1" Type="http://schemas.openxmlformats.org/officeDocument/2006/relationships/tags" Target="../tags/tag178.xml"/></Relationships>
</file>

<file path=ppt/notesSlides/_rels/notesSlide98.xml.rels><?xml version="1.0" encoding="UTF-8" standalone="yes"?>
<Relationships xmlns="http://schemas.openxmlformats.org/package/2006/relationships"><Relationship Id="rId3" Type="http://schemas.openxmlformats.org/officeDocument/2006/relationships/slide" Target="../slides/slide100.xml"/><Relationship Id="rId2" Type="http://schemas.openxmlformats.org/officeDocument/2006/relationships/notesMaster" Target="../notesMasters/notesMaster1.xml"/><Relationship Id="rId1" Type="http://schemas.openxmlformats.org/officeDocument/2006/relationships/tags" Target="../tags/tag180.xml"/></Relationships>
</file>

<file path=ppt/notesSlides/_rels/notesSlide99.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18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3</a:t>
            </a:fld>
            <a:endParaRPr lang="en-US" dirty="0"/>
          </a:p>
        </p:txBody>
      </p:sp>
    </p:spTree>
    <p:extLst>
      <p:ext uri="{BB962C8B-B14F-4D97-AF65-F5344CB8AC3E}">
        <p14:creationId xmlns:p14="http://schemas.microsoft.com/office/powerpoint/2010/main" val="2954583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D8D2C44C-CD3D-4744-A859-DC666ACF3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CD44CE9-F744-47A5-BEC1-44E46D587CB1}" type="slidenum">
              <a:rPr lang="en-US" altLang="en-US" sz="1200" smtClean="0"/>
              <a:pPr/>
              <a:t>12</a:t>
            </a:fld>
            <a:endParaRPr lang="en-US" altLang="en-US" sz="1200"/>
          </a:p>
        </p:txBody>
      </p:sp>
      <p:sp>
        <p:nvSpPr>
          <p:cNvPr id="8195" name="Rectangle 2">
            <a:extLst>
              <a:ext uri="{FF2B5EF4-FFF2-40B4-BE49-F238E27FC236}">
                <a16:creationId xmlns:a16="http://schemas.microsoft.com/office/drawing/2014/main" id="{7D68DAE0-E034-4D14-BD8B-398595370F8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19954541-3828-4121-815F-5A8FE4548AA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The largest earthquake measured 9.2 on the Richter scale.</a:t>
            </a:r>
          </a:p>
        </p:txBody>
      </p:sp>
      <p:pic>
        <p:nvPicPr>
          <p:cNvPr id="20485" name="REPORT_002_2002_01_10.wav">
            <a:hlinkClick r:id="" action="ppaction://media"/>
            <a:extLst>
              <a:ext uri="{FF2B5EF4-FFF2-40B4-BE49-F238E27FC236}">
                <a16:creationId xmlns:a16="http://schemas.microsoft.com/office/drawing/2014/main" id="{7BAD51E6-800A-4037-9567-562833BD0562}"/>
              </a:ext>
            </a:extLst>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304800" y="2286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CE7F8D53-FE53-4326-9EC7-A1E2C522E0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705777D-BB3C-4CD3-A934-35ADF9193598}" type="slidenum">
              <a:rPr lang="en-US" altLang="en-US" sz="1200" smtClean="0">
                <a:latin typeface="Arial" panose="020B0604020202020204" pitchFamily="34" charset="0"/>
              </a:rPr>
              <a:pPr/>
              <a:t>102</a:t>
            </a:fld>
            <a:endParaRPr lang="en-US" altLang="en-US" sz="1200">
              <a:latin typeface="Arial" panose="020B0604020202020204" pitchFamily="34" charset="0"/>
            </a:endParaRPr>
          </a:p>
        </p:txBody>
      </p:sp>
      <p:sp>
        <p:nvSpPr>
          <p:cNvPr id="204803" name="Rectangle 2">
            <a:extLst>
              <a:ext uri="{FF2B5EF4-FFF2-40B4-BE49-F238E27FC236}">
                <a16:creationId xmlns:a16="http://schemas.microsoft.com/office/drawing/2014/main" id="{FB431EF1-592C-4D5D-ABA4-D4D37EA31178}"/>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id="{731B62BD-474D-4157-BC22-631E8809A41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Arial" panose="020B0604020202020204" pitchFamily="34" charset="0"/>
                <a:ea typeface="ＭＳ Ｐゴシック" panose="020B0600070205080204" pitchFamily="34" charset="-128"/>
                <a:cs typeface="Times New Roman" panose="02020603050405020304" pitchFamily="18" charset="0"/>
              </a:rPr>
              <a:t>If a new variable Y is created from  variable X using the formula Y = bX + A where b and A are constants, then Y is a linear transformation of X. In the temperature example, Y is degrees Fahrenheit, X is degrees Centigrade, b =  1.8 and A = 32.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C502E51B-555D-41F3-BC8F-4ECDE146CC3D}"/>
              </a:ext>
            </a:extLst>
          </p:cNvPr>
          <p:cNvSpPr>
            <a:spLocks noGrp="1" noRot="1" noChangeAspect="1" noChangeArrowheads="1" noTextEdit="1"/>
          </p:cNvSpPr>
          <p:nvPr>
            <p:ph type="sldImg"/>
          </p:nvPr>
        </p:nvSpPr>
        <p:spPr>
          <a:ln/>
        </p:spPr>
      </p:sp>
      <p:sp>
        <p:nvSpPr>
          <p:cNvPr id="206851" name="Notes Placeholder 2">
            <a:extLst>
              <a:ext uri="{FF2B5EF4-FFF2-40B4-BE49-F238E27FC236}">
                <a16:creationId xmlns:a16="http://schemas.microsoft.com/office/drawing/2014/main" id="{A891CD17-7698-48F8-8CBF-008B286D8EDE}"/>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ts val="1075"/>
              </a:spcBef>
            </a:pPr>
            <a:r>
              <a:rPr lang="en-US" altLang="en-US">
                <a:solidFill>
                  <a:srgbClr val="000000"/>
                </a:solidFill>
                <a:latin typeface="Arial" panose="020B0604020202020204" pitchFamily="34" charset="0"/>
                <a:ea typeface="ＭＳ Ｐゴシック" panose="020B0600070205080204" pitchFamily="34" charset="-128"/>
                <a:cs typeface="Times New Roman" panose="02020603050405020304" pitchFamily="18" charset="0"/>
              </a:rPr>
              <a:t>Many transformations are not linear. With nonlinear transformation, the points in a plot of the transformed variable against the original variable would not fall on a straight line. Examples of nonlinear transformations are: square root, raising to a power, logarithm, and any of the trigonometric functions.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206852" name="Slide Number Placeholder 3">
            <a:extLst>
              <a:ext uri="{FF2B5EF4-FFF2-40B4-BE49-F238E27FC236}">
                <a16:creationId xmlns:a16="http://schemas.microsoft.com/office/drawing/2014/main" id="{38EEFB44-4BCD-44DD-ACEC-F461CD78CC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478F2E3-011B-46F6-9CF8-7CEE6EA88D86}" type="slidenum">
              <a:rPr lang="en-US" altLang="en-US" sz="1200" smtClean="0">
                <a:latin typeface="Arial" panose="020B0604020202020204" pitchFamily="34" charset="0"/>
              </a:rPr>
              <a:pPr/>
              <a:t>103</a:t>
            </a:fld>
            <a:endParaRPr lang="en-US" altLang="en-US" sz="12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104</a:t>
            </a:fld>
            <a:endParaRPr lang="en-US" dirty="0"/>
          </a:p>
        </p:txBody>
      </p:sp>
    </p:spTree>
    <p:extLst>
      <p:ext uri="{BB962C8B-B14F-4D97-AF65-F5344CB8AC3E}">
        <p14:creationId xmlns:p14="http://schemas.microsoft.com/office/powerpoint/2010/main" val="4058597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9DD4778-69EC-44D7-B495-C47ABE0100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0B7DA95-CD1E-47BF-8C9D-8702CA4B1A1D}" type="slidenum">
              <a:rPr lang="en-US" altLang="en-US" sz="1200" smtClean="0"/>
              <a:pPr/>
              <a:t>105</a:t>
            </a:fld>
            <a:endParaRPr lang="en-US" altLang="en-US" sz="1200"/>
          </a:p>
        </p:txBody>
      </p:sp>
      <p:sp>
        <p:nvSpPr>
          <p:cNvPr id="4099" name="Rectangle 2">
            <a:extLst>
              <a:ext uri="{FF2B5EF4-FFF2-40B4-BE49-F238E27FC236}">
                <a16:creationId xmlns:a16="http://schemas.microsoft.com/office/drawing/2014/main" id="{4EAD7011-5949-4E92-8224-95734FAAAC62}"/>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1D69EADA-8D52-4366-92E3-AABFD19AB0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When Apple Computer introduced the iMac computer in August 1988, the company wanted to learn whether the iMac was expanding Apple’s market share. Was the iMac just attracting previous Macintosh owners? Or was it purchased by newcomers to the computer market, and by previous Windows users who were switching over?</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7DED557-3A7B-4850-9F67-F229434531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A2D2825-3FCC-4AD6-988C-E7EF2AAA8C2B}" type="slidenum">
              <a:rPr lang="en-US" altLang="en-US" sz="1200" smtClean="0"/>
              <a:pPr/>
              <a:t>106</a:t>
            </a:fld>
            <a:endParaRPr lang="en-US" altLang="en-US" sz="1200"/>
          </a:p>
        </p:txBody>
      </p:sp>
      <p:sp>
        <p:nvSpPr>
          <p:cNvPr id="6147" name="Rectangle 2">
            <a:extLst>
              <a:ext uri="{FF2B5EF4-FFF2-40B4-BE49-F238E27FC236}">
                <a16:creationId xmlns:a16="http://schemas.microsoft.com/office/drawing/2014/main" id="{348AFEC6-C933-4E19-8A2E-C46A4C3217AA}"/>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4728392-D5D8-47E4-B6D3-A2ABACADED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To find out, 500 iMac customers were interviewed. Each customer was categorized as a previous Macintosh owners, a previous Windows owner, or a new computer purchaser. This section examines graphical methods for displaying the results of the interviews. We’ll learn some general lessons about how to graph data that fall into a small number of categories. The key point about the qualitative data that occupy us in the present section is that they do not come with a pre-established ordering (the way numbers are ordered). For example, there is no natural sense in which the category of previous Windows users comes before or after the category of previous iMac users. </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7283C24-AECF-41B8-86AF-4BD7DA2B1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72A62CD-EE82-4D52-99BA-0DB356E945DC}" type="slidenum">
              <a:rPr lang="en-US" altLang="en-US" sz="1200" smtClean="0"/>
              <a:pPr/>
              <a:t>107</a:t>
            </a:fld>
            <a:endParaRPr lang="en-US" altLang="en-US" sz="1200"/>
          </a:p>
        </p:txBody>
      </p:sp>
      <p:sp>
        <p:nvSpPr>
          <p:cNvPr id="8195" name="Rectangle 2">
            <a:extLst>
              <a:ext uri="{FF2B5EF4-FFF2-40B4-BE49-F238E27FC236}">
                <a16:creationId xmlns:a16="http://schemas.microsoft.com/office/drawing/2014/main" id="{7663E80B-E1E1-4CF7-BFE6-876479BCBCFD}"/>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01D4AEF6-9834-4ACE-9FE5-2DE0BEC2FE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The pie chart in the figure shows the results of the iMac study. In a pie chart, each category is represented by a slice of the pie. The area of the slice is proportional to the percentage of responses in the category. Although most iMac purchasers were Macintosh owners, Apple was encouraged by the 12% of purchasers who were former Windows users, and by the 17% of purchasers who were buying a computer for the first time.</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58CC29C-34D7-453B-840D-F398921749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5BAA05C-C60A-408C-8BCE-C0AE8731E23A}" type="slidenum">
              <a:rPr lang="en-US" altLang="en-US" sz="1200" smtClean="0"/>
              <a:pPr/>
              <a:t>108</a:t>
            </a:fld>
            <a:endParaRPr lang="en-US" altLang="en-US" sz="1200"/>
          </a:p>
        </p:txBody>
      </p:sp>
      <p:sp>
        <p:nvSpPr>
          <p:cNvPr id="10243" name="Rectangle 2">
            <a:extLst>
              <a:ext uri="{FF2B5EF4-FFF2-40B4-BE49-F238E27FC236}">
                <a16:creationId xmlns:a16="http://schemas.microsoft.com/office/drawing/2014/main" id="{F4C2AE77-C890-4FC4-B68D-9D7A1456C034}"/>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0DCA5CB-D3F5-4169-9CC5-457F06B228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Pie charts are effective for displaying the relative frequencies of a small number of categories. They are not recommended, however, when you have a large number of categories. Pie charts can also be confusing when they are used to compare the outcomes of two different surveys or experiments. In an influential book on the use of graphs, Edward Tufte asserted "The only worse design than a pie chart is several of them."</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25F455FF-FA36-4D1D-BE3D-13E23227D4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A95CF38-429C-4F76-8021-055370D61390}" type="slidenum">
              <a:rPr lang="en-US" altLang="en-US" sz="1200" smtClean="0"/>
              <a:pPr/>
              <a:t>109</a:t>
            </a:fld>
            <a:endParaRPr lang="en-US" altLang="en-US" sz="1200"/>
          </a:p>
        </p:txBody>
      </p:sp>
      <p:sp>
        <p:nvSpPr>
          <p:cNvPr id="12291" name="Rectangle 2">
            <a:extLst>
              <a:ext uri="{FF2B5EF4-FFF2-40B4-BE49-F238E27FC236}">
                <a16:creationId xmlns:a16="http://schemas.microsoft.com/office/drawing/2014/main" id="{55F51C4B-276A-44ED-98D2-0BF2CAE642E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5A75805-820C-4312-9607-391F812924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Here is another important point about pie charts. If a pie chart is based on a small number of observations, it can be misleading to label the pie slices with percentages. For example, if just 5 people had been interviewed by Apple Computers, and 3 were former Windows users, it would be misleading to display a pie chart with the Windows slice showing 60%. With so few people interviewed, such a large percentage of Windows users might easily have occurred since chance can cause large errors with small samples. In this case, it is better to alert the user of the pie chart to the actual numbers involved. The slices should therefore be labeled with the actual frequencies observed (e.g., 3) instead of with percentages.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7233DF0-7D67-44F1-80C8-BB71A1279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EEE54DE-F401-407A-A327-17DE3F251A09}" type="slidenum">
              <a:rPr lang="en-US" altLang="en-US" sz="1200" smtClean="0"/>
              <a:pPr/>
              <a:t>110</a:t>
            </a:fld>
            <a:endParaRPr lang="en-US" altLang="en-US" sz="1200"/>
          </a:p>
        </p:txBody>
      </p:sp>
      <p:sp>
        <p:nvSpPr>
          <p:cNvPr id="14339" name="Rectangle 2">
            <a:extLst>
              <a:ext uri="{FF2B5EF4-FFF2-40B4-BE49-F238E27FC236}">
                <a16:creationId xmlns:a16="http://schemas.microsoft.com/office/drawing/2014/main" id="{5F22BB15-C181-400C-B6DA-713712BD147C}"/>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C4F22C5A-3A44-4318-8505-71597E8CC4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Bar charts can also be used to represent frequencies of different categories. A bar chart of the iMac purchases is shown here. Frequencies are shown on the Y axis and the type of computer previously owned is shown on the X axis. Typically the Y-axis shows the number of observations rather than the percentage of observations in each category as is typical in pie charts.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3476BDF1-B8AC-4615-9750-EA9403D905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6701258-7022-4E0E-A7A6-DD7C4F12A6C5}" type="slidenum">
              <a:rPr lang="en-US" altLang="en-US" sz="1200" smtClean="0"/>
              <a:pPr/>
              <a:t>111</a:t>
            </a:fld>
            <a:endParaRPr lang="en-US" altLang="en-US" sz="1200"/>
          </a:p>
        </p:txBody>
      </p:sp>
      <p:sp>
        <p:nvSpPr>
          <p:cNvPr id="16387" name="Rectangle 2">
            <a:extLst>
              <a:ext uri="{FF2B5EF4-FFF2-40B4-BE49-F238E27FC236}">
                <a16:creationId xmlns:a16="http://schemas.microsoft.com/office/drawing/2014/main" id="{2F360EB4-B29C-44B5-8ED4-AFC1306DF77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86C2DFF-F03F-4037-8F7D-07634248A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Often we wish to compare the results of different surveys, or of different conditions within the same overall survey. In this case, we are comparing the "distributions" of responses between the surveys or conditions. Bar charts are often excellent for illustrating differences between two distributions. This figure shows the number of people playing card games at the Yahoo website on a Sunday and on a Wednesday. We see that there were more players overall on Wednesday than on Sunday. The number of people playing Pinochle was nonetheless the same on these two days. In contrast, there were about twice as many people playing hearts on Wednesday as on Sunday. Facts like these emerge clearly from a well-designed bar chart.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92309F0-8075-46F0-8C49-3AAE2B23F9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C907D16-2C3C-4988-8B71-C62B28ECCDF5}" type="slidenum">
              <a:rPr lang="en-US" altLang="en-US" sz="1200" smtClean="0"/>
              <a:pPr/>
              <a:t>13</a:t>
            </a:fld>
            <a:endParaRPr lang="en-US" altLang="en-US" sz="1200"/>
          </a:p>
        </p:txBody>
      </p:sp>
      <p:sp>
        <p:nvSpPr>
          <p:cNvPr id="10243" name="Rectangle 2">
            <a:extLst>
              <a:ext uri="{FF2B5EF4-FFF2-40B4-BE49-F238E27FC236}">
                <a16:creationId xmlns:a16="http://schemas.microsoft.com/office/drawing/2014/main" id="{01B3E347-6B1D-495A-B0AA-C8590DFE023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1296D12-9722-4084-B831-7FCB469D537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Men are at least 10 times more likely than women to commit murder.</a:t>
            </a:r>
          </a:p>
          <a:p>
            <a:pPr eaLnBrk="1" hangingPunct="1"/>
            <a:endParaRPr lang="en-US" altLang="en-US">
              <a:latin typeface="Times" panose="02020603050405020304" pitchFamily="18" charset="0"/>
              <a:ea typeface="ＭＳ Ｐゴシック" panose="020B0600070205080204" pitchFamily="34" charset="-128"/>
            </a:endParaRPr>
          </a:p>
        </p:txBody>
      </p:sp>
      <p:pic>
        <p:nvPicPr>
          <p:cNvPr id="21509" name="REPORT_003_2002_01_10.wav">
            <a:hlinkClick r:id="" action="ppaction://media"/>
            <a:extLst>
              <a:ext uri="{FF2B5EF4-FFF2-40B4-BE49-F238E27FC236}">
                <a16:creationId xmlns:a16="http://schemas.microsoft.com/office/drawing/2014/main" id="{3B9DB97F-882D-4035-990D-3F913F88B6AA}"/>
              </a:ext>
            </a:extLst>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381000" y="3048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8703BD26-5E16-4101-843D-6CF905C28C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30F9097-6F3A-40E9-8774-DFA51BB8F4F7}" type="slidenum">
              <a:rPr lang="en-US" altLang="en-US" sz="1200" smtClean="0"/>
              <a:pPr/>
              <a:t>112</a:t>
            </a:fld>
            <a:endParaRPr lang="en-US" altLang="en-US" sz="1200"/>
          </a:p>
        </p:txBody>
      </p:sp>
      <p:sp>
        <p:nvSpPr>
          <p:cNvPr id="18435" name="Rectangle 2">
            <a:extLst>
              <a:ext uri="{FF2B5EF4-FFF2-40B4-BE49-F238E27FC236}">
                <a16:creationId xmlns:a16="http://schemas.microsoft.com/office/drawing/2014/main" id="{AF93E683-9F18-4D50-BA3A-78BD4D2F0F3B}"/>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88DA40A-86EF-457A-A97C-C294828C79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Don’t get fancy! People sometimes add features to graphs that don’t help to convey their information. For example, 3-dimensional bar charts like the one shown in the figure are usually not as effective as their two-dimensional counterparts.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8B18002-B7FF-4F19-A0A7-8F365189DA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0377DA9-135E-4044-9656-0BD75C94C270}" type="slidenum">
              <a:rPr lang="en-US" altLang="en-US" sz="1200" smtClean="0"/>
              <a:pPr/>
              <a:t>113</a:t>
            </a:fld>
            <a:endParaRPr lang="en-US" altLang="en-US" sz="1200"/>
          </a:p>
        </p:txBody>
      </p:sp>
      <p:sp>
        <p:nvSpPr>
          <p:cNvPr id="20483" name="Rectangle 2">
            <a:extLst>
              <a:ext uri="{FF2B5EF4-FFF2-40B4-BE49-F238E27FC236}">
                <a16:creationId xmlns:a16="http://schemas.microsoft.com/office/drawing/2014/main" id="{CBE94F60-95DD-485D-AEEE-6282D61A7E4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A6882DC9-5FEA-4FEC-A6E0-64EE9FC81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dirty="0">
                <a:solidFill>
                  <a:srgbClr val="000000"/>
                </a:solidFill>
                <a:latin typeface="Geneva" charset="0"/>
                <a:ea typeface="ＭＳ Ｐゴシック" panose="020B0600070205080204" pitchFamily="34" charset="-128"/>
              </a:rPr>
              <a:t>Here is another way that fanciness can lead to trouble. Instead of plain bars, it is tempting to substitute meaningful images. For example, this figure presents the iMac data using pictures of computers. The heights of the pictures accurately represent the number of buyers, yet the figure is misleading because the viewer's attention will be captured by areas. This can exaggerate the size differences between the groups. In terms of percentages, the ratio of previous Macintosh owners to previous Windows owners is about 6 to 1. But the ratio of the two areas in this figure is about 35 to 1. A biased person wishing to hide the fact that many Windows owners purchased iMacs would be tempted to use this figure rather than the simple bar chart! </a:t>
            </a:r>
            <a:r>
              <a:rPr lang="en-US" altLang="en-US" sz="1400" dirty="0">
                <a:solidFill>
                  <a:srgbClr val="0000FF"/>
                </a:solidFill>
                <a:latin typeface="Geneva" charset="0"/>
                <a:ea typeface="ＭＳ Ｐゴシック" panose="020B0600070205080204" pitchFamily="34" charset="-128"/>
              </a:rPr>
              <a:t>Edward Tufte</a:t>
            </a:r>
            <a:r>
              <a:rPr lang="en-US" altLang="en-US" sz="1400" dirty="0">
                <a:solidFill>
                  <a:srgbClr val="000000"/>
                </a:solidFill>
                <a:latin typeface="Geneva" charset="0"/>
                <a:ea typeface="ＭＳ Ｐゴシック" panose="020B0600070205080204" pitchFamily="34" charset="-128"/>
              </a:rPr>
              <a:t> coined the term "lie factor" to refer to the ratio of the size of the effect shown in a graph to the size of the effect shown in the data. He suggests that lie factors greater than 1.05 or less than 0.95 produce unacceptable distortion. </a:t>
            </a:r>
          </a:p>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6D491061-DE40-4A7F-86B0-792BA44CC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B3A6CA6-6941-4AA7-B6FC-DE9451E419B3}" type="slidenum">
              <a:rPr lang="en-US" altLang="en-US" sz="1200" smtClean="0"/>
              <a:pPr/>
              <a:t>114</a:t>
            </a:fld>
            <a:endParaRPr lang="en-US" altLang="en-US" sz="1200"/>
          </a:p>
        </p:txBody>
      </p:sp>
      <p:sp>
        <p:nvSpPr>
          <p:cNvPr id="22531" name="Rectangle 2">
            <a:extLst>
              <a:ext uri="{FF2B5EF4-FFF2-40B4-BE49-F238E27FC236}">
                <a16:creationId xmlns:a16="http://schemas.microsoft.com/office/drawing/2014/main" id="{DE601E66-E6C4-495A-A45F-110024A5CEC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E7D4C734-56EA-4D1D-BF16-BC2D071716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Another distortion in bar charts results from setting the baseline to a value other than zero. The baseline is the bottom of the Y-axis, representing the least number of cases that could have occurred in a category. Normally, this number should be zero. This figure shows the iMac data with a baseline of 50. Once again, the difference in areas suggests a different story than the true differences in percentages. The number of Windows-switchers seems miniscule compared to its true value of 12%.</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31A9B1D-84A2-4E6D-95FC-3D0E79FCE9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D778A15-F7D3-4A29-BF37-2009AC9EF44F}" type="slidenum">
              <a:rPr lang="en-US" altLang="en-US" sz="1200" smtClean="0"/>
              <a:pPr/>
              <a:t>115</a:t>
            </a:fld>
            <a:endParaRPr lang="en-US" altLang="en-US" sz="1200"/>
          </a:p>
        </p:txBody>
      </p:sp>
      <p:sp>
        <p:nvSpPr>
          <p:cNvPr id="24579" name="Rectangle 2">
            <a:extLst>
              <a:ext uri="{FF2B5EF4-FFF2-40B4-BE49-F238E27FC236}">
                <a16:creationId xmlns:a16="http://schemas.microsoft.com/office/drawing/2014/main" id="{0CC500EE-5017-47D6-B62C-0023D9E37BE9}"/>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2DEC841B-CED5-4F51-834D-EAA417420A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Finally, note that it is a serious mistake to use a line graph when the X-axis contains merely qualitative variables. A line graph is essentially a bar graph with the tops of the bars represented by points joined by lines (the rest of the bar is suppressed). This figure inappropriately shows a line graph of the card game data from Yahoo. The drawback to this figure is that it gives the false impression that the games are naturally ordered in a numerical way.</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AD7912F9-CAC4-4E9E-89BB-1D477C13EB05}"/>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D73287C9-7541-4C9C-A6F3-C033793C3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latin typeface="Times" panose="02020603050405020304" pitchFamily="18" charset="0"/>
                <a:ea typeface="ＭＳ Ｐゴシック" panose="020B0600070205080204" pitchFamily="34" charset="-128"/>
              </a:rPr>
              <a:t>To summarize, Pie charts and bar charts can both be effective methods for displaying qualitative data. Bar charts are better when there are more than just a few categories. Avoid creating misleading graphs</a:t>
            </a:r>
          </a:p>
          <a:p>
            <a:pPr eaLnBrk="1" hangingPunct="1">
              <a:lnSpc>
                <a:spcPct val="90000"/>
              </a:lnSpc>
            </a:pPr>
            <a:endParaRPr lang="en-US" altLang="en-US">
              <a:latin typeface="Times" panose="02020603050405020304" pitchFamily="18" charset="0"/>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345E1137-EB85-4026-95CF-FAA571E47C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D542D26-F09B-470A-BE54-E3A01271987C}" type="slidenum">
              <a:rPr lang="en-US" altLang="en-US" sz="1200" smtClean="0"/>
              <a:pPr/>
              <a:t>116</a:t>
            </a:fld>
            <a:endParaRPr lang="en-US" altLang="en-US" sz="12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152800F-EA96-427D-9727-A5568E90EA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A1B46EA-AF84-4C66-B26B-93DFC49A4990}" type="slidenum">
              <a:rPr lang="en-US" altLang="en-US" sz="1200" smtClean="0"/>
              <a:pPr/>
              <a:t>117</a:t>
            </a:fld>
            <a:endParaRPr lang="en-US" altLang="en-US" sz="1200"/>
          </a:p>
        </p:txBody>
      </p:sp>
      <p:sp>
        <p:nvSpPr>
          <p:cNvPr id="28675" name="Rectangle 2">
            <a:extLst>
              <a:ext uri="{FF2B5EF4-FFF2-40B4-BE49-F238E27FC236}">
                <a16:creationId xmlns:a16="http://schemas.microsoft.com/office/drawing/2014/main" id="{1FA07F32-B8E7-4250-BCD1-413965F39D2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D66F3B1-47CF-4877-BF8A-CF4C404A5D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Quantitative variables are variables measured on a numeric scale. Height, weight, temperature, and scores on an exam are all examples of quantitative variables.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574980D-F623-4DA5-B8A4-43BCB60E4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25A59AC-D7A7-42A5-AF25-5C2CA82C1CE1}" type="slidenum">
              <a:rPr lang="en-US" altLang="en-US" sz="1200" smtClean="0"/>
              <a:pPr/>
              <a:t>118</a:t>
            </a:fld>
            <a:endParaRPr lang="en-US" altLang="en-US" sz="1200"/>
          </a:p>
        </p:txBody>
      </p:sp>
      <p:sp>
        <p:nvSpPr>
          <p:cNvPr id="30723" name="Rectangle 2">
            <a:extLst>
              <a:ext uri="{FF2B5EF4-FFF2-40B4-BE49-F238E27FC236}">
                <a16:creationId xmlns:a16="http://schemas.microsoft.com/office/drawing/2014/main" id="{051F85F5-8AC4-4769-B54B-FBF928A542ED}"/>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35DA467-84E9-458D-871E-10B21A6139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Quantitative variables are distinguished from categorical variables such as favorite color, religion, city of birth, and favorite sport in which there is no ordering or measuring involved. Categorical variables are sometimes called “qualitative variables.”</a:t>
            </a:r>
          </a:p>
          <a:p>
            <a:pPr eaLnBrk="1" hangingPunct="1"/>
            <a:endParaRPr lang="en-US" altLang="en-US">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48A61CE-6176-4DA5-A868-6D9DC00ADB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8B59D18-A257-4AB8-B1CF-2DA42A11F3BB}" type="slidenum">
              <a:rPr lang="en-US" altLang="en-US" sz="1200" smtClean="0"/>
              <a:pPr/>
              <a:t>119</a:t>
            </a:fld>
            <a:endParaRPr lang="en-US" altLang="en-US" sz="1200"/>
          </a:p>
        </p:txBody>
      </p:sp>
      <p:sp>
        <p:nvSpPr>
          <p:cNvPr id="32771" name="Rectangle 2">
            <a:extLst>
              <a:ext uri="{FF2B5EF4-FFF2-40B4-BE49-F238E27FC236}">
                <a16:creationId xmlns:a16="http://schemas.microsoft.com/office/drawing/2014/main" id="{122D953C-F281-40C0-8A1B-96878874A952}"/>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60113B7E-18F5-477F-B5C6-12EE35635D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There are many types of graphs that can be used to portray distributions of quantitative variables and the upcoming sections cover several of these. Some graph types, like this stem and leaf graph, are best-suited for small to moderate amounts of data …</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D7BA1409-4208-4270-A1F7-CEB6F255C3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10993F6-9708-49C5-B061-69D1CA6013BE}" type="slidenum">
              <a:rPr lang="en-US" altLang="en-US" sz="1200" smtClean="0"/>
              <a:pPr/>
              <a:t>120</a:t>
            </a:fld>
            <a:endParaRPr lang="en-US" altLang="en-US" sz="1200"/>
          </a:p>
        </p:txBody>
      </p:sp>
      <p:sp>
        <p:nvSpPr>
          <p:cNvPr id="34819" name="Rectangle 2">
            <a:extLst>
              <a:ext uri="{FF2B5EF4-FFF2-40B4-BE49-F238E27FC236}">
                <a16:creationId xmlns:a16="http://schemas.microsoft.com/office/drawing/2014/main" id="{B726AD3C-01AB-45FE-AAF5-94A6E464D268}"/>
              </a:ext>
            </a:extLst>
          </p:cNvPr>
          <p:cNvSpPr>
            <a:spLocks noGrp="1" noRot="1" noChangeAspect="1" noChangeArrowheads="1" noTextEdit="1"/>
          </p:cNvSpPr>
          <p:nvPr>
            <p:ph type="sldImg"/>
          </p:nvPr>
        </p:nvSpPr>
        <p:spPr>
          <a:solidFill>
            <a:srgbClr val="FFFFFF"/>
          </a:solidFill>
          <a:ln/>
        </p:spPr>
      </p:sp>
      <p:sp>
        <p:nvSpPr>
          <p:cNvPr id="34820" name="Rectangle 3">
            <a:extLst>
              <a:ext uri="{FF2B5EF4-FFF2-40B4-BE49-F238E27FC236}">
                <a16:creationId xmlns:a16="http://schemas.microsoft.com/office/drawing/2014/main" id="{C5FF9D18-D33A-4ED9-8B29-DDBD6CC4CF8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solidFill>
                  <a:srgbClr val="000000"/>
                </a:solidFill>
                <a:latin typeface="Geneva" charset="0"/>
                <a:ea typeface="ＭＳ Ｐゴシック" panose="020B0600070205080204" pitchFamily="34" charset="-128"/>
              </a:rPr>
              <a:t>… whereas others, like this histogram, are best-suited for large amounts of data.</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DFFE3C5-D94C-4ED0-BFB5-C119619EF6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8B0CDA7-78BE-427B-8257-6AC1F9BD3C3E}" type="slidenum">
              <a:rPr lang="en-US" altLang="en-US" sz="1200" smtClean="0"/>
              <a:pPr/>
              <a:t>121</a:t>
            </a:fld>
            <a:endParaRPr lang="en-US" altLang="en-US" sz="1200"/>
          </a:p>
        </p:txBody>
      </p:sp>
      <p:sp>
        <p:nvSpPr>
          <p:cNvPr id="36867" name="Rectangle 2">
            <a:extLst>
              <a:ext uri="{FF2B5EF4-FFF2-40B4-BE49-F238E27FC236}">
                <a16:creationId xmlns:a16="http://schemas.microsoft.com/office/drawing/2014/main" id="{AB0056B3-D98E-4A1F-B5AF-B5D1023806A5}"/>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489417D8-F5F7-45BA-8F50-9F810B6D8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Some types of graphs are good at summarizing differences between distributions. These two box plots compare the time to complete a task for men and women…</a:t>
            </a:r>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15DEDBF-7078-496B-BFFC-5AEFC8A57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74326E3-3D41-4DB4-80F7-45C2749B2BC5}" type="slidenum">
              <a:rPr lang="en-US" altLang="en-US" sz="1200" smtClean="0"/>
              <a:pPr/>
              <a:t>14</a:t>
            </a:fld>
            <a:endParaRPr lang="en-US" altLang="en-US" sz="1200"/>
          </a:p>
        </p:txBody>
      </p:sp>
      <p:sp>
        <p:nvSpPr>
          <p:cNvPr id="16387" name="Rectangle 2">
            <a:extLst>
              <a:ext uri="{FF2B5EF4-FFF2-40B4-BE49-F238E27FC236}">
                <a16:creationId xmlns:a16="http://schemas.microsoft.com/office/drawing/2014/main" id="{F26C08D5-88F0-4ADB-88E0-F574D169209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A2D1ACB-877F-4CFA-BDC0-B1149153774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Statistics rely heavily upon the calculations of numbers. </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But statistics also rely heavily on how the numbers are chosen and how the statistics are interpreted. </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And sometimes the interpretations are problematic!</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Consider some examples…and try to identify a major flaw with each interpretation.</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CF7BCCF0-6BAC-4B65-B11D-070E626353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C10F45A-EA9B-49E3-89B9-83856427684C}" type="slidenum">
              <a:rPr lang="en-US" altLang="en-US" sz="1200" smtClean="0"/>
              <a:pPr/>
              <a:t>122</a:t>
            </a:fld>
            <a:endParaRPr lang="en-US" altLang="en-US" sz="1200"/>
          </a:p>
        </p:txBody>
      </p:sp>
      <p:sp>
        <p:nvSpPr>
          <p:cNvPr id="38915" name="Rectangle 2">
            <a:extLst>
              <a:ext uri="{FF2B5EF4-FFF2-40B4-BE49-F238E27FC236}">
                <a16:creationId xmlns:a16="http://schemas.microsoft.com/office/drawing/2014/main" id="{6CF34AD9-8032-4378-85B8-2837B759C8CC}"/>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0C8DD3B-2391-480D-908A-B8A5ED2CCE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while others, like this scatter plot, are used to show the relationship between variables.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BFBA546-46B7-4506-8BDB-D27A9522DC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F09B73F-0E6F-464F-AFD5-27CCFEF87C22}" type="slidenum">
              <a:rPr lang="en-US" altLang="en-US" sz="1200" smtClean="0"/>
              <a:pPr/>
              <a:t>123</a:t>
            </a:fld>
            <a:endParaRPr lang="en-US" altLang="en-US" sz="1200"/>
          </a:p>
        </p:txBody>
      </p:sp>
      <p:sp>
        <p:nvSpPr>
          <p:cNvPr id="40963" name="Rectangle 2">
            <a:extLst>
              <a:ext uri="{FF2B5EF4-FFF2-40B4-BE49-F238E27FC236}">
                <a16:creationId xmlns:a16="http://schemas.microsoft.com/office/drawing/2014/main" id="{374A73AE-2D9E-49AD-8A39-F7CFE45DE21F}"/>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47368A5-9157-4751-AE06-A35436A840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A stem and leaf display is a graphical method of displaying data. It is particularly useful when your data are not too numerous. In this section, we will explain how to construct and interpret this kind of graph.</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9DC7AF0-5742-4732-B8E7-9B2CFD9261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5D6A830-FDC2-44E1-95FC-6E94975ED3EC}" type="slidenum">
              <a:rPr lang="en-US" altLang="en-US" sz="1200" smtClean="0"/>
              <a:pPr/>
              <a:t>124</a:t>
            </a:fld>
            <a:endParaRPr lang="en-US" altLang="en-US" sz="1200"/>
          </a:p>
        </p:txBody>
      </p:sp>
      <p:sp>
        <p:nvSpPr>
          <p:cNvPr id="43011" name="Rectangle 2">
            <a:extLst>
              <a:ext uri="{FF2B5EF4-FFF2-40B4-BE49-F238E27FC236}">
                <a16:creationId xmlns:a16="http://schemas.microsoft.com/office/drawing/2014/main" id="{09B9786C-1F90-4805-A31E-900117F67D5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AF7E707-1430-456D-9E6C-1FF99807E6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As usual, an example will get us started. The top of the display shows the number of touchdown passes thrown by each of the 31 teams in the National Football League in the 2000 season. A stem and leaf display of the data is shown below.</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97A4ED5-5C43-4D7E-B97A-31D8046735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E879DA3-7A4B-4E70-9DEE-C2B8B13D66D3}" type="slidenum">
              <a:rPr lang="en-US" altLang="en-US" sz="1200" smtClean="0"/>
              <a:pPr/>
              <a:t>125</a:t>
            </a:fld>
            <a:endParaRPr lang="en-US" altLang="en-US" sz="1200"/>
          </a:p>
        </p:txBody>
      </p:sp>
      <p:sp>
        <p:nvSpPr>
          <p:cNvPr id="45059" name="Rectangle 2">
            <a:extLst>
              <a:ext uri="{FF2B5EF4-FFF2-40B4-BE49-F238E27FC236}">
                <a16:creationId xmlns:a16="http://schemas.microsoft.com/office/drawing/2014/main" id="{72B2CFA5-465A-433C-B702-6B70B93E434C}"/>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0E4315A-3A81-4C6B-BCEB-21E6BE29D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left portion of the stem and leaf display contains the stems. They are the numbers 3, 2, 1, and 0, arranged as a column to the left of the bars. Think of these numbers as 10’s digits. A stem of 3 (for example) can be used to represent the 10’s digit in any of the numbers from 30 to 39. The numbers to the right of the bar are leaves, and they represent the 1’s digits. Every leaf in the graph therefore stands for the result of adding the leaf to 10 times its stem.</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D3A9CA2-D46F-4CEB-82BC-7FCE36BFB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7D80935-32D7-4008-9BF9-76F24834FF89}" type="slidenum">
              <a:rPr lang="en-US" altLang="en-US" sz="1200" smtClean="0"/>
              <a:pPr/>
              <a:t>126</a:t>
            </a:fld>
            <a:endParaRPr lang="en-US" altLang="en-US" sz="1200"/>
          </a:p>
        </p:txBody>
      </p:sp>
      <p:sp>
        <p:nvSpPr>
          <p:cNvPr id="47107" name="Rectangle 2">
            <a:extLst>
              <a:ext uri="{FF2B5EF4-FFF2-40B4-BE49-F238E27FC236}">
                <a16:creationId xmlns:a16="http://schemas.microsoft.com/office/drawing/2014/main" id="{7CE4A89D-7DDD-4669-BBF0-942C6603F1AD}"/>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CF4BDFB1-6E74-4B9C-A245-9455ED55E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To make this clear, let us examine the display more closely. In the top row, the four leaves to the right of stem 3 are 2, 3, 3, and 7. Combined with the stem of 3, these leaves represent the numbers 32, 33, 33, and 37, which are the numbers of TD passes for the first four teams.</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14579ED-2BB0-4AD4-8966-D3C8C5EA8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F1BCD84-19E9-44EF-B837-997F67A7F18B}" type="slidenum">
              <a:rPr lang="en-US" altLang="en-US" sz="1200" smtClean="0"/>
              <a:pPr/>
              <a:t>127</a:t>
            </a:fld>
            <a:endParaRPr lang="en-US" altLang="en-US" sz="1200"/>
          </a:p>
        </p:txBody>
      </p:sp>
      <p:sp>
        <p:nvSpPr>
          <p:cNvPr id="49155" name="Rectangle 2">
            <a:extLst>
              <a:ext uri="{FF2B5EF4-FFF2-40B4-BE49-F238E27FC236}">
                <a16:creationId xmlns:a16="http://schemas.microsoft.com/office/drawing/2014/main" id="{BB2E440E-ED34-439E-BF90-49DD3136AB4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2987D34-F729-478B-82C2-D01E5EFFF6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second row has a stem of 2 and contains 12 leaves. Together, they represent 12 data points, namely, two occurrences of 20 touchdown passes, three occurrences of 21 touchdown passes, three occurrences of 22 touchdown passes, one occurrence of 23 touchdown passes, two occurrences of 28 touchdown passes, and one occurrence of 29 touchdown passes. I will leave it to you to figure out what the third row represents. The fourth row has a stem of 0 and two leaves. It stands for the last two entries in the data; namely 9 touchdown passes and 6 touchdown passes. (The latter two numbers may be thought of as 09 and 06.).</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5A5A1AD-AAE5-4213-9DE4-E475DC4AED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1E88EE2-C36F-4A23-B991-B60BBECAD409}" type="slidenum">
              <a:rPr lang="en-US" altLang="en-US" sz="1200" smtClean="0"/>
              <a:pPr/>
              <a:t>128</a:t>
            </a:fld>
            <a:endParaRPr lang="en-US" altLang="en-US" sz="1200"/>
          </a:p>
        </p:txBody>
      </p:sp>
      <p:sp>
        <p:nvSpPr>
          <p:cNvPr id="51203" name="Rectangle 2">
            <a:extLst>
              <a:ext uri="{FF2B5EF4-FFF2-40B4-BE49-F238E27FC236}">
                <a16:creationId xmlns:a16="http://schemas.microsoft.com/office/drawing/2014/main" id="{90B7F283-7347-448D-8403-DE02CC889E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A9CBA9E-17DA-40AD-9FA2-37F8492408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One purpose of a stem and leaf display is to clarify the shape of the distribution. You can see many facts about touchdown  passes more easily in the stem and leaf display than from the raw numbers. For example, by looking at the stems and the shape of the plot, you can tell that most of the teams had between 10 and 29 passing touchdowns, with a few having more and a few having less. The precise numbers of touchdown passes can be determined by examining the leaves.</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9E37135-9491-4D03-861C-CAF54F767C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B9F1557-F30B-487A-859D-4FE9FC123F6B}" type="slidenum">
              <a:rPr lang="en-US" altLang="en-US" sz="1200" smtClean="0"/>
              <a:pPr/>
              <a:t>129</a:t>
            </a:fld>
            <a:endParaRPr lang="en-US" altLang="en-US" sz="1200"/>
          </a:p>
        </p:txBody>
      </p:sp>
      <p:sp>
        <p:nvSpPr>
          <p:cNvPr id="53251" name="Rectangle 2">
            <a:extLst>
              <a:ext uri="{FF2B5EF4-FFF2-40B4-BE49-F238E27FC236}">
                <a16:creationId xmlns:a16="http://schemas.microsoft.com/office/drawing/2014/main" id="{71B2F9FC-4BBA-4414-9C1C-791B34DB229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AD7C0968-46F8-403C-B462-090C1B5DB1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 can make our figure even more revealing by splitting each stem into two parts. The display on the right shows how to do this. The top row is reserved for numbers from 35 to 39 and holds only the 37 touchdown passes. The second row is reserved for the numbers from 30 to 34 and holds the 32, 33, and 33 touchdown passes made by the next three teams.. You can see for yourself what the other rows represent.</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The figure on the right is more revealing than the figure on the left because the latter figure lumps too many values into a single row. Whether you should split stems in a display depends on the exact form of your data. If rows get too long with single stems, you might try splitting them into two or more parts.</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1BF89A4-6EF3-4DE5-B0AE-905EEAF2D1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E28DB7F-C0B2-4BA0-9C7B-46C240FB14AD}" type="slidenum">
              <a:rPr lang="en-US" altLang="en-US" sz="1200" smtClean="0"/>
              <a:pPr/>
              <a:t>130</a:t>
            </a:fld>
            <a:endParaRPr lang="en-US" altLang="en-US" sz="1200"/>
          </a:p>
        </p:txBody>
      </p:sp>
      <p:sp>
        <p:nvSpPr>
          <p:cNvPr id="55299" name="Rectangle 2">
            <a:extLst>
              <a:ext uri="{FF2B5EF4-FFF2-40B4-BE49-F238E27FC236}">
                <a16:creationId xmlns:a16="http://schemas.microsoft.com/office/drawing/2014/main" id="{BBB2AC67-64DA-42FE-8C88-768CD118105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791EFC1-4231-408C-9F5E-77557AFBB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There is a variation of stem and leaf displays that is useful for comparing distributions. The two distributions are placed back to back along a common column of stems. The result is a “back to back stem and leaf graph.” Here you see such a graph. It compares the numbers of touchdown passes in the 1998 and 2000 seasons. The stems are in the middle, the leaves to the left are for the 1998 data, and the leaves to the right are for the 2000 data. For example, the second-to-last row shows that in 1998 there were teams with 11, 12, and 13 touchdown passes, and in 2000 there were two teams with 12 and three teams with 14 touchdown passes.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F920BF5-2B0C-442D-9201-7D94892A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D391823-8610-44BC-B10D-594391285809}" type="slidenum">
              <a:rPr lang="en-US" altLang="en-US" sz="1200" smtClean="0"/>
              <a:pPr/>
              <a:t>131</a:t>
            </a:fld>
            <a:endParaRPr lang="en-US" altLang="en-US" sz="1200"/>
          </a:p>
        </p:txBody>
      </p:sp>
      <p:sp>
        <p:nvSpPr>
          <p:cNvPr id="57347" name="Rectangle 2">
            <a:extLst>
              <a:ext uri="{FF2B5EF4-FFF2-40B4-BE49-F238E27FC236}">
                <a16:creationId xmlns:a16="http://schemas.microsoft.com/office/drawing/2014/main" id="{526A3EB3-C8A2-451D-86EB-B2398183EE47}"/>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BC401D9E-DDE7-471D-9B5E-BCB48BFA75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There are two things about the football data that make them easy to graph with stems and leaves. First, the data are limited to whole numbers that can be represented with a one-digit stem and a one-digit leaf. Second, all the numbers are positive. If the data include numbers with three or more digits, or contain decimals, they can be rounded to two-digit accuracy.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73B2B42F-2A03-453B-9F97-2A1693B46C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310A9E4-3223-4ECD-88BC-6020C406A952}" type="slidenum">
              <a:rPr lang="en-US" altLang="en-US" sz="1200" smtClean="0"/>
              <a:pPr/>
              <a:t>15</a:t>
            </a:fld>
            <a:endParaRPr lang="en-US" altLang="en-US" sz="1200"/>
          </a:p>
        </p:txBody>
      </p:sp>
      <p:sp>
        <p:nvSpPr>
          <p:cNvPr id="18435" name="Rectangle 2">
            <a:extLst>
              <a:ext uri="{FF2B5EF4-FFF2-40B4-BE49-F238E27FC236}">
                <a16:creationId xmlns:a16="http://schemas.microsoft.com/office/drawing/2014/main" id="{C6F2B60A-5414-4B05-83FF-D0F1816DC1E9}"/>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0DD2EC1B-3BC3-4FC8-81DB-0B0F0ADA5B8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you see a picture of some delicious ice cream...</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7C3341E-57BA-4CEF-9044-84F9AD146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DD3B37B-D9F6-465A-8D81-9E1224D67F62}" type="slidenum">
              <a:rPr lang="en-US" altLang="en-US" sz="1200" smtClean="0"/>
              <a:pPr/>
              <a:t>132</a:t>
            </a:fld>
            <a:endParaRPr lang="en-US" altLang="en-US" sz="1200"/>
          </a:p>
        </p:txBody>
      </p:sp>
      <p:sp>
        <p:nvSpPr>
          <p:cNvPr id="59395" name="Rectangle 2">
            <a:extLst>
              <a:ext uri="{FF2B5EF4-FFF2-40B4-BE49-F238E27FC236}">
                <a16:creationId xmlns:a16="http://schemas.microsoft.com/office/drawing/2014/main" id="{82BC009A-B074-4405-A4C1-9FD75C2005B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B21900D-21A2-4F58-A1E3-72B9EAE92B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eaLnBrk="1" hangingPunct="1"/>
            <a:r>
              <a:rPr lang="en-US" altLang="en-US" sz="1600">
                <a:solidFill>
                  <a:srgbClr val="000000"/>
                </a:solidFill>
                <a:latin typeface="Geneva" charset="0"/>
                <a:ea typeface="ＭＳ Ｐゴシック" panose="020B0600070205080204" pitchFamily="34" charset="-128"/>
              </a:rPr>
              <a:t>The data shown here are from a </a:t>
            </a:r>
            <a:r>
              <a:rPr lang="en-US" altLang="en-US" sz="1600">
                <a:solidFill>
                  <a:srgbClr val="0000FF"/>
                </a:solidFill>
                <a:latin typeface="Geneva" charset="0"/>
                <a:ea typeface="ＭＳ Ｐゴシック" panose="020B0600070205080204" pitchFamily="34" charset="-128"/>
              </a:rPr>
              <a:t>study</a:t>
            </a:r>
            <a:r>
              <a:rPr lang="en-US" altLang="en-US" sz="1600">
                <a:solidFill>
                  <a:srgbClr val="000000"/>
                </a:solidFill>
                <a:latin typeface="Geneva" charset="0"/>
                <a:ea typeface="ＭＳ Ｐゴシック" panose="020B0600070205080204" pitchFamily="34" charset="-128"/>
              </a:rPr>
              <a:t> on aggressive thinking. Each value is the mean difference over a series of trials between the time it took an experimental subject to name aggressive words (like “punch”) under two conditions. In one condition the words were preceded by a non-weapon word such as "bug." In the second condition, the same words were preceded by a weapon word such as "gun" or "knife." The issue addressed by the experiment was whether a preceding weapon word would speed up (or prime) pronunciation of the aggressive word, compared to a non-weapon priming word. A positive difference implies greater priming of the aggressive word by the weapon word. Negative differences imply that the priming by the weapon word was less than for a neutral word. </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You see that the numbers range from 43.2 to -27.4. The first value indicates that one subject was 43.2 milliseconds faster pronouncing aggressive words when they were preceded by weapon words than when preceded by neutral words. The value -27.4 indicates that another subject was 27.4 milliseconds slower pronouncing aggressive words when they were preceded by weapon words. </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24EF10D-DC29-45E4-84D1-7F93EE03AA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4D81F57-B7A6-4DCC-8BBB-F34D7CC2DF26}" type="slidenum">
              <a:rPr lang="en-US" altLang="en-US" sz="1200" smtClean="0"/>
              <a:pPr/>
              <a:t>133</a:t>
            </a:fld>
            <a:endParaRPr lang="en-US" altLang="en-US" sz="1200"/>
          </a:p>
        </p:txBody>
      </p:sp>
      <p:sp>
        <p:nvSpPr>
          <p:cNvPr id="61443" name="Rectangle 2">
            <a:extLst>
              <a:ext uri="{FF2B5EF4-FFF2-40B4-BE49-F238E27FC236}">
                <a16:creationId xmlns:a16="http://schemas.microsoft.com/office/drawing/2014/main" id="{51FEDC57-7D68-4F01-8595-D1C64F096B7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0720F5DE-B5CF-4E96-9724-D9A8F4CC5C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a:bodyPr>
          <a:lstStyle/>
          <a:p>
            <a:pPr eaLnBrk="1" hangingPunct="1"/>
            <a:r>
              <a:rPr lang="en-US" altLang="en-US" sz="1600">
                <a:solidFill>
                  <a:srgbClr val="000000"/>
                </a:solidFill>
                <a:latin typeface="Geneva" charset="0"/>
                <a:ea typeface="ＭＳ Ｐゴシック" panose="020B0600070205080204" pitchFamily="34" charset="-128"/>
              </a:rPr>
              <a:t>The data are displayed with stems and leaves in the lower right. Since stem and leaf displays can only portray two whole digits (one for the stem and one for the leaf) the numbers are first rounded. Thus, the value 43.2 is rounded to 43 and represented with a stem of 4 and a leaf of 3. Similarly, 42.9 is rounded to 43. To represent negative numbers, we simply use negative stems. For example, the bottom row of the figure represents the number –27. The second-to-last row represents the numbers –10, -10, -15, etc. </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Observe that the figure contains a row headed by "0" and another headed by"-0". The stem of 0 is for numbers between 0 and 9 whereas the stem of –0 is for numbers between 0 and –9. For example, the fifth row of the table holds the numbers 1, 2, 4, 5, 5, 8, 9 and the sixth row holds 0, -6, -7, and -9. Values that are exactly 0 before rounding should be split as evenly as possible between the "0" and "-0" rows.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CA01E792-9C2C-4DF2-99B2-4CBE2E393A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7B7047C-613C-49FB-A038-E2810142CFC8}" type="slidenum">
              <a:rPr lang="en-US" altLang="en-US" sz="1200" smtClean="0"/>
              <a:pPr/>
              <a:t>134</a:t>
            </a:fld>
            <a:endParaRPr lang="en-US" altLang="en-US" sz="1200"/>
          </a:p>
        </p:txBody>
      </p:sp>
      <p:sp>
        <p:nvSpPr>
          <p:cNvPr id="63491" name="Rectangle 2">
            <a:extLst>
              <a:ext uri="{FF2B5EF4-FFF2-40B4-BE49-F238E27FC236}">
                <a16:creationId xmlns:a16="http://schemas.microsoft.com/office/drawing/2014/main" id="{73C7B743-E3A9-4DD3-8F9B-9B2EB10396A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C4CCC3D-6A12-4F91-8638-324485D953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Although stem and leaf displays are unwieldy for large datasets, they are often useful for datasets with up to 200 observations. This stem and leaf display portrays the distribution of populations of 185 US cities in 1998. To be included, a city had to have between 100,000 and 500,000 residents. </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Since a stem and leaf plot shows only two-place accuracy, we had to round the numbers to the nearest 10,000. For example the largest number (493,559) was rounded to 490,000 and then plotted with a stem of 4 and a leaf of 9. The fourth highest number (463,201) was rounded to 460,000 and plotted with a stem of 4 and a leaf of 6. Thus, the stems represent units of 100,000 and the leaves represent units of 10,000. Notice that each stem value is split into five parts: 0-1, 2-3, 4-5, 6-7, and 8-9. </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D29692-4E4E-4451-8FEE-A1540A7E47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94262BA-DE77-49A1-A570-90C9030FEC59}" type="slidenum">
              <a:rPr lang="en-US" altLang="en-US" sz="1200" smtClean="0"/>
              <a:pPr/>
              <a:t>135</a:t>
            </a:fld>
            <a:endParaRPr lang="en-US" altLang="en-US" sz="1200"/>
          </a:p>
        </p:txBody>
      </p:sp>
      <p:sp>
        <p:nvSpPr>
          <p:cNvPr id="65539" name="Rectangle 2">
            <a:extLst>
              <a:ext uri="{FF2B5EF4-FFF2-40B4-BE49-F238E27FC236}">
                <a16:creationId xmlns:a16="http://schemas.microsoft.com/office/drawing/2014/main" id="{E4B9E7A4-C0D4-410C-8940-E005BB1FB3D4}"/>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7FDB1C3-A299-42BD-AB24-D2CDD35E1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dirty="0">
                <a:solidFill>
                  <a:srgbClr val="000000"/>
                </a:solidFill>
                <a:latin typeface="Geneva" charset="0"/>
                <a:ea typeface="ＭＳ Ｐゴシック" panose="020B0600070205080204" pitchFamily="34" charset="-128"/>
              </a:rPr>
              <a:t>Whether your data can be suitably represented by a stem and leaf graph depends on whether they can be rounded without loss of important information. Also, their extreme values must fit into two successive digits, as the previous data fit into the 10,000 and 100,000 places (for leaves and stems, respectively). Deciding what kind of graph is best suited to displaying your data thus requires good judgment. Statistics is not just recipes!</a:t>
            </a:r>
          </a:p>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CB14A22-8F31-4446-ABC2-1448915A42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DD19720-C4D4-4D1A-A705-85F13F323B8C}" type="slidenum">
              <a:rPr lang="en-US" altLang="en-US" sz="1200" smtClean="0"/>
              <a:pPr/>
              <a:t>136</a:t>
            </a:fld>
            <a:endParaRPr lang="en-US" altLang="en-US" sz="1200"/>
          </a:p>
        </p:txBody>
      </p:sp>
      <p:sp>
        <p:nvSpPr>
          <p:cNvPr id="67587" name="Rectangle 2">
            <a:extLst>
              <a:ext uri="{FF2B5EF4-FFF2-40B4-BE49-F238E27FC236}">
                <a16:creationId xmlns:a16="http://schemas.microsoft.com/office/drawing/2014/main" id="{60980646-5CD4-4A15-B369-3A9D19A1AA58}"/>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C4594B38-DFE2-4F16-81D5-A50EDA5C95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A histogram is a graphical method for displaying the shape of a distribution. It is particularly useful when there are a large number of observations.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2EC8426D-1B26-4FD3-86A7-8E87B68627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718D682-894F-49A8-AE43-1596078128D9}" type="slidenum">
              <a:rPr lang="en-US" altLang="en-US" sz="1200" smtClean="0"/>
              <a:pPr/>
              <a:t>137</a:t>
            </a:fld>
            <a:endParaRPr lang="en-US" altLang="en-US" sz="1200"/>
          </a:p>
        </p:txBody>
      </p:sp>
      <p:sp>
        <p:nvSpPr>
          <p:cNvPr id="69635" name="Rectangle 2">
            <a:extLst>
              <a:ext uri="{FF2B5EF4-FFF2-40B4-BE49-F238E27FC236}">
                <a16:creationId xmlns:a16="http://schemas.microsoft.com/office/drawing/2014/main" id="{A57E2B7C-9DE0-44C9-B114-1A6FCC4990D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C356A45A-1F4C-419C-BB6B-519AB45764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To illustrate, we will create a histogram based on the scores of 642 students on a psychology test. The test consists of 197 items each graded as "correct" or "incorrect." The students’ scores ranged from 46 to 167. </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34AD2E8A-83CD-4B28-AB97-D321A1ABBD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18B8D16-3D6A-455B-8583-611DB753E74F}" type="slidenum">
              <a:rPr lang="en-US" altLang="en-US" sz="1200" smtClean="0"/>
              <a:pPr/>
              <a:t>138</a:t>
            </a:fld>
            <a:endParaRPr lang="en-US" altLang="en-US" sz="1200"/>
          </a:p>
        </p:txBody>
      </p:sp>
      <p:sp>
        <p:nvSpPr>
          <p:cNvPr id="71683" name="Rectangle 2">
            <a:extLst>
              <a:ext uri="{FF2B5EF4-FFF2-40B4-BE49-F238E27FC236}">
                <a16:creationId xmlns:a16="http://schemas.microsoft.com/office/drawing/2014/main" id="{0DD36EF1-227C-4F63-AE06-C6A4BB53ECD2}"/>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2B86049-6BF4-437C-AFB1-EE9326544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first step is to create a </a:t>
            </a:r>
            <a:r>
              <a:rPr lang="en-US" altLang="en-US" sz="1600" u="sng">
                <a:solidFill>
                  <a:srgbClr val="0000FF"/>
                </a:solidFill>
                <a:latin typeface="Geneva" charset="0"/>
                <a:ea typeface="ＭＳ Ｐゴシック" panose="020B0600070205080204" pitchFamily="34" charset="-128"/>
              </a:rPr>
              <a:t>frequency table</a:t>
            </a:r>
            <a:r>
              <a:rPr lang="en-US" altLang="en-US" sz="1600">
                <a:solidFill>
                  <a:srgbClr val="000000"/>
                </a:solidFill>
                <a:latin typeface="Geneva" charset="0"/>
                <a:ea typeface="ＭＳ Ｐゴシック" panose="020B0600070205080204" pitchFamily="34" charset="-128"/>
              </a:rPr>
              <a:t>. Unfortunately, a simple frequency table would be too big, containing over 100 rows. To simplify our task, we group scores together as shown in the next Table.</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C24E93B-CC75-47F4-8118-355B79427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FB03965-1F1B-4F13-A182-4CEF0C970CA4}" type="slidenum">
              <a:rPr lang="en-US" altLang="en-US" sz="1200" smtClean="0"/>
              <a:pPr/>
              <a:t>139</a:t>
            </a:fld>
            <a:endParaRPr lang="en-US" altLang="en-US" sz="1200"/>
          </a:p>
        </p:txBody>
      </p:sp>
      <p:sp>
        <p:nvSpPr>
          <p:cNvPr id="75779" name="Rectangle 2">
            <a:extLst>
              <a:ext uri="{FF2B5EF4-FFF2-40B4-BE49-F238E27FC236}">
                <a16:creationId xmlns:a16="http://schemas.microsoft.com/office/drawing/2014/main" id="{7C254F93-232E-4D70-8074-E3FF1BD4F538}"/>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7EC31A47-0712-4F90-BF88-BE6A6445B6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We changed the frequency counts into bars of various heights, and here’s the resulting histogram. The first interval extends from 39.5 to 49.5 and includes three scores. The interval with the most scores (147) extends from 79.5 to 89.5. Importantly, the height of the graph at each interval corresponds to the number of scores in it.</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r>
              <a:rPr lang="en-US" altLang="en-US" sz="1400">
                <a:solidFill>
                  <a:srgbClr val="000000"/>
                </a:solidFill>
                <a:latin typeface="Geneva" charset="0"/>
                <a:ea typeface="ＭＳ Ｐゴシック" panose="020B0600070205080204" pitchFamily="34" charset="-128"/>
              </a:rPr>
              <a:t>This histogram makes it plain that most of the scores are in the middle of the distribution, with fewer scores in the extremes. You can also see that the distribution is not symmetric, in that the scores extend to the right farther than they do on the left. The distribution is therefore said to have a positive skew.</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80CF2B1C-9AD5-45EF-9BB5-D15DECAADC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893C18B-51E6-4A27-B06F-1F83BB3F1992}" type="slidenum">
              <a:rPr lang="en-US" altLang="en-US" sz="1200" smtClean="0"/>
              <a:pPr/>
              <a:t>140</a:t>
            </a:fld>
            <a:endParaRPr lang="en-US" altLang="en-US" sz="1200"/>
          </a:p>
        </p:txBody>
      </p:sp>
      <p:sp>
        <p:nvSpPr>
          <p:cNvPr id="77827" name="Rectangle 2">
            <a:extLst>
              <a:ext uri="{FF2B5EF4-FFF2-40B4-BE49-F238E27FC236}">
                <a16:creationId xmlns:a16="http://schemas.microsoft.com/office/drawing/2014/main" id="{021B98F7-EF97-485B-BBBD-CFAA84EFD30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560C010A-E77E-47E5-8F52-72EDD625A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In our previous example, the observations are whole numbers. Histograms can also be used when the scores are measured on a more continuous scale such as the length of time (in thousandths of a second) required to perform a task. In this case, there is no need to worry about values falling on the class boundaries. (It would be quite a coincidence for a task to require exactly 7 seconds, measured to the nearest thousandth of a second.) We are therefore free to choose whole numbers as boundaries for our class intervals, for example, 4000, 5000, etc. The class frequency is then the number of observations that are greater than or equal to the lower bound, and strictly less than the upper bound. For example, one interval might hold times from 4000 to 4999 milliseconds. Using whole numbers as boundaries avoids a cluttered appearance, and is the practice of many computer programs that create histograms. Note also that some computer programs label the middle of each interval rather than the end points.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B37B437-966E-49AB-B74F-DBACB9465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95F53DB-1EE4-4338-BDA7-079B9BAA0B53}" type="slidenum">
              <a:rPr lang="en-US" altLang="en-US" sz="1200" smtClean="0"/>
              <a:pPr/>
              <a:t>141</a:t>
            </a:fld>
            <a:endParaRPr lang="en-US" altLang="en-US" sz="1200"/>
          </a:p>
        </p:txBody>
      </p:sp>
      <p:sp>
        <p:nvSpPr>
          <p:cNvPr id="79875" name="Rectangle 2">
            <a:extLst>
              <a:ext uri="{FF2B5EF4-FFF2-40B4-BE49-F238E27FC236}">
                <a16:creationId xmlns:a16="http://schemas.microsoft.com/office/drawing/2014/main" id="{BD810383-FE17-41E9-9D92-41F889909E9D}"/>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53DCBFE-35E6-4292-8D6F-C34EF96C0D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Histograms can be based on </a:t>
            </a:r>
            <a:r>
              <a:rPr lang="en-US" altLang="en-US" sz="1400" i="1">
                <a:solidFill>
                  <a:srgbClr val="000000"/>
                </a:solidFill>
                <a:latin typeface="Geneva" charset="0"/>
                <a:ea typeface="ＭＳ Ｐゴシック" panose="020B0600070205080204" pitchFamily="34" charset="-128"/>
              </a:rPr>
              <a:t>relative frequencies</a:t>
            </a:r>
            <a:r>
              <a:rPr lang="en-US" altLang="en-US" sz="1400">
                <a:solidFill>
                  <a:srgbClr val="000000"/>
                </a:solidFill>
                <a:latin typeface="Geneva" charset="0"/>
                <a:ea typeface="ＭＳ Ｐゴシック" panose="020B0600070205080204" pitchFamily="34" charset="-128"/>
              </a:rPr>
              <a:t> instead of actual frequencies. Histograms based on relative frequencies show the proportion of scores in each interval rather than the number of scores. In this case, the Y axis runs from 0 to at most 1. You can change a histogram based on frequencies to a histogram based on relative frequencies by (a) dividing each class frequency by the total number of observations, and then (b) plotting the quotients on the Y axis (labeled as proportions).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7427C9F4-B465-4795-9B4D-2760AA645C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5FBFC61-A101-400D-A172-29AD27707FD8}" type="slidenum">
              <a:rPr lang="en-US" altLang="en-US" sz="1200" smtClean="0"/>
              <a:pPr/>
              <a:t>16</a:t>
            </a:fld>
            <a:endParaRPr lang="en-US" altLang="en-US" sz="1200"/>
          </a:p>
        </p:txBody>
      </p:sp>
      <p:sp>
        <p:nvSpPr>
          <p:cNvPr id="20483" name="Rectangle 2">
            <a:extLst>
              <a:ext uri="{FF2B5EF4-FFF2-40B4-BE49-F238E27FC236}">
                <a16:creationId xmlns:a16="http://schemas.microsoft.com/office/drawing/2014/main" id="{9567CC02-4B60-49D8-B063-A9671C63B4AE}"/>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AF758FA-67F7-405B-81C5-3690F4B671D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Consider that a new advertisement for Ben and Jerry's ice cream introduced in late May of last year resulted in a 30% increase in ice cream sales for the following three months. Thus, the advertisement was effective. </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Question:</a:t>
            </a:r>
          </a:p>
          <a:p>
            <a:pPr eaLnBrk="1" hangingPunct="1"/>
            <a:r>
              <a:rPr lang="en-US" altLang="en-US">
                <a:solidFill>
                  <a:srgbClr val="000000"/>
                </a:solidFill>
                <a:latin typeface="Geneva" charset="0"/>
                <a:ea typeface="ＭＳ Ｐゴシック" panose="020B0600070205080204" pitchFamily="34" charset="-128"/>
              </a:rPr>
              <a:t>Are there any problems with this logic?</a:t>
            </a:r>
          </a:p>
          <a:p>
            <a:pPr eaLnBrk="1" hangingPunct="1"/>
            <a:endParaRPr lang="en-US" altLang="en-US">
              <a:solidFill>
                <a:srgbClr val="000000"/>
              </a:solidFill>
              <a:latin typeface="Geneva"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9FB67503-5BA0-4C08-B5AE-2AE5278135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5D76A0A-085F-4C9E-A53D-8D2909B7C74C}" type="slidenum">
              <a:rPr lang="en-US" altLang="en-US" sz="1200" smtClean="0"/>
              <a:pPr/>
              <a:t>142</a:t>
            </a:fld>
            <a:endParaRPr lang="en-US" altLang="en-US" sz="1200"/>
          </a:p>
        </p:txBody>
      </p:sp>
      <p:sp>
        <p:nvSpPr>
          <p:cNvPr id="81923" name="Rectangle 2">
            <a:extLst>
              <a:ext uri="{FF2B5EF4-FFF2-40B4-BE49-F238E27FC236}">
                <a16:creationId xmlns:a16="http://schemas.microsoft.com/office/drawing/2014/main" id="{5FDE0086-72F4-4D79-BEAF-FD10104DDFE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6533A777-3E71-4160-B6FD-BDAD011A58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To summarize the steps in constructing a histogram, you first calculate the </a:t>
            </a:r>
            <a:r>
              <a:rPr lang="en-US" altLang="en-US" sz="1400" b="1">
                <a:solidFill>
                  <a:srgbClr val="000000"/>
                </a:solidFill>
                <a:latin typeface="Geneva" charset="0"/>
                <a:ea typeface="ＭＳ Ｐゴシック" panose="020B0600070205080204" pitchFamily="34" charset="-128"/>
              </a:rPr>
              <a:t>range of scores</a:t>
            </a:r>
            <a:r>
              <a:rPr lang="en-US" altLang="en-US" sz="1400">
                <a:solidFill>
                  <a:srgbClr val="000000"/>
                </a:solidFill>
                <a:latin typeface="Geneva" charset="0"/>
                <a:ea typeface="ＭＳ Ｐゴシック" panose="020B0600070205080204" pitchFamily="34" charset="-128"/>
              </a:rPr>
              <a:t> by subtracting the smallest observation from the largest; the range of scores is then broken into intervals, called </a:t>
            </a:r>
            <a:r>
              <a:rPr lang="en-US" altLang="en-US" sz="1400" i="1">
                <a:solidFill>
                  <a:srgbClr val="000000"/>
                </a:solidFill>
                <a:latin typeface="Geneva" charset="0"/>
                <a:ea typeface="ＭＳ Ｐゴシック" panose="020B0600070205080204" pitchFamily="34" charset="-128"/>
              </a:rPr>
              <a:t>class intervals</a:t>
            </a:r>
            <a:r>
              <a:rPr lang="en-US" altLang="en-US" sz="1400">
                <a:solidFill>
                  <a:srgbClr val="000000"/>
                </a:solidFill>
                <a:latin typeface="Geneva" charset="0"/>
                <a:ea typeface="ＭＳ Ｐゴシック" panose="020B0600070205080204" pitchFamily="34" charset="-128"/>
              </a:rPr>
              <a:t>. Next, the number of scores falling into each interval is counted (or tallied) to obtain the </a:t>
            </a:r>
            <a:r>
              <a:rPr lang="en-US" altLang="en-US" sz="1400" i="1">
                <a:solidFill>
                  <a:srgbClr val="000000"/>
                </a:solidFill>
                <a:latin typeface="Geneva" charset="0"/>
                <a:ea typeface="ＭＳ Ｐゴシック" panose="020B0600070205080204" pitchFamily="34" charset="-128"/>
              </a:rPr>
              <a:t>class frequencies</a:t>
            </a:r>
            <a:r>
              <a:rPr lang="en-US" altLang="en-US" sz="1400">
                <a:solidFill>
                  <a:srgbClr val="000000"/>
                </a:solidFill>
                <a:latin typeface="Geneva" charset="0"/>
                <a:ea typeface="ＭＳ Ｐゴシック" panose="020B0600070205080204" pitchFamily="34" charset="-128"/>
              </a:rPr>
              <a:t>. Finally, the class frequencies are represented by bars.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F21A292B-52D7-4D7F-BA69-1350AFC702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13F257C-1EBA-41D6-8B29-9ADDAEE90783}" type="slidenum">
              <a:rPr lang="en-US" altLang="en-US" sz="1200" smtClean="0"/>
              <a:pPr/>
              <a:t>143</a:t>
            </a:fld>
            <a:endParaRPr lang="en-US" altLang="en-US" sz="1200"/>
          </a:p>
        </p:txBody>
      </p:sp>
      <p:sp>
        <p:nvSpPr>
          <p:cNvPr id="83971" name="Rectangle 2">
            <a:extLst>
              <a:ext uri="{FF2B5EF4-FFF2-40B4-BE49-F238E27FC236}">
                <a16:creationId xmlns:a16="http://schemas.microsoft.com/office/drawing/2014/main" id="{82BD3BA8-8035-45A7-9A19-7F0EC54A336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40121F5-BB65-4478-960E-A9053D626D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Let’s look at another example.  Since this example has only 20 numbers, it is easier to see the relationship between frequency and height of the bars in the histogram. The data shown in this table are the times it took one of us to move a computer mouse over a small target in a series of 20 trials. The times are sorted from lowest to highest. The variable "time to respond" is a continuous variable. With time measured accurately (to many decimal places), no two response times would be expected to be the same. As you can see from this table, no two were the same. As a result, an ungrouped frequency distribution would be uninformative: it would consist of the 20 times, each with a frequency of 1.</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D5607445-8C3A-469F-A559-ABF8280E0A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6846336-CF26-4E0C-B3E7-98FAC05E0551}" type="slidenum">
              <a:rPr lang="en-US" altLang="en-US" sz="1200" smtClean="0"/>
              <a:pPr/>
              <a:t>144</a:t>
            </a:fld>
            <a:endParaRPr lang="en-US" altLang="en-US" sz="1200"/>
          </a:p>
        </p:txBody>
      </p:sp>
      <p:sp>
        <p:nvSpPr>
          <p:cNvPr id="86019" name="Rectangle 2">
            <a:extLst>
              <a:ext uri="{FF2B5EF4-FFF2-40B4-BE49-F238E27FC236}">
                <a16:creationId xmlns:a16="http://schemas.microsoft.com/office/drawing/2014/main" id="{3A1A4406-B8B5-490F-B5B7-EC6909158EA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6A1555A1-3CA5-4462-9109-EF52464D81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To understand the relationship between frequency and the height of bars in a histogram, place one tally mark in the appropriate row for each frequency. Notice that the class interval with the highest frequency (600-700) has the highest tally height (6).</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E37A4EF-6F09-4C2F-810D-015C75FAEC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578BE4F-1B32-4AA6-8CC1-19638F5FBAF3}" type="slidenum">
              <a:rPr lang="en-US" altLang="en-US" sz="1200" smtClean="0"/>
              <a:pPr/>
              <a:t>145</a:t>
            </a:fld>
            <a:endParaRPr lang="en-US" altLang="en-US" sz="1200"/>
          </a:p>
        </p:txBody>
      </p:sp>
      <p:sp>
        <p:nvSpPr>
          <p:cNvPr id="88067" name="Rectangle 2">
            <a:extLst>
              <a:ext uri="{FF2B5EF4-FFF2-40B4-BE49-F238E27FC236}">
                <a16:creationId xmlns:a16="http://schemas.microsoft.com/office/drawing/2014/main" id="{F8D26632-8871-4A80-8385-585E46A28585}"/>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F93DD58-B556-439D-82B4-52128C9E61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Then, if you rotate this table on its side, you can see a figure that is beginning to look like a histogram.</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553011B7-B621-47CA-BF74-38B467077B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A990A06-5B17-4AF8-B40A-23DBEC4DEF8B}" type="slidenum">
              <a:rPr lang="en-US" altLang="en-US" sz="1200" smtClean="0"/>
              <a:pPr/>
              <a:t>146</a:t>
            </a:fld>
            <a:endParaRPr lang="en-US" altLang="en-US" sz="1200"/>
          </a:p>
        </p:txBody>
      </p:sp>
      <p:sp>
        <p:nvSpPr>
          <p:cNvPr id="90115" name="Rectangle 2">
            <a:extLst>
              <a:ext uri="{FF2B5EF4-FFF2-40B4-BE49-F238E27FC236}">
                <a16:creationId xmlns:a16="http://schemas.microsoft.com/office/drawing/2014/main" id="{4F13F1BA-F58F-4F2F-9544-FF07095D18C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3267187D-5E00-4618-9794-6687D8312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Finally, if you replace the tally marks with thick bars, you have a completed histogram. Notice that the highest frequency (600-700) has the highest bar (just like it had the most tally marks).</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59B1391-E615-430C-9C73-2D157C1B0C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A3233CE-61B7-48FC-8342-3D2A60B29C5A}" type="slidenum">
              <a:rPr lang="en-US" altLang="en-US" sz="1200" smtClean="0"/>
              <a:pPr/>
              <a:t>147</a:t>
            </a:fld>
            <a:endParaRPr lang="en-US" altLang="en-US" sz="1200"/>
          </a:p>
        </p:txBody>
      </p:sp>
      <p:sp>
        <p:nvSpPr>
          <p:cNvPr id="92163" name="Rectangle 2">
            <a:extLst>
              <a:ext uri="{FF2B5EF4-FFF2-40B4-BE49-F238E27FC236}">
                <a16:creationId xmlns:a16="http://schemas.microsoft.com/office/drawing/2014/main" id="{C2680C75-00E5-40BC-9748-8D72FCA1407D}"/>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639DA4A-3FB1-4421-B60F-879DA07E9C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Frequency polygons are a graphical device for communicating the shapes of distributions. They serve the same purpose as histograms, but are especially helpful in comparing distributions. Frequency polygons are also a good choice for displaying </a:t>
            </a:r>
            <a:r>
              <a:rPr lang="en-US" altLang="en-US" sz="1600" u="sng">
                <a:solidFill>
                  <a:srgbClr val="0000FF"/>
                </a:solidFill>
                <a:latin typeface="Geneva" charset="0"/>
                <a:ea typeface="ＭＳ Ｐゴシック" panose="020B0600070205080204" pitchFamily="34" charset="-128"/>
              </a:rPr>
              <a:t>cumulative frequency distributions</a:t>
            </a:r>
            <a:r>
              <a:rPr lang="en-US" altLang="en-US" sz="1600">
                <a:solidFill>
                  <a:srgbClr val="000000"/>
                </a:solidFill>
                <a:latin typeface="Geneva" charset="0"/>
                <a:ea typeface="ＭＳ Ｐゴシック" panose="020B0600070205080204" pitchFamily="34" charset="-128"/>
              </a:rPr>
              <a:t>.</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30AC30D6-8CF7-408B-BF15-F41DCC80C7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BC62BB6-0A08-4833-8B6C-37EB1793A6DF}" type="slidenum">
              <a:rPr lang="en-US" altLang="en-US" sz="1200" smtClean="0"/>
              <a:pPr/>
              <a:t>148</a:t>
            </a:fld>
            <a:endParaRPr lang="en-US" altLang="en-US" sz="1200"/>
          </a:p>
        </p:txBody>
      </p:sp>
      <p:sp>
        <p:nvSpPr>
          <p:cNvPr id="94211" name="Rectangle 2">
            <a:extLst>
              <a:ext uri="{FF2B5EF4-FFF2-40B4-BE49-F238E27FC236}">
                <a16:creationId xmlns:a16="http://schemas.microsoft.com/office/drawing/2014/main" id="{0418C326-92FD-451F-8FD7-02D5126AD064}"/>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0FEB0FD5-4A56-4EF2-A430-236D02E986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To create a frequency polygon, start just as for </a:t>
            </a:r>
            <a:r>
              <a:rPr lang="en-US" altLang="en-US" sz="1600" u="sng">
                <a:solidFill>
                  <a:srgbClr val="0000FF"/>
                </a:solidFill>
                <a:latin typeface="Geneva" charset="0"/>
                <a:ea typeface="ＭＳ Ｐゴシック" panose="020B0600070205080204" pitchFamily="34" charset="-128"/>
              </a:rPr>
              <a:t>histograms</a:t>
            </a:r>
            <a:r>
              <a:rPr lang="en-US" altLang="en-US" sz="1600">
                <a:solidFill>
                  <a:srgbClr val="000000"/>
                </a:solidFill>
                <a:latin typeface="Geneva" charset="0"/>
                <a:ea typeface="ＭＳ Ｐゴシック" panose="020B0600070205080204" pitchFamily="34" charset="-128"/>
              </a:rPr>
              <a:t>, by choosing a </a:t>
            </a:r>
            <a:r>
              <a:rPr lang="en-US" altLang="en-US" sz="1600" u="sng">
                <a:solidFill>
                  <a:srgbClr val="0000FF"/>
                </a:solidFill>
                <a:latin typeface="Geneva" charset="0"/>
                <a:ea typeface="ＭＳ Ｐゴシック" panose="020B0600070205080204" pitchFamily="34" charset="-128"/>
              </a:rPr>
              <a:t>class interval. </a:t>
            </a:r>
            <a:r>
              <a:rPr lang="en-US" altLang="en-US" sz="1600">
                <a:solidFill>
                  <a:srgbClr val="000000"/>
                </a:solidFill>
                <a:latin typeface="Geneva" charset="0"/>
                <a:ea typeface="ＭＳ Ｐゴシック" panose="020B0600070205080204" pitchFamily="34" charset="-128"/>
              </a:rPr>
              <a:t>Then draw an X-axis representing the values of the scores in your data. As an example, we are going to create a frequency distribution for the scores on a psychology test (this is the same dataset from the histogram section). We choose a class interval of 10. Our first interval extends from 29.5 to 39.5 and has a midpoint of 35. Note that this interval does not contain any test scores. Neither does the highest interval which extends from 169.5 to 179.5. We choose first and last intervals that do not contain any test scores so the line will touch the x-axis.</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4EC1846-470F-4D2A-B912-D870AC4C5D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10C1C78-2C09-45F7-AEA9-025213D477D2}" type="slidenum">
              <a:rPr lang="en-US" altLang="en-US" sz="1200" smtClean="0"/>
              <a:pPr/>
              <a:t>149</a:t>
            </a:fld>
            <a:endParaRPr lang="en-US" altLang="en-US" sz="1200"/>
          </a:p>
        </p:txBody>
      </p:sp>
      <p:sp>
        <p:nvSpPr>
          <p:cNvPr id="96259" name="Rectangle 2">
            <a:extLst>
              <a:ext uri="{FF2B5EF4-FFF2-40B4-BE49-F238E27FC236}">
                <a16:creationId xmlns:a16="http://schemas.microsoft.com/office/drawing/2014/main" id="{89BB2ECA-5D38-4C00-8F55-49DF0AA6F3FC}"/>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B5BC085-63F5-48C6-BFE1-586D0B7059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Draw the Y-axis to indicate the frequency of each class. </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703259E0-4465-4A58-8DC4-B9863923AB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CEFED61-0505-433C-A515-2B70BBD2BE98}" type="slidenum">
              <a:rPr lang="en-US" altLang="en-US" sz="1200" smtClean="0"/>
              <a:pPr/>
              <a:t>150</a:t>
            </a:fld>
            <a:endParaRPr lang="en-US" altLang="en-US" sz="1200"/>
          </a:p>
        </p:txBody>
      </p:sp>
      <p:sp>
        <p:nvSpPr>
          <p:cNvPr id="98307" name="Rectangle 2">
            <a:extLst>
              <a:ext uri="{FF2B5EF4-FFF2-40B4-BE49-F238E27FC236}">
                <a16:creationId xmlns:a16="http://schemas.microsoft.com/office/drawing/2014/main" id="{9D9863CB-C156-4E48-B062-9D430E916D3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E7F079C4-FA2A-4CD9-81AA-B901EDE4F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Next, we are going to use the data from the frequency table to place a point in the middle of each class interval at the height corresponding to its class frequency. The graph does not show the upper or lower limits of the intervals. </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7CD29418-F926-4170-B403-79E5CBDAE5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D9B2048-6FA1-4073-9CF7-F8FEE78517DE}" type="slidenum">
              <a:rPr lang="en-US" altLang="en-US" sz="1200" smtClean="0"/>
              <a:pPr/>
              <a:t>151</a:t>
            </a:fld>
            <a:endParaRPr lang="en-US" altLang="en-US" sz="1200"/>
          </a:p>
        </p:txBody>
      </p:sp>
      <p:sp>
        <p:nvSpPr>
          <p:cNvPr id="100355" name="Rectangle 2">
            <a:extLst>
              <a:ext uri="{FF2B5EF4-FFF2-40B4-BE49-F238E27FC236}">
                <a16:creationId xmlns:a16="http://schemas.microsoft.com/office/drawing/2014/main" id="{2E7D462D-502D-4DE3-B444-E8E838D4999E}"/>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B3A6D38B-95E7-457A-BB90-27592720D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Finally, connect the points. Note that there is one class interval below the lowest value in your data and one above the highest value. As a result, the graph touches the X-axis on both sides.</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A4008DC-C103-4A41-916E-B85DCEF94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3206DE3-FF66-4425-9B46-73DFED3BB9CF}" type="slidenum">
              <a:rPr lang="en-US" altLang="en-US" sz="1200" smtClean="0"/>
              <a:pPr/>
              <a:t>17</a:t>
            </a:fld>
            <a:endParaRPr lang="en-US" altLang="en-US" sz="1200"/>
          </a:p>
        </p:txBody>
      </p:sp>
      <p:sp>
        <p:nvSpPr>
          <p:cNvPr id="22531" name="Rectangle 2">
            <a:extLst>
              <a:ext uri="{FF2B5EF4-FFF2-40B4-BE49-F238E27FC236}">
                <a16:creationId xmlns:a16="http://schemas.microsoft.com/office/drawing/2014/main" id="{CCC6BE9C-E418-4BEA-8D0D-C31FDFF5FB5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E7FAB202-B3FA-4377-9B33-A9C3C38613B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Yes!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BE043FA9-31A4-4843-B904-C59EDEE476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FF0A730-5989-4CA9-B2D4-9225FD701892}" type="slidenum">
              <a:rPr lang="en-US" altLang="en-US" sz="1200" smtClean="0"/>
              <a:pPr/>
              <a:t>152</a:t>
            </a:fld>
            <a:endParaRPr lang="en-US" altLang="en-US" sz="1200"/>
          </a:p>
        </p:txBody>
      </p:sp>
      <p:sp>
        <p:nvSpPr>
          <p:cNvPr id="102403" name="Rectangle 2">
            <a:extLst>
              <a:ext uri="{FF2B5EF4-FFF2-40B4-BE49-F238E27FC236}">
                <a16:creationId xmlns:a16="http://schemas.microsoft.com/office/drawing/2014/main" id="{451835D0-3D76-4DDD-B334-1EABE278B290}"/>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1CCAD5AD-1E5E-4067-B063-3507A23CE9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dirty="0">
                <a:solidFill>
                  <a:srgbClr val="000000"/>
                </a:solidFill>
                <a:latin typeface="Geneva" charset="0"/>
                <a:ea typeface="ＭＳ Ｐゴシック" panose="020B0600070205080204" pitchFamily="34" charset="-128"/>
              </a:rPr>
              <a:t>You can easily see the shape of the distribution from this figure. Most of the scores are between 65 and 115. It is clear that the distribution is not symmetric inasmuch as good scores (to the right) trail off more gradually than poor scores (to the left). That is, the tail is longer to the right than it is to the left. This kind of distribution is called a distribution with a positive skew. It is also called “skewed to the right</a:t>
            </a:r>
            <a:r>
              <a:rPr lang="en-US" altLang="en-US" sz="1600" i="1" dirty="0">
                <a:solidFill>
                  <a:srgbClr val="000000"/>
                </a:solidFill>
                <a:latin typeface="Geneva" charset="0"/>
                <a:ea typeface="ＭＳ Ｐゴシック" panose="020B0600070205080204" pitchFamily="34" charset="-128"/>
              </a:rPr>
              <a:t>.”</a:t>
            </a:r>
            <a:endParaRPr lang="en-US" altLang="en-US" sz="1600" dirty="0">
              <a:solidFill>
                <a:srgbClr val="000000"/>
              </a:solidFill>
              <a:latin typeface="Geneva" charset="0"/>
              <a:ea typeface="ＭＳ Ｐゴシック" panose="020B0600070205080204" pitchFamily="34" charset="-128"/>
            </a:endParaRPr>
          </a:p>
          <a:p>
            <a:pPr eaLnBrk="1" hangingPunct="1"/>
            <a:endParaRPr lang="en-US" altLang="en-US" sz="1600" dirty="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201357D0-C89C-4FCA-B547-73027719CE13}"/>
              </a:ext>
            </a:extLst>
          </p:cNvPr>
          <p:cNvSpPr>
            <a:spLocks noGrp="1" noRot="1" noChangeAspect="1" noChangeArrowheads="1" noTextEdit="1"/>
          </p:cNvSpPr>
          <p:nvPr>
            <p:ph type="sldImg"/>
          </p:nvPr>
        </p:nvSpPr>
        <p:spPr>
          <a:ln/>
        </p:spPr>
      </p:sp>
      <p:sp>
        <p:nvSpPr>
          <p:cNvPr id="104451" name="Notes Placeholder 2">
            <a:extLst>
              <a:ext uri="{FF2B5EF4-FFF2-40B4-BE49-F238E27FC236}">
                <a16:creationId xmlns:a16="http://schemas.microsoft.com/office/drawing/2014/main" id="{FB757348-FFF6-45D4-9EF7-CB28782DA6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600">
                <a:latin typeface="Times" panose="02020603050405020304" pitchFamily="18" charset="0"/>
                <a:ea typeface="ＭＳ Ｐゴシック" panose="020B0600070205080204" pitchFamily="34" charset="-128"/>
              </a:rPr>
              <a:t>A cumulative frequency distribution shows the cumulative frequency for each class interval. The first interval has frequency and cumulative frequency of 0. The frequency of the second interval is 3. The cumulative frequency is the the sum of the frequencies of all intervals up to and including the one in question. The third interval has frequency of 10. Its cumulative frequency is 0 + 3 + 10 = 13.</a:t>
            </a:r>
          </a:p>
          <a:p>
            <a:pPr eaLnBrk="1" hangingPunct="1">
              <a:lnSpc>
                <a:spcPct val="80000"/>
              </a:lnSpc>
            </a:pPr>
            <a:endParaRPr lang="en-US" altLang="en-US" sz="2600">
              <a:latin typeface="Times" panose="02020603050405020304" pitchFamily="18" charset="0"/>
              <a:ea typeface="ＭＳ Ｐゴシック" panose="020B0600070205080204" pitchFamily="34" charset="-128"/>
            </a:endParaRPr>
          </a:p>
        </p:txBody>
      </p:sp>
      <p:sp>
        <p:nvSpPr>
          <p:cNvPr id="104452" name="Slide Number Placeholder 3">
            <a:extLst>
              <a:ext uri="{FF2B5EF4-FFF2-40B4-BE49-F238E27FC236}">
                <a16:creationId xmlns:a16="http://schemas.microsoft.com/office/drawing/2014/main" id="{02DC156F-19B9-4539-AE64-6D24D03E0B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80BF119-6BEA-4995-9AD0-DCC42016C4B2}" type="slidenum">
              <a:rPr lang="en-US" altLang="en-US" sz="1200" smtClean="0"/>
              <a:pPr/>
              <a:t>153</a:t>
            </a:fld>
            <a:endParaRPr lang="en-US" altLang="en-US" sz="12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F6DA3C8C-8D4D-4B8F-A97A-FC700BBD0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1F31327-A7F0-4192-AA2A-C01E85A61982}" type="slidenum">
              <a:rPr lang="en-US" altLang="en-US" sz="1200" smtClean="0"/>
              <a:pPr/>
              <a:t>154</a:t>
            </a:fld>
            <a:endParaRPr lang="en-US" altLang="en-US" sz="1200"/>
          </a:p>
        </p:txBody>
      </p:sp>
      <p:sp>
        <p:nvSpPr>
          <p:cNvPr id="106499" name="Rectangle 2">
            <a:extLst>
              <a:ext uri="{FF2B5EF4-FFF2-40B4-BE49-F238E27FC236}">
                <a16:creationId xmlns:a16="http://schemas.microsoft.com/office/drawing/2014/main" id="{8E4C44C8-EE51-4AF2-A9E0-38922AC556FA}"/>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8D2D3B78-55EE-4507-BDA7-8772676A26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A </a:t>
            </a:r>
            <a:r>
              <a:rPr lang="en-US" altLang="en-US" sz="1600" i="1">
                <a:solidFill>
                  <a:srgbClr val="000000"/>
                </a:solidFill>
                <a:latin typeface="Geneva" charset="0"/>
                <a:ea typeface="ＭＳ Ｐゴシック" panose="020B0600070205080204" pitchFamily="34" charset="-128"/>
              </a:rPr>
              <a:t>cumulative frequency polygon</a:t>
            </a:r>
            <a:r>
              <a:rPr lang="en-US" altLang="en-US" sz="1600">
                <a:solidFill>
                  <a:srgbClr val="000000"/>
                </a:solidFill>
                <a:latin typeface="Geneva" charset="0"/>
                <a:ea typeface="ＭＳ Ｐゴシック" panose="020B0600070205080204" pitchFamily="34" charset="-128"/>
              </a:rPr>
              <a:t> for the same test scores is shown here. The graph is the same as for a frequency polygon except that the Y value for each point is the cumulative frequency rather than the frequency. For example, there are no scores in the interval labeled "35," three in the interval "45,"and 10 in the interval "55. "Therefore the cumulative frequency for "55" is 0 + 3 + 10 =13. Since 642 students took the test, the cumulative frequency for the last interval is 642.</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F33881F2-AE12-45D8-BC69-17C8A9D08F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82CADAF-BC76-4230-8180-DA93AADF28A0}" type="slidenum">
              <a:rPr lang="en-US" altLang="en-US" sz="1200" smtClean="0"/>
              <a:pPr/>
              <a:t>155</a:t>
            </a:fld>
            <a:endParaRPr lang="en-US" altLang="en-US" sz="1200"/>
          </a:p>
        </p:txBody>
      </p:sp>
      <p:sp>
        <p:nvSpPr>
          <p:cNvPr id="108547" name="Rectangle 2">
            <a:extLst>
              <a:ext uri="{FF2B5EF4-FFF2-40B4-BE49-F238E27FC236}">
                <a16:creationId xmlns:a16="http://schemas.microsoft.com/office/drawing/2014/main" id="{20BC0028-F512-450E-AC7D-5551448474CB}"/>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6C25A11F-2A38-4560-9471-1622A1CB7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Frequency polygons are especially useful for comparing distributions. This is achieved by overlaying the frequency polygons drawn for different data sets. This figure provides an example. The data come from a task in which the goal is to move a computer cursor to a target on the screen as fast as possible. On 20 of the trials, the target was a small rectangle; on the other 20, the target was a large rectangle. Time to reach the target was recorded on each trial. The two distributions (one for each target) are plotted together. The figure shows that although there is some overlap in times, it generally took longer to move the cursor to the small target than to the large one.</a:t>
            </a:r>
          </a:p>
          <a:p>
            <a:pPr eaLnBrk="1" hangingPunct="1"/>
            <a:r>
              <a:rPr lang="en-US" altLang="en-US" sz="1600">
                <a:solidFill>
                  <a:srgbClr val="000000"/>
                </a:solidFill>
                <a:latin typeface="Geneva" charset="0"/>
                <a:ea typeface="ＭＳ Ｐゴシック" panose="020B0600070205080204" pitchFamily="34" charset="-128"/>
              </a:rPr>
              <a:t> </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0C7EF4EB-7252-4D74-BFFC-9DF4F7ED09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D67B0E2-2577-4B16-93FD-80A91E54485E}" type="slidenum">
              <a:rPr lang="en-US" altLang="en-US" sz="1200" smtClean="0"/>
              <a:pPr/>
              <a:t>156</a:t>
            </a:fld>
            <a:endParaRPr lang="en-US" altLang="en-US" sz="1200"/>
          </a:p>
        </p:txBody>
      </p:sp>
      <p:sp>
        <p:nvSpPr>
          <p:cNvPr id="110595" name="Rectangle 2">
            <a:extLst>
              <a:ext uri="{FF2B5EF4-FFF2-40B4-BE49-F238E27FC236}">
                <a16:creationId xmlns:a16="http://schemas.microsoft.com/office/drawing/2014/main" id="{19AE1279-B487-4DAE-A3F8-85CF70AE9F83}"/>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E533A9F-1B95-448B-B76D-4D2B116B5C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It is also informative to plot two cumulative frequency distributions in the same graph. This is illustrated here using the same data from the movement task. The difference in distributions for the two targets is again clearly  evident. </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7F58DD79-0FB4-4832-909C-CF38B97599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F140B97-D03C-47AF-999D-FDDC5544D077}" type="slidenum">
              <a:rPr lang="en-US" altLang="en-US" sz="1200" smtClean="0"/>
              <a:pPr/>
              <a:t>157</a:t>
            </a:fld>
            <a:endParaRPr lang="en-US" altLang="en-US" sz="1200"/>
          </a:p>
        </p:txBody>
      </p:sp>
      <p:sp>
        <p:nvSpPr>
          <p:cNvPr id="112643" name="Rectangle 2">
            <a:extLst>
              <a:ext uri="{FF2B5EF4-FFF2-40B4-BE49-F238E27FC236}">
                <a16:creationId xmlns:a16="http://schemas.microsoft.com/office/drawing/2014/main" id="{4F4927E6-36A9-4781-A449-E3C7F34CFAE4}"/>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60C1290D-8604-44EC-B91B-D7A2E549AF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 have already discussed techniques for visually representing data such as </a:t>
            </a:r>
            <a:r>
              <a:rPr lang="en-US" altLang="en-US" sz="1600" u="sng">
                <a:solidFill>
                  <a:srgbClr val="0000FF"/>
                </a:solidFill>
                <a:latin typeface="Geneva" charset="0"/>
                <a:ea typeface="ＭＳ Ｐゴシック" panose="020B0600070205080204" pitchFamily="34" charset="-128"/>
              </a:rPr>
              <a:t>histograms</a:t>
            </a:r>
            <a:r>
              <a:rPr lang="en-US" altLang="en-US" sz="1600">
                <a:solidFill>
                  <a:srgbClr val="000000"/>
                </a:solidFill>
                <a:latin typeface="Geneva" charset="0"/>
                <a:ea typeface="ＭＳ Ｐゴシック" panose="020B0600070205080204" pitchFamily="34" charset="-128"/>
              </a:rPr>
              <a:t> and </a:t>
            </a:r>
            <a:r>
              <a:rPr lang="en-US" altLang="en-US" sz="1600" u="sng">
                <a:solidFill>
                  <a:srgbClr val="0000FF"/>
                </a:solidFill>
                <a:latin typeface="Geneva" charset="0"/>
                <a:ea typeface="ＭＳ Ｐゴシック" panose="020B0600070205080204" pitchFamily="34" charset="-128"/>
              </a:rPr>
              <a:t>frequency polygons</a:t>
            </a:r>
            <a:r>
              <a:rPr lang="en-US" altLang="en-US" sz="1600">
                <a:solidFill>
                  <a:srgbClr val="000000"/>
                </a:solidFill>
                <a:latin typeface="Geneva" charset="0"/>
                <a:ea typeface="ＭＳ Ｐゴシック" panose="020B0600070205080204" pitchFamily="34" charset="-128"/>
              </a:rPr>
              <a:t>. In this section we present another important method, called </a:t>
            </a:r>
            <a:r>
              <a:rPr lang="en-US" altLang="en-US" sz="1600" i="1">
                <a:solidFill>
                  <a:srgbClr val="000000"/>
                </a:solidFill>
                <a:latin typeface="Geneva" charset="0"/>
                <a:ea typeface="ＭＳ Ｐゴシック" panose="020B0600070205080204" pitchFamily="34" charset="-128"/>
              </a:rPr>
              <a:t>box plots</a:t>
            </a:r>
            <a:r>
              <a:rPr lang="en-US" altLang="en-US" sz="1600">
                <a:solidFill>
                  <a:srgbClr val="000000"/>
                </a:solidFill>
                <a:latin typeface="Geneva" charset="0"/>
                <a:ea typeface="ＭＳ Ｐゴシック" panose="020B0600070205080204" pitchFamily="34" charset="-128"/>
              </a:rPr>
              <a:t>. Box plots are useful for identifying extreme values called outliers and for summarizing and  comparing distributions.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83E10702-3F29-4D9D-9FAA-13FADCE589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C699D60-A097-41DB-AB78-EF9DC62403DB}" type="slidenum">
              <a:rPr lang="en-US" altLang="en-US" sz="1200" smtClean="0"/>
              <a:pPr/>
              <a:t>158</a:t>
            </a:fld>
            <a:endParaRPr lang="en-US" altLang="en-US" sz="1200"/>
          </a:p>
        </p:txBody>
      </p:sp>
      <p:sp>
        <p:nvSpPr>
          <p:cNvPr id="114691" name="Rectangle 2">
            <a:extLst>
              <a:ext uri="{FF2B5EF4-FFF2-40B4-BE49-F238E27FC236}">
                <a16:creationId xmlns:a16="http://schemas.microsoft.com/office/drawing/2014/main" id="{5573351C-A80F-4707-A8B5-DFBB8193D266}"/>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0F4CD450-1A74-4858-98FC-47E1B3C1B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 will explain box plots with the help of data from an in-class experiment. Students in Introductory Statistics were presented with a page containing 30 colored rectangles. Their task was to name the colors as quickly as possible, and their times were recorded. </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C09EE9E-F098-48EE-B829-99B8C83D14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518776E-C1A1-4530-8F5E-C8A1058D790D}" type="slidenum">
              <a:rPr lang="en-US" altLang="en-US" sz="1200" smtClean="0"/>
              <a:pPr/>
              <a:t>159</a:t>
            </a:fld>
            <a:endParaRPr lang="en-US" altLang="en-US" sz="1200"/>
          </a:p>
        </p:txBody>
      </p:sp>
      <p:sp>
        <p:nvSpPr>
          <p:cNvPr id="116739" name="Rectangle 2">
            <a:extLst>
              <a:ext uri="{FF2B5EF4-FFF2-40B4-BE49-F238E27FC236}">
                <a16:creationId xmlns:a16="http://schemas.microsoft.com/office/drawing/2014/main" id="{68DDB5B5-0CF7-421F-90E7-A0949C3A2AE1}"/>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AF99CD70-94E1-434F-A8F9-D6FEBC8AA7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Here’s a example of the colored rectangles that the Introductory Statistics students viewed and named as quickly as possible.</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 </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205A279D-5548-47B7-ACF1-254DE0B9FA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F96868F-9843-4B69-B7B3-23D0C71FAF54}" type="slidenum">
              <a:rPr lang="en-US" altLang="en-US" sz="1200" smtClean="0"/>
              <a:pPr/>
              <a:t>160</a:t>
            </a:fld>
            <a:endParaRPr lang="en-US" altLang="en-US" sz="1200"/>
          </a:p>
        </p:txBody>
      </p:sp>
      <p:sp>
        <p:nvSpPr>
          <p:cNvPr id="118787" name="Rectangle 2">
            <a:extLst>
              <a:ext uri="{FF2B5EF4-FFF2-40B4-BE49-F238E27FC236}">
                <a16:creationId xmlns:a16="http://schemas.microsoft.com/office/drawing/2014/main" id="{3175CA40-554B-465A-820C-B2386FFB35F3}"/>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09FAF859-DD61-460F-ADF9-32E6A7B52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We'll compare the scores for the 16 men and 31 women who participated in the experiment by making separate box plots for each gender. (Such a display is said to involve </a:t>
            </a:r>
            <a:r>
              <a:rPr lang="en-US" altLang="en-US" sz="1600" i="1">
                <a:solidFill>
                  <a:srgbClr val="000000"/>
                </a:solidFill>
                <a:latin typeface="Geneva" charset="0"/>
                <a:ea typeface="ＭＳ Ｐゴシック" panose="020B0600070205080204" pitchFamily="34" charset="-128"/>
              </a:rPr>
              <a:t>parallel box plots</a:t>
            </a:r>
            <a:r>
              <a:rPr lang="en-US" altLang="en-US" sz="1600">
                <a:solidFill>
                  <a:srgbClr val="000000"/>
                </a:solidFill>
                <a:latin typeface="Geneva" charset="0"/>
                <a:ea typeface="ＭＳ Ｐゴシック" panose="020B0600070205080204" pitchFamily="34" charset="-128"/>
              </a:rPr>
              <a:t>.)</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041B1D9D-8D33-4E5E-81C7-1C0659D09C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C890463-3FD0-458A-8151-9BB3D60F608F}" type="slidenum">
              <a:rPr lang="en-US" altLang="en-US" sz="1200" smtClean="0"/>
              <a:pPr/>
              <a:t>161</a:t>
            </a:fld>
            <a:endParaRPr lang="en-US" altLang="en-US" sz="1200"/>
          </a:p>
        </p:txBody>
      </p:sp>
      <p:sp>
        <p:nvSpPr>
          <p:cNvPr id="120835" name="Rectangle 2">
            <a:extLst>
              <a:ext uri="{FF2B5EF4-FFF2-40B4-BE49-F238E27FC236}">
                <a16:creationId xmlns:a16="http://schemas.microsoft.com/office/drawing/2014/main" id="{DBA7A35D-DCE9-4F74-AB48-132D78CC98AB}"/>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54C7E471-9206-4AF1-8A51-6D68B1BD98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There are several steps in constructing a box plot. First we draw the Y-axis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C79D936-AED3-4042-8482-05B8249E3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DAD97FB-DB2D-41BD-93DA-9B2318A5F589}" type="slidenum">
              <a:rPr lang="en-US" altLang="en-US" sz="1200" smtClean="0"/>
              <a:pPr/>
              <a:t>18</a:t>
            </a:fld>
            <a:endParaRPr lang="en-US" altLang="en-US" sz="1200"/>
          </a:p>
        </p:txBody>
      </p:sp>
      <p:sp>
        <p:nvSpPr>
          <p:cNvPr id="24579" name="Rectangle 2">
            <a:extLst>
              <a:ext uri="{FF2B5EF4-FFF2-40B4-BE49-F238E27FC236}">
                <a16:creationId xmlns:a16="http://schemas.microsoft.com/office/drawing/2014/main" id="{3F6F82A1-4021-4B76-93B7-7993EEE1EC2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9C47D-057D-4441-BF48-E6E3A3C1DE2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In a second example, I would like you to consider the relationship between churches and crime.  In fact...</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0670D918-ADF7-4798-8536-99DC2E724E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D9796B2-4C69-463D-8F5F-930626265654}" type="slidenum">
              <a:rPr lang="en-US" altLang="en-US" sz="1200" smtClean="0"/>
              <a:pPr/>
              <a:t>162</a:t>
            </a:fld>
            <a:endParaRPr lang="en-US" altLang="en-US" sz="1200"/>
          </a:p>
        </p:txBody>
      </p:sp>
      <p:sp>
        <p:nvSpPr>
          <p:cNvPr id="122883" name="Rectangle 2">
            <a:extLst>
              <a:ext uri="{FF2B5EF4-FFF2-40B4-BE49-F238E27FC236}">
                <a16:creationId xmlns:a16="http://schemas.microsoft.com/office/drawing/2014/main" id="{BF4B14A1-2157-44E0-AF5D-5CD10FC6E059}"/>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C465E9E8-4539-47A0-B613-6D895596FF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Then we draw lines representing the 25th and 75th percentiles for each gender. Thus for each gender, the lower line is the 25th percentile and the upper line is the 75th percentile. For the women, the 25th percentile is 17 and the 75th is 20. For the men, the 25th percentile is 19 and the 75th is 25.75. We can see already that it took men longer than women to name the colors since both percentiles are higher for the men than for the women.</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AA6B87C1-653C-45F2-920D-E19F18F3CE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C1A1CB8-5E78-428B-A1E5-0575BE22197C}" type="slidenum">
              <a:rPr lang="en-US" altLang="en-US" sz="1200" smtClean="0"/>
              <a:pPr/>
              <a:t>163</a:t>
            </a:fld>
            <a:endParaRPr lang="en-US" altLang="en-US" sz="1200"/>
          </a:p>
        </p:txBody>
      </p:sp>
      <p:sp>
        <p:nvSpPr>
          <p:cNvPr id="124931" name="Rectangle 1026">
            <a:extLst>
              <a:ext uri="{FF2B5EF4-FFF2-40B4-BE49-F238E27FC236}">
                <a16:creationId xmlns:a16="http://schemas.microsoft.com/office/drawing/2014/main" id="{F17ECDF1-BF3F-4242-92B2-6D2FAF4C3838}"/>
              </a:ext>
            </a:extLst>
          </p:cNvPr>
          <p:cNvSpPr>
            <a:spLocks noGrp="1" noRot="1" noChangeAspect="1" noChangeArrowheads="1" noTextEdit="1"/>
          </p:cNvSpPr>
          <p:nvPr>
            <p:ph type="sldImg"/>
          </p:nvPr>
        </p:nvSpPr>
        <p:spPr>
          <a:ln/>
        </p:spPr>
      </p:sp>
      <p:sp>
        <p:nvSpPr>
          <p:cNvPr id="124932" name="Rectangle 1027">
            <a:extLst>
              <a:ext uri="{FF2B5EF4-FFF2-40B4-BE49-F238E27FC236}">
                <a16:creationId xmlns:a16="http://schemas.microsoft.com/office/drawing/2014/main" id="{3D66CE7A-A04F-4697-A39E-E3100EE3F1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 next step is to connect the lines forming boxes for each gender.</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FD04E8CC-20D0-4EFA-96EB-8078340A91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F21D451-87A6-4099-9952-3AF360F2F521}" type="slidenum">
              <a:rPr lang="en-US" altLang="en-US" sz="1200" smtClean="0"/>
              <a:pPr/>
              <a:t>164</a:t>
            </a:fld>
            <a:endParaRPr lang="en-US" altLang="en-US" sz="1200"/>
          </a:p>
        </p:txBody>
      </p:sp>
      <p:sp>
        <p:nvSpPr>
          <p:cNvPr id="126979" name="Rectangle 2">
            <a:extLst>
              <a:ext uri="{FF2B5EF4-FFF2-40B4-BE49-F238E27FC236}">
                <a16:creationId xmlns:a16="http://schemas.microsoft.com/office/drawing/2014/main" id="{05D4F5F3-AF10-4938-9A22-5C2A301AE55D}"/>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FE50D45A-7EDE-4B76-B953-A18AE41D88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Now we draw a line showing the median for each group. Naturally the median is between the 25th and 75th percentiles. The median time is 19.5 for the women and 22.5 for the men.</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1BAA924E-7EC5-479C-AB8A-E98C75B545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EAC49AE-45D0-4969-97BD-FB76B6B65AEC}" type="slidenum">
              <a:rPr lang="en-US" altLang="en-US" sz="1200" smtClean="0"/>
              <a:pPr/>
              <a:t>165</a:t>
            </a:fld>
            <a:endParaRPr lang="en-US" altLang="en-US" sz="1200"/>
          </a:p>
        </p:txBody>
      </p:sp>
      <p:sp>
        <p:nvSpPr>
          <p:cNvPr id="129027" name="Rectangle 2">
            <a:extLst>
              <a:ext uri="{FF2B5EF4-FFF2-40B4-BE49-F238E27FC236}">
                <a16:creationId xmlns:a16="http://schemas.microsoft.com/office/drawing/2014/main" id="{A9D4D1DE-6F16-4E4F-9057-8453BE48E726}"/>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711919D8-53B0-4531-A7D0-E931946142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sz="1600">
                <a:solidFill>
                  <a:srgbClr val="000000"/>
                </a:solidFill>
                <a:latin typeface="Geneva" charset="0"/>
                <a:ea typeface="ＭＳ Ｐゴシック" panose="020B0600070205080204" pitchFamily="34" charset="-128"/>
              </a:rPr>
              <a:t>Some terminology is helpful for explaining more about boxplots.</a:t>
            </a:r>
          </a:p>
          <a:p>
            <a:pPr marL="228600" indent="-228600" eaLnBrk="1" hangingPunct="1"/>
            <a:r>
              <a:rPr lang="en-US" altLang="en-US" sz="1600">
                <a:solidFill>
                  <a:srgbClr val="000000"/>
                </a:solidFill>
                <a:latin typeface="Geneva" charset="0"/>
                <a:ea typeface="ＭＳ Ｐゴシック" panose="020B0600070205080204" pitchFamily="34" charset="-128"/>
              </a:rPr>
              <a:t>The </a:t>
            </a:r>
            <a:r>
              <a:rPr lang="en-US" altLang="en-US" sz="1600" i="1">
                <a:solidFill>
                  <a:srgbClr val="000000"/>
                </a:solidFill>
                <a:latin typeface="Geneva" charset="0"/>
                <a:ea typeface="ＭＳ Ｐゴシック" panose="020B0600070205080204" pitchFamily="34" charset="-128"/>
              </a:rPr>
              <a:t>upper hinge</a:t>
            </a:r>
            <a:r>
              <a:rPr lang="en-US" altLang="en-US" sz="1600">
                <a:solidFill>
                  <a:srgbClr val="000000"/>
                </a:solidFill>
                <a:latin typeface="Geneva" charset="0"/>
                <a:ea typeface="ＭＳ Ｐゴシック" panose="020B0600070205080204" pitchFamily="34" charset="-128"/>
              </a:rPr>
              <a:t> is the 75</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percentile.</a:t>
            </a:r>
          </a:p>
          <a:p>
            <a:pPr marL="228600" indent="-228600" eaLnBrk="1" hangingPunct="1"/>
            <a:r>
              <a:rPr lang="en-US" altLang="en-US" sz="1600">
                <a:solidFill>
                  <a:srgbClr val="000000"/>
                </a:solidFill>
                <a:latin typeface="Geneva" charset="0"/>
                <a:ea typeface="ＭＳ Ｐゴシック" panose="020B0600070205080204" pitchFamily="34" charset="-128"/>
              </a:rPr>
              <a:t>The </a:t>
            </a:r>
            <a:r>
              <a:rPr lang="en-US" altLang="en-US" sz="1600" i="1">
                <a:solidFill>
                  <a:srgbClr val="000000"/>
                </a:solidFill>
                <a:latin typeface="Geneva" charset="0"/>
                <a:ea typeface="ＭＳ Ｐゴシック" panose="020B0600070205080204" pitchFamily="34" charset="-128"/>
              </a:rPr>
              <a:t>lower hinge</a:t>
            </a:r>
            <a:r>
              <a:rPr lang="en-US" altLang="en-US" sz="1600">
                <a:solidFill>
                  <a:srgbClr val="000000"/>
                </a:solidFill>
                <a:latin typeface="Geneva" charset="0"/>
                <a:ea typeface="ＭＳ Ｐゴシック" panose="020B0600070205080204" pitchFamily="34" charset="-128"/>
              </a:rPr>
              <a:t> is the 25</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percentile.</a:t>
            </a:r>
          </a:p>
          <a:p>
            <a:pPr marL="228600" indent="-228600" eaLnBrk="1" hangingPunct="1"/>
            <a:r>
              <a:rPr lang="en-US" altLang="en-US" sz="1600">
                <a:solidFill>
                  <a:srgbClr val="000000"/>
                </a:solidFill>
                <a:latin typeface="Geneva" charset="0"/>
                <a:ea typeface="ＭＳ Ｐゴシック" panose="020B0600070205080204" pitchFamily="34" charset="-128"/>
              </a:rPr>
              <a:t>The H-spread is the difference between the upper and lower hinges.</a:t>
            </a:r>
          </a:p>
          <a:p>
            <a:pPr marL="228600" indent="-228600" eaLnBrk="1" hangingPunct="1"/>
            <a:endParaRPr lang="en-US" altLang="en-US">
              <a:latin typeface="Times" panose="02020603050405020304" pitchFamily="18" charset="0"/>
              <a:ea typeface="ＭＳ Ｐゴシック" panose="020B0600070205080204" pitchFamily="34" charset="-128"/>
            </a:endParaRPr>
          </a:p>
          <a:p>
            <a:pPr marL="228600" indent="-228600" eaLnBrk="1" hangingPunct="1"/>
            <a:r>
              <a:rPr lang="en-US" altLang="en-US">
                <a:latin typeface="Times" panose="02020603050405020304" pitchFamily="18" charset="0"/>
                <a:ea typeface="ＭＳ Ｐゴシック" panose="020B0600070205080204" pitchFamily="34" charset="-128"/>
              </a:rPr>
              <a:t>For the women’s data, the upper hinge is 20, the lower hinge is 17 and the H-spread is 20 - 17 = 3.</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AC0C6740-3911-49D9-892B-9CCD1877C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80F2D07-8E44-4DC8-ABEC-AD1FAAB78069}" type="slidenum">
              <a:rPr lang="en-US" altLang="en-US" sz="1200" smtClean="0"/>
              <a:pPr/>
              <a:t>166</a:t>
            </a:fld>
            <a:endParaRPr lang="en-US" altLang="en-US" sz="1200"/>
          </a:p>
        </p:txBody>
      </p:sp>
      <p:sp>
        <p:nvSpPr>
          <p:cNvPr id="131075" name="Rectangle 2">
            <a:extLst>
              <a:ext uri="{FF2B5EF4-FFF2-40B4-BE49-F238E27FC236}">
                <a16:creationId xmlns:a16="http://schemas.microsoft.com/office/drawing/2014/main" id="{8D62A971-CCB4-4BB3-AC7A-09E0731AE5CC}"/>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F9F03DF7-7231-4763-B45A-715460705F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Here we have three more important terms.</a:t>
            </a:r>
          </a:p>
          <a:p>
            <a:pPr eaLnBrk="1" hangingPunct="1"/>
            <a:r>
              <a:rPr lang="en-US" altLang="en-US" sz="1600">
                <a:solidFill>
                  <a:srgbClr val="000000"/>
                </a:solidFill>
                <a:latin typeface="Geneva" charset="0"/>
                <a:ea typeface="ＭＳ Ｐゴシック" panose="020B0600070205080204" pitchFamily="34" charset="-128"/>
              </a:rPr>
              <a:t>A </a:t>
            </a:r>
            <a:r>
              <a:rPr lang="en-US" altLang="en-US" sz="1600" i="1">
                <a:solidFill>
                  <a:srgbClr val="000000"/>
                </a:solidFill>
                <a:latin typeface="Geneva" charset="0"/>
                <a:ea typeface="ＭＳ Ｐゴシック" panose="020B0600070205080204" pitchFamily="34" charset="-128"/>
              </a:rPr>
              <a:t>step</a:t>
            </a:r>
            <a:r>
              <a:rPr lang="en-US" altLang="en-US" sz="1600">
                <a:solidFill>
                  <a:srgbClr val="000000"/>
                </a:solidFill>
                <a:latin typeface="Geneva" charset="0"/>
                <a:ea typeface="ＭＳ Ｐゴシック" panose="020B0600070205080204" pitchFamily="34" charset="-128"/>
              </a:rPr>
              <a:t> is 1.5 times the H-spread.</a:t>
            </a:r>
          </a:p>
          <a:p>
            <a:pPr eaLnBrk="1" hangingPunct="1"/>
            <a:r>
              <a:rPr lang="en-US" altLang="en-US" sz="1600">
                <a:solidFill>
                  <a:srgbClr val="000000"/>
                </a:solidFill>
                <a:latin typeface="Geneva" charset="0"/>
                <a:ea typeface="ＭＳ Ｐゴシック" panose="020B0600070205080204" pitchFamily="34" charset="-128"/>
              </a:rPr>
              <a:t> There are two </a:t>
            </a:r>
            <a:r>
              <a:rPr lang="en-US" altLang="en-US" sz="1600" i="1">
                <a:solidFill>
                  <a:srgbClr val="000000"/>
                </a:solidFill>
                <a:latin typeface="Geneva" charset="0"/>
                <a:ea typeface="ＭＳ Ｐゴシック" panose="020B0600070205080204" pitchFamily="34" charset="-128"/>
              </a:rPr>
              <a:t>inner fences</a:t>
            </a:r>
            <a:r>
              <a:rPr lang="en-US" altLang="en-US" sz="1600">
                <a:solidFill>
                  <a:srgbClr val="000000"/>
                </a:solidFill>
                <a:latin typeface="Geneva" charset="0"/>
                <a:ea typeface="ＭＳ Ｐゴシック" panose="020B0600070205080204" pitchFamily="34" charset="-128"/>
              </a:rPr>
              <a:t>. The upper inner fence is one step above the upper hinge; the lower inner fence is one step below the lower hinge. For the women, a step is 1.5 times the H-Spread of 3  and equals 4.5</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Recall that the upper hinge is 20. Therefore, the upper inner fence is 20 + 4.5 = 24.5</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The lower hinge is 17. Therefore, the lower inner fence is 17 -  4.5 = 12.5</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8F8C73CE-2DDB-48A3-AD55-C6B157DE5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7CAB500-CF83-4C0E-8637-D274607D0F1F}" type="slidenum">
              <a:rPr lang="en-US" altLang="en-US" sz="1200" smtClean="0"/>
              <a:pPr/>
              <a:t>167</a:t>
            </a:fld>
            <a:endParaRPr lang="en-US" altLang="en-US" sz="1200"/>
          </a:p>
        </p:txBody>
      </p:sp>
      <p:sp>
        <p:nvSpPr>
          <p:cNvPr id="133123" name="Rectangle 2">
            <a:extLst>
              <a:ext uri="{FF2B5EF4-FFF2-40B4-BE49-F238E27FC236}">
                <a16:creationId xmlns:a16="http://schemas.microsoft.com/office/drawing/2014/main" id="{98C290D3-C963-4A8E-A51B-E582F0F4877E}"/>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AAA63E2-1612-448B-813E-B82FAB3B4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a:t>
            </a:r>
            <a:r>
              <a:rPr lang="en-US" altLang="en-US" sz="1600" i="1">
                <a:solidFill>
                  <a:srgbClr val="000000"/>
                </a:solidFill>
                <a:latin typeface="Geneva" charset="0"/>
                <a:ea typeface="ＭＳ Ｐゴシック" panose="020B0600070205080204" pitchFamily="34" charset="-128"/>
              </a:rPr>
              <a:t>outer fences</a:t>
            </a:r>
            <a:r>
              <a:rPr lang="en-US" altLang="en-US" sz="1600">
                <a:solidFill>
                  <a:srgbClr val="000000"/>
                </a:solidFill>
                <a:latin typeface="Geneva" charset="0"/>
                <a:ea typeface="ＭＳ Ｐゴシック" panose="020B0600070205080204" pitchFamily="34" charset="-128"/>
              </a:rPr>
              <a:t> are two steps above the upper hinge and two steps below the lower hinge. The upper outer fence is 20 + 2 times 4.5 which equals  29. The lower outer fence is 17 - 2 times 4.5 which equals 8.</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55E958D7-FDFE-4C6A-98A8-DC25990E50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A7355F8-BD09-465A-B3C1-F7C4EE54834F}" type="slidenum">
              <a:rPr lang="en-US" altLang="en-US" sz="1200" smtClean="0"/>
              <a:pPr/>
              <a:t>168</a:t>
            </a:fld>
            <a:endParaRPr lang="en-US" altLang="en-US" sz="1200"/>
          </a:p>
        </p:txBody>
      </p:sp>
      <p:sp>
        <p:nvSpPr>
          <p:cNvPr id="135171" name="Rectangle 2">
            <a:extLst>
              <a:ext uri="{FF2B5EF4-FFF2-40B4-BE49-F238E27FC236}">
                <a16:creationId xmlns:a16="http://schemas.microsoft.com/office/drawing/2014/main" id="{88AB8702-6BC7-4153-919B-B1F613C1AD2B}"/>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7C7F6EF9-B03F-4677-BB22-51A47C4091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Just a little more terminology and we will get back to drawing the boxplot. The upper </a:t>
            </a:r>
            <a:r>
              <a:rPr lang="en-US" altLang="en-US" sz="1600" i="1">
                <a:solidFill>
                  <a:srgbClr val="000000"/>
                </a:solidFill>
                <a:latin typeface="Geneva" charset="0"/>
                <a:ea typeface="ＭＳ Ｐゴシック" panose="020B0600070205080204" pitchFamily="34" charset="-128"/>
              </a:rPr>
              <a:t>adjacent value</a:t>
            </a:r>
            <a:r>
              <a:rPr lang="en-US" altLang="en-US" sz="1600">
                <a:solidFill>
                  <a:srgbClr val="000000"/>
                </a:solidFill>
                <a:latin typeface="Geneva" charset="0"/>
                <a:ea typeface="ＭＳ Ｐゴシック" panose="020B0600070205080204" pitchFamily="34" charset="-128"/>
              </a:rPr>
              <a:t> is the largest value below the upper inner fence. If you recall the upper inner fence is 24.5. Looking at the raw data,  you can see that the highest value below 24.5 is equal to 24. Therefore, the upper adjacent value is 24.</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Similarly, the lower adjacent value is the lowest value above the lower inner fence. The lower inner fence is 12.5 and the lowest value in the data above 12.5 is 14. Note that it is not uncommon for an adjacent value to be the lowest value in the data.</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63C5DC19-ADC4-432D-81B8-42BD694CFC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51636E0-0E51-49C9-93C3-23C9D8B6ED78}" type="slidenum">
              <a:rPr lang="en-US" altLang="en-US" sz="1200" smtClean="0"/>
              <a:pPr/>
              <a:t>169</a:t>
            </a:fld>
            <a:endParaRPr lang="en-US" altLang="en-US" sz="1200"/>
          </a:p>
        </p:txBody>
      </p:sp>
      <p:sp>
        <p:nvSpPr>
          <p:cNvPr id="137219" name="Rectangle 2">
            <a:extLst>
              <a:ext uri="{FF2B5EF4-FFF2-40B4-BE49-F238E27FC236}">
                <a16:creationId xmlns:a16="http://schemas.microsoft.com/office/drawing/2014/main" id="{96143738-0965-4325-8410-A93FBE8ACB2A}"/>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A2C13824-AFE8-45A8-B4FB-D8784E16E4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Now that we have gone through all that terminology, we can continue drawing the box plots. The next step is to draw the whiskers. </a:t>
            </a:r>
            <a:r>
              <a:rPr lang="en-US" altLang="en-US" sz="1400">
                <a:solidFill>
                  <a:srgbClr val="000000"/>
                </a:solidFill>
                <a:latin typeface="Geneva" charset="0"/>
                <a:ea typeface="ＭＳ Ｐゴシック" panose="020B0600070205080204" pitchFamily="34" charset="-128"/>
              </a:rPr>
              <a:t>Whiskers are vertical lines that end in a horizontal stroke. </a:t>
            </a:r>
            <a:r>
              <a:rPr lang="en-US" altLang="en-US">
                <a:latin typeface="Times" panose="02020603050405020304" pitchFamily="18" charset="0"/>
                <a:ea typeface="ＭＳ Ｐゴシック" panose="020B0600070205080204" pitchFamily="34" charset="-128"/>
              </a:rPr>
              <a:t>A whisker is drawn from the upper hinge (which you recall is the 75th percentile) to the upper adjacent value. A whisker is also drawn from the lower hinge (the 25th percentile) to the lower adjacent value. </a:t>
            </a:r>
          </a:p>
          <a:p>
            <a:pPr eaLnBrk="1" hangingPunct="1"/>
            <a:r>
              <a:rPr lang="en-US" altLang="en-US">
                <a:latin typeface="Times" panose="02020603050405020304" pitchFamily="18" charset="0"/>
                <a:ea typeface="ＭＳ Ｐゴシック" panose="020B0600070205080204" pitchFamily="34" charset="-128"/>
              </a:rPr>
              <a:t>The upper adjacent value for women is 24. You can see that the whisker extends from the 75th percentile of 20 to the upper adjacent value of 24. Similarly, a second whisker is drawn from the 25th percentile of 17 to the lower adjacent value of 14.</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C9FA2CC1-CDE3-4FFF-A732-97C2B9BB6E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4EF11EC-991B-4463-B7E0-9B3AB5086593}" type="slidenum">
              <a:rPr lang="en-US" altLang="en-US" sz="1200" smtClean="0"/>
              <a:pPr/>
              <a:t>170</a:t>
            </a:fld>
            <a:endParaRPr lang="en-US" altLang="en-US" sz="1200"/>
          </a:p>
        </p:txBody>
      </p:sp>
      <p:sp>
        <p:nvSpPr>
          <p:cNvPr id="139267" name="Rectangle 2">
            <a:extLst>
              <a:ext uri="{FF2B5EF4-FFF2-40B4-BE49-F238E27FC236}">
                <a16:creationId xmlns:a16="http://schemas.microsoft.com/office/drawing/2014/main" id="{FEB8A710-5B8D-456B-8F2E-451357198E9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71B8A978-4E83-4B1B-AB04-4864C46F51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To review, one whisker is drawn from the upper hinge to the upper adjacent value. The other whisker is drawn from the lower hinge to the lower adjacent value.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D21FD7DC-8D88-422A-93CE-7F29C5D8BB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0CE59FD-4D70-400B-8C97-32A6255BD7D4}" type="slidenum">
              <a:rPr lang="en-US" altLang="en-US" sz="1200" smtClean="0"/>
              <a:pPr/>
              <a:t>171</a:t>
            </a:fld>
            <a:endParaRPr lang="en-US" altLang="en-US" sz="1200"/>
          </a:p>
        </p:txBody>
      </p:sp>
      <p:sp>
        <p:nvSpPr>
          <p:cNvPr id="141315" name="Rectangle 2">
            <a:extLst>
              <a:ext uri="{FF2B5EF4-FFF2-40B4-BE49-F238E27FC236}">
                <a16:creationId xmlns:a16="http://schemas.microsoft.com/office/drawing/2014/main" id="{CB53536B-2572-499D-86BC-9B0770A249DE}"/>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613E354A-49F1-4F85-9633-A5ECBC89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An outside values is defined as a value beyond the inner fence but not beyond the outer fence. For the women, the upper inner fence is 24.5 and the upper outer fence is 29. Notice that there is one value that meets this criterion: 29. This value of 29 is therefore an outside value. Outside values are indicated by small “o's.” Values that are beyond the outer fences are called “far out” values. These far-out values are marked with asterisks. We have no far out values in these data.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0230E701-569F-48B2-BC64-FB74592AF8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D6D958F-F64E-449F-AC6F-0E03D05AF106}" type="slidenum">
              <a:rPr lang="en-US" altLang="en-US" sz="1200" smtClean="0"/>
              <a:pPr/>
              <a:t>19</a:t>
            </a:fld>
            <a:endParaRPr lang="en-US" altLang="en-US" sz="1200"/>
          </a:p>
        </p:txBody>
      </p:sp>
      <p:sp>
        <p:nvSpPr>
          <p:cNvPr id="26627" name="Rectangle 2">
            <a:extLst>
              <a:ext uri="{FF2B5EF4-FFF2-40B4-BE49-F238E27FC236}">
                <a16:creationId xmlns:a16="http://schemas.microsoft.com/office/drawing/2014/main" id="{5574AF6C-41E1-4208-B86F-BA9A4688D9A3}"/>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B94BA1-093C-4498-9996-8B125EA81CD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The more churches in a city, the more crime there is. Thus, churches lead to crime.</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Question:</a:t>
            </a:r>
          </a:p>
          <a:p>
            <a:pPr eaLnBrk="1" hangingPunct="1"/>
            <a:r>
              <a:rPr lang="en-US" altLang="en-US">
                <a:solidFill>
                  <a:srgbClr val="000000"/>
                </a:solidFill>
                <a:latin typeface="Geneva" charset="0"/>
                <a:ea typeface="ＭＳ Ｐゴシック" panose="020B0600070205080204" pitchFamily="34" charset="-128"/>
              </a:rPr>
              <a:t>Are there any problems with this logic?</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F9D0508B-5110-436F-B1BA-50F06ECA6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0FBCE44-6FE7-4831-B38F-2F5A71391038}" type="slidenum">
              <a:rPr lang="en-US" altLang="en-US" sz="1200" smtClean="0"/>
              <a:pPr/>
              <a:t>172</a:t>
            </a:fld>
            <a:endParaRPr lang="en-US" altLang="en-US" sz="1200"/>
          </a:p>
        </p:txBody>
      </p:sp>
      <p:sp>
        <p:nvSpPr>
          <p:cNvPr id="143363" name="Rectangle 2">
            <a:extLst>
              <a:ext uri="{FF2B5EF4-FFF2-40B4-BE49-F238E27FC236}">
                <a16:creationId xmlns:a16="http://schemas.microsoft.com/office/drawing/2014/main" id="{3985EF50-3E8F-4260-9FBF-94293C1D9745}"/>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FA3DBFAA-9AB0-445B-A7C8-1CD665824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There is one more mark to include in box plots (although sometimes it is omitted). We indicate the mean score for a group by inserting a plus sign. </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r>
              <a:rPr lang="en-US" altLang="en-US" sz="1600">
                <a:solidFill>
                  <a:srgbClr val="000000"/>
                </a:solidFill>
                <a:latin typeface="Geneva" charset="0"/>
                <a:ea typeface="ＭＳ Ｐゴシック" panose="020B0600070205080204" pitchFamily="34" charset="-128"/>
              </a:rPr>
              <a:t>This figure provides a revealing summary of the data. Since half the scores in a distribution are between the hinges (recall that the hinges are the 25</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and 75</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percentiles), we see that half the women's times are between 17 and 20 whereas half the men's times are between 19 and 25. We also see that women generally named the colors faster than the men did, although one woman was slower than almost all of the men. We also can see that the median time for women is pretty close to the 25th percentile for men. This indicates that a woman who is slower than half of the women would be slower than only about  25 percent of the men.</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7F71673-FE9C-48DD-AA32-642C75E220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BE3B5F8-C0B3-455B-ABC7-BD6C7274F2D2}" type="slidenum">
              <a:rPr lang="en-US" altLang="en-US" sz="1200" smtClean="0"/>
              <a:pPr/>
              <a:t>173</a:t>
            </a:fld>
            <a:endParaRPr lang="en-US" altLang="en-US" sz="1200"/>
          </a:p>
        </p:txBody>
      </p:sp>
      <p:sp>
        <p:nvSpPr>
          <p:cNvPr id="145411" name="Rectangle 2">
            <a:extLst>
              <a:ext uri="{FF2B5EF4-FFF2-40B4-BE49-F238E27FC236}">
                <a16:creationId xmlns:a16="http://schemas.microsoft.com/office/drawing/2014/main" id="{A5939950-5306-48B7-A9AD-5DE80D017F9B}"/>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D2CB12EB-14A1-48DF-8A18-CF35B527DC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we see the box plot for the women with detailed labels.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85B08F1-B830-48A8-8E9C-50ABE6DD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A9B860A-BEBF-4E8B-82E2-C52D0F83016B}" type="slidenum">
              <a:rPr lang="en-US" altLang="en-US" sz="1200" smtClean="0"/>
              <a:pPr/>
              <a:t>174</a:t>
            </a:fld>
            <a:endParaRPr lang="en-US" altLang="en-US" sz="1200"/>
          </a:p>
        </p:txBody>
      </p:sp>
      <p:sp>
        <p:nvSpPr>
          <p:cNvPr id="147459" name="Rectangle 2">
            <a:extLst>
              <a:ext uri="{FF2B5EF4-FFF2-40B4-BE49-F238E27FC236}">
                <a16:creationId xmlns:a16="http://schemas.microsoft.com/office/drawing/2014/main" id="{7988DDBD-9DE5-40DC-9C10-28DABA2E4084}"/>
              </a:ext>
            </a:extLst>
          </p:cNvPr>
          <p:cNvSpPr>
            <a:spLocks noGrp="1" noRot="1" noChangeAspect="1" noChangeArrowheads="1" noTextEdit="1"/>
          </p:cNvSpPr>
          <p:nvPr>
            <p:ph type="sldImg"/>
          </p:nvPr>
        </p:nvSpPr>
        <p:spPr>
          <a:solidFill>
            <a:srgbClr val="FFFFFF"/>
          </a:solidFill>
          <a:ln/>
        </p:spPr>
      </p:sp>
      <p:sp>
        <p:nvSpPr>
          <p:cNvPr id="147460" name="Rectangle 3">
            <a:extLst>
              <a:ext uri="{FF2B5EF4-FFF2-40B4-BE49-F238E27FC236}">
                <a16:creationId xmlns:a16="http://schemas.microsoft.com/office/drawing/2014/main" id="{A44C3031-C265-4FC1-B20A-03824DF92F19}"/>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In the section on </a:t>
            </a:r>
            <a:r>
              <a:rPr lang="en-US" altLang="en-US" sz="1600" u="sng">
                <a:solidFill>
                  <a:srgbClr val="0000FF"/>
                </a:solidFill>
                <a:latin typeface="Geneva" charset="0"/>
                <a:ea typeface="ＭＳ Ｐゴシック" panose="020B0600070205080204" pitchFamily="34" charset="-128"/>
              </a:rPr>
              <a:t>qualitative variables</a:t>
            </a:r>
            <a:r>
              <a:rPr lang="en-US" altLang="en-US" sz="1600">
                <a:solidFill>
                  <a:srgbClr val="000000"/>
                </a:solidFill>
                <a:latin typeface="Geneva" charset="0"/>
                <a:ea typeface="ＭＳ Ｐゴシック" panose="020B0600070205080204" pitchFamily="34" charset="-128"/>
              </a:rPr>
              <a:t>, we saw how bar charts could be used to showthe frequencies of different categories.</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CC839964-E42E-4A59-8DC6-32CD446051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709D649-1DED-4CB6-B16B-93D16AD7B622}" type="slidenum">
              <a:rPr lang="en-US" altLang="en-US" sz="1200" smtClean="0"/>
              <a:pPr/>
              <a:t>175</a:t>
            </a:fld>
            <a:endParaRPr lang="en-US" altLang="en-US" sz="1200"/>
          </a:p>
        </p:txBody>
      </p:sp>
      <p:sp>
        <p:nvSpPr>
          <p:cNvPr id="149507" name="Rectangle 2">
            <a:extLst>
              <a:ext uri="{FF2B5EF4-FFF2-40B4-BE49-F238E27FC236}">
                <a16:creationId xmlns:a16="http://schemas.microsoft.com/office/drawing/2014/main" id="{11BAA8CD-4162-487D-B799-845852AA789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534BD78-9585-4BF6-AAD6-A7AE625B5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For example, this bar chart shows how many purchasers of iMac computers were previous Macintosh users, previous Windows users, and new computer purchasers.  Here the bar chart shows the frequency of each category of iMac purchasers. As you can see, just over 350 were previous Macintosh users, about 60 were previous Windows users, and about 75 were new computer users.</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B91175F1-6932-4980-B7E1-7DE2C1B58E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93F92E7-8D44-4544-A2CB-1F3ABFCBBA50}" type="slidenum">
              <a:rPr lang="en-US" altLang="en-US" sz="1200" smtClean="0"/>
              <a:pPr/>
              <a:t>176</a:t>
            </a:fld>
            <a:endParaRPr lang="en-US" altLang="en-US" sz="1200"/>
          </a:p>
        </p:txBody>
      </p:sp>
      <p:sp>
        <p:nvSpPr>
          <p:cNvPr id="151555" name="Rectangle 2">
            <a:extLst>
              <a:ext uri="{FF2B5EF4-FFF2-40B4-BE49-F238E27FC236}">
                <a16:creationId xmlns:a16="http://schemas.microsoft.com/office/drawing/2014/main" id="{4919EF50-1BA2-4457-A994-9B97AD3F41AA}"/>
              </a:ext>
            </a:extLst>
          </p:cNvPr>
          <p:cNvSpPr>
            <a:spLocks noGrp="1" noRot="1" noChangeAspect="1" noChangeArrowheads="1" noTextEdit="1"/>
          </p:cNvSpPr>
          <p:nvPr>
            <p:ph type="sldImg"/>
          </p:nvPr>
        </p:nvSpPr>
        <p:spPr>
          <a:solidFill>
            <a:srgbClr val="FFFFFF"/>
          </a:solidFill>
          <a:ln/>
        </p:spPr>
      </p:sp>
      <p:sp>
        <p:nvSpPr>
          <p:cNvPr id="151556" name="Rectangle 3">
            <a:extLst>
              <a:ext uri="{FF2B5EF4-FFF2-40B4-BE49-F238E27FC236}">
                <a16:creationId xmlns:a16="http://schemas.microsoft.com/office/drawing/2014/main" id="{94E49659-70BB-47B3-B290-5A4B33EE1C4B}"/>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In this section we show how bar charts can be used to present other kinds of quantitative information, not just frequencies.</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3ED9CC1D-89B9-428F-BADD-6F49AC7412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5B63837-35CE-4F12-AC03-426C4D763864}" type="slidenum">
              <a:rPr lang="en-US" altLang="en-US" sz="1200" smtClean="0"/>
              <a:pPr/>
              <a:t>177</a:t>
            </a:fld>
            <a:endParaRPr lang="en-US" altLang="en-US" sz="1200"/>
          </a:p>
        </p:txBody>
      </p:sp>
      <p:sp>
        <p:nvSpPr>
          <p:cNvPr id="153603" name="Rectangle 2">
            <a:extLst>
              <a:ext uri="{FF2B5EF4-FFF2-40B4-BE49-F238E27FC236}">
                <a16:creationId xmlns:a16="http://schemas.microsoft.com/office/drawing/2014/main" id="{70422032-40F9-47DF-A155-032AB9B02CB3}"/>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C9113B93-B3C1-4A44-A8D4-00D5BD783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This bar chart shows the percent increases in the Dow Jones, Standard and Poor 500 (S &amp; P), and Nasdaq stock indexes from May 24</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2000 to May 24</a:t>
            </a:r>
            <a:r>
              <a:rPr lang="en-US" altLang="en-US" sz="1300">
                <a:solidFill>
                  <a:srgbClr val="000000"/>
                </a:solidFill>
                <a:latin typeface="Geneva" charset="0"/>
                <a:ea typeface="ＭＳ Ｐゴシック" panose="020B0600070205080204" pitchFamily="34" charset="-128"/>
              </a:rPr>
              <a:t>th</a:t>
            </a:r>
            <a:r>
              <a:rPr lang="en-US" altLang="en-US" sz="1600">
                <a:solidFill>
                  <a:srgbClr val="000000"/>
                </a:solidFill>
                <a:latin typeface="Geneva" charset="0"/>
                <a:ea typeface="ＭＳ Ｐゴシック" panose="020B0600070205080204" pitchFamily="34" charset="-128"/>
              </a:rPr>
              <a:t> 2001. Notice that both the S &amp; P and the Nasdaq had “negative increases” which means that they decreased in value. In this bar chart, the Y-axis is not frequency but rather the </a:t>
            </a:r>
            <a:r>
              <a:rPr lang="en-US" altLang="en-US" sz="1600" i="1">
                <a:solidFill>
                  <a:srgbClr val="000000"/>
                </a:solidFill>
                <a:latin typeface="Geneva" charset="0"/>
                <a:ea typeface="ＭＳ Ｐゴシック" panose="020B0600070205080204" pitchFamily="34" charset="-128"/>
              </a:rPr>
              <a:t>percentage change (up or down).</a:t>
            </a:r>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91BF39C6-4BA6-4847-ACC0-2108C9C774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35D5D15-3ACA-45E2-B1C6-83E6D30CD89D}" type="slidenum">
              <a:rPr lang="en-US" altLang="en-US" sz="1200" smtClean="0"/>
              <a:pPr/>
              <a:t>178</a:t>
            </a:fld>
            <a:endParaRPr lang="en-US" altLang="en-US" sz="1200"/>
          </a:p>
        </p:txBody>
      </p:sp>
      <p:sp>
        <p:nvSpPr>
          <p:cNvPr id="155651" name="Rectangle 2">
            <a:extLst>
              <a:ext uri="{FF2B5EF4-FFF2-40B4-BE49-F238E27FC236}">
                <a16:creationId xmlns:a16="http://schemas.microsoft.com/office/drawing/2014/main" id="{DB2E4362-D147-4AE7-9230-4352F150026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CDCB4C80-EE00-475C-B505-9F3FD41B59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next example will show that bar charts are very effective for showing change over time.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9203DB30-DC65-4289-B1A7-F12593FBB8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523C0BE-941E-42D2-8059-F74E08333285}" type="slidenum">
              <a:rPr lang="en-US" altLang="en-US" sz="1200" smtClean="0"/>
              <a:pPr/>
              <a:t>179</a:t>
            </a:fld>
            <a:endParaRPr lang="en-US" altLang="en-US" sz="1200"/>
          </a:p>
        </p:txBody>
      </p:sp>
      <p:sp>
        <p:nvSpPr>
          <p:cNvPr id="157699" name="Rectangle 2">
            <a:extLst>
              <a:ext uri="{FF2B5EF4-FFF2-40B4-BE49-F238E27FC236}">
                <a16:creationId xmlns:a16="http://schemas.microsoft.com/office/drawing/2014/main" id="{6E76F2CA-EA6C-4DE5-9A54-B7D16CEBA61F}"/>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AF905252-2170-4555-84EA-98FACF8A8D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Here you see the percent increase in the consumer price index (CPI) over four three-month periods. The CPI represents how much typical consumer items cost. Which month showed the greatest increase? </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49932CA2-0409-4A9F-83D1-5CF7A0CEFD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15F54F0-32B2-4964-A726-3AD59487D041}" type="slidenum">
              <a:rPr lang="en-US" altLang="en-US" sz="1200" smtClean="0"/>
              <a:pPr/>
              <a:t>180</a:t>
            </a:fld>
            <a:endParaRPr lang="en-US" altLang="en-US" sz="1200"/>
          </a:p>
        </p:txBody>
      </p:sp>
      <p:sp>
        <p:nvSpPr>
          <p:cNvPr id="159747" name="Rectangle 2">
            <a:extLst>
              <a:ext uri="{FF2B5EF4-FFF2-40B4-BE49-F238E27FC236}">
                <a16:creationId xmlns:a16="http://schemas.microsoft.com/office/drawing/2014/main" id="{0816C61C-D577-4FB6-8C34-D2D2A95536FA}"/>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4F05F254-77AD-4B41-8E3F-64EBA3ADE7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If you said “January 2001” then you are correct. The smallest increase was in April. This bar chart makes the % increases in CPI and their changes over time clear. </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371A262D-B928-4A28-85BA-1B72CD4A2D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0BB6E36-F521-4E39-9811-2621315E0817}" type="slidenum">
              <a:rPr lang="en-US" altLang="en-US" sz="1200" smtClean="0"/>
              <a:pPr/>
              <a:t>181</a:t>
            </a:fld>
            <a:endParaRPr lang="en-US" altLang="en-US" sz="1200"/>
          </a:p>
        </p:txBody>
      </p:sp>
      <p:sp>
        <p:nvSpPr>
          <p:cNvPr id="161795" name="Rectangle 2">
            <a:extLst>
              <a:ext uri="{FF2B5EF4-FFF2-40B4-BE49-F238E27FC236}">
                <a16:creationId xmlns:a16="http://schemas.microsoft.com/office/drawing/2014/main" id="{99543341-E1FF-4503-B465-732B36FE4D82}"/>
              </a:ext>
            </a:extLst>
          </p:cNvPr>
          <p:cNvSpPr>
            <a:spLocks noGrp="1" noRot="1" noChangeAspect="1" noChangeArrowheads="1" noTextEdit="1"/>
          </p:cNvSpPr>
          <p:nvPr>
            <p:ph type="sldImg"/>
          </p:nvPr>
        </p:nvSpPr>
        <p:spPr>
          <a:solidFill>
            <a:srgbClr val="FFFFFF"/>
          </a:solidFill>
          <a:ln/>
        </p:spPr>
      </p:sp>
      <p:sp>
        <p:nvSpPr>
          <p:cNvPr id="161796" name="Rectangle 3">
            <a:extLst>
              <a:ext uri="{FF2B5EF4-FFF2-40B4-BE49-F238E27FC236}">
                <a16:creationId xmlns:a16="http://schemas.microsoft.com/office/drawing/2014/main" id="{5AC9FC27-5A03-4E52-9442-75D39AD230E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Bar charts are often used to compare the means of different experimental conditions.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F2B8997-0AE9-4A07-8DE2-E66D780244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B67C239-96C1-4B7D-A970-1E7A6E8059C7}" type="slidenum">
              <a:rPr lang="en-US" altLang="en-US" sz="1200" smtClean="0"/>
              <a:pPr/>
              <a:t>20</a:t>
            </a:fld>
            <a:endParaRPr lang="en-US" altLang="en-US" sz="1200"/>
          </a:p>
        </p:txBody>
      </p:sp>
      <p:sp>
        <p:nvSpPr>
          <p:cNvPr id="28675" name="Rectangle 2">
            <a:extLst>
              <a:ext uri="{FF2B5EF4-FFF2-40B4-BE49-F238E27FC236}">
                <a16:creationId xmlns:a16="http://schemas.microsoft.com/office/drawing/2014/main" id="{205B1D39-A9D6-41D2-8614-E82C1B1FC05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24D3EE2-BA3C-40B1-ABCF-46BC87661E0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Yes! A major flaw is that both increased churches and increased crime rates can be explained by larger populations. In bigger cities, there are both more churches and more crime. This problem, which we will discuss in more detail in a later chapter refers to the third variable problem. Namely, a third variable can cause both situations; however people erroneously believe that there is a causal relationship between the two primary variables rather than recognize that a third variable can cause both. </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1C6D851E-1A44-4FC7-85E9-7F19C70ED6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92B1E00-F96A-45F0-9904-C130FF45D7B1}" type="slidenum">
              <a:rPr lang="en-US" altLang="en-US" sz="1200" smtClean="0"/>
              <a:pPr/>
              <a:t>182</a:t>
            </a:fld>
            <a:endParaRPr lang="en-US" altLang="en-US" sz="1200"/>
          </a:p>
        </p:txBody>
      </p:sp>
      <p:sp>
        <p:nvSpPr>
          <p:cNvPr id="163843" name="Rectangle 2">
            <a:extLst>
              <a:ext uri="{FF2B5EF4-FFF2-40B4-BE49-F238E27FC236}">
                <a16:creationId xmlns:a16="http://schemas.microsoft.com/office/drawing/2014/main" id="{41159691-8C6A-41BC-864B-F21622087F03}"/>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72EF9587-4B1D-4F61-BE63-ED703D7A7B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dirty="0">
                <a:solidFill>
                  <a:srgbClr val="000000"/>
                </a:solidFill>
                <a:latin typeface="Geneva" charset="0"/>
                <a:ea typeface="ＭＳ Ｐゴシック" panose="020B0600070205080204" pitchFamily="34" charset="-128"/>
              </a:rPr>
              <a:t>This bar chart shows the mean time (measured in thousandths of a second) it took one of us to move the computer mouse to either small targets or large targets. On average, more time was required for small targets than for large ones. The mean for small targets was over 700 milliseconds while the mean for large targets was a little over 500 milliseconds.</a:t>
            </a:r>
          </a:p>
          <a:p>
            <a:pPr eaLnBrk="1" hangingPunct="1"/>
            <a:r>
              <a:rPr lang="en-US" altLang="en-US" sz="1600" dirty="0">
                <a:solidFill>
                  <a:srgbClr val="000000"/>
                </a:solidFill>
                <a:latin typeface="Geneva" charset="0"/>
                <a:ea typeface="ＭＳ Ｐゴシック" panose="020B0600070205080204" pitchFamily="34" charset="-128"/>
              </a:rPr>
              <a:t> </a:t>
            </a:r>
          </a:p>
          <a:p>
            <a:pPr eaLnBrk="1" hangingPunct="1"/>
            <a:endParaRPr lang="en-US" altLang="en-US" sz="1600" dirty="0">
              <a:solidFill>
                <a:srgbClr val="000000"/>
              </a:solidFill>
              <a:latin typeface="Geneva" charset="0"/>
              <a:ea typeface="ＭＳ Ｐゴシック" panose="020B0600070205080204" pitchFamily="34" charset="-128"/>
            </a:endParaRPr>
          </a:p>
          <a:p>
            <a:pPr eaLnBrk="1" hangingPunct="1"/>
            <a:endParaRPr lang="en-US" altLang="en-US" sz="1600" dirty="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5B28B393-38B6-4B79-B4BA-444850EEDB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70B2308-96A7-47FB-806A-1352132D2FCA}" type="slidenum">
              <a:rPr lang="en-US" altLang="en-US" sz="1200" smtClean="0"/>
              <a:pPr/>
              <a:t>183</a:t>
            </a:fld>
            <a:endParaRPr lang="en-US" altLang="en-US" sz="1200"/>
          </a:p>
        </p:txBody>
      </p:sp>
      <p:sp>
        <p:nvSpPr>
          <p:cNvPr id="165891" name="Rectangle 2">
            <a:extLst>
              <a:ext uri="{FF2B5EF4-FFF2-40B4-BE49-F238E27FC236}">
                <a16:creationId xmlns:a16="http://schemas.microsoft.com/office/drawing/2014/main" id="{6B61A287-D92F-46E8-8B6C-9C4FA24E9AFD}"/>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1CA94FBE-E5DD-4A6A-842B-67AADFCB43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Although bar charts can display means, we do not recommend them for this purpose. </a:t>
            </a:r>
            <a:r>
              <a:rPr lang="en-US" altLang="en-US" sz="1600" u="sng">
                <a:solidFill>
                  <a:srgbClr val="0000FF"/>
                </a:solidFill>
                <a:latin typeface="Geneva" charset="0"/>
                <a:ea typeface="ＭＳ Ｐゴシック" panose="020B0600070205080204" pitchFamily="34" charset="-128"/>
              </a:rPr>
              <a:t>Box plots</a:t>
            </a:r>
            <a:r>
              <a:rPr lang="en-US" altLang="en-US" sz="1600">
                <a:solidFill>
                  <a:srgbClr val="000000"/>
                </a:solidFill>
                <a:latin typeface="Geneva" charset="0"/>
                <a:ea typeface="ＭＳ Ｐゴシック" panose="020B0600070205080204" pitchFamily="34" charset="-128"/>
              </a:rPr>
              <a:t> should be used instead since they provide more information than bar charts without taking up more space. For example, a box plot of the mouse-movement data is shown here. This graph reveals more about the distribution of movement-times than does the bar chart just shown.</a:t>
            </a:r>
          </a:p>
          <a:p>
            <a:pPr eaLnBrk="1" hangingPunct="1"/>
            <a:endParaRPr lang="en-US" altLang="en-US" sz="1600">
              <a:solidFill>
                <a:srgbClr val="000000"/>
              </a:solidFill>
              <a:latin typeface="Times New Roman" panose="02020603050405020304" pitchFamily="18"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334CE558-22A0-4CD7-8BBD-9A60422833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99F6C94-01AA-4F28-9AE5-01BBD4D6CDD2}" type="slidenum">
              <a:rPr lang="en-US" altLang="en-US" sz="1200" smtClean="0"/>
              <a:pPr/>
              <a:t>184</a:t>
            </a:fld>
            <a:endParaRPr lang="en-US" altLang="en-US" sz="1200"/>
          </a:p>
        </p:txBody>
      </p:sp>
      <p:sp>
        <p:nvSpPr>
          <p:cNvPr id="167939" name="Rectangle 2">
            <a:extLst>
              <a:ext uri="{FF2B5EF4-FFF2-40B4-BE49-F238E27FC236}">
                <a16:creationId xmlns:a16="http://schemas.microsoft.com/office/drawing/2014/main" id="{8DD77A11-0028-4FBE-BA78-5FBC96DE29F8}"/>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6B8B29D8-6745-4BD0-BC4B-3B636C0A5F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To repeat, although it is common to use bar charts to display statistics such as means, it is better to use box plots since box plots convey more information in the same amount of space.</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1378F2C9-40D4-4F80-8AD8-EDF95CFE9F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F6E396A-02FA-416F-BFB5-BAC8A4672F8F}" type="slidenum">
              <a:rPr lang="en-US" altLang="en-US" sz="1200" smtClean="0"/>
              <a:pPr/>
              <a:t>185</a:t>
            </a:fld>
            <a:endParaRPr lang="en-US" altLang="en-US" sz="1200"/>
          </a:p>
        </p:txBody>
      </p:sp>
      <p:sp>
        <p:nvSpPr>
          <p:cNvPr id="169987" name="Rectangle 2">
            <a:extLst>
              <a:ext uri="{FF2B5EF4-FFF2-40B4-BE49-F238E27FC236}">
                <a16:creationId xmlns:a16="http://schemas.microsoft.com/office/drawing/2014/main" id="{EA075B3A-BD3C-45A8-B78C-58CBA5E11A3E}"/>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34037E4A-09EB-4DE5-8287-DDF7B2677A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A line graph is a bar graph with the tops of the bars represented by points joined by lines. The rest of the bar is hidden.</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CAEA3AE7-D187-4F11-B6BE-516722F248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ACDC257-21F6-41AD-9922-FDE11537575B}" type="slidenum">
              <a:rPr lang="en-US" altLang="en-US" sz="1200" smtClean="0"/>
              <a:pPr/>
              <a:t>186</a:t>
            </a:fld>
            <a:endParaRPr lang="en-US" altLang="en-US" sz="1200"/>
          </a:p>
        </p:txBody>
      </p:sp>
      <p:sp>
        <p:nvSpPr>
          <p:cNvPr id="172035" name="Rectangle 2">
            <a:extLst>
              <a:ext uri="{FF2B5EF4-FFF2-40B4-BE49-F238E27FC236}">
                <a16:creationId xmlns:a16="http://schemas.microsoft.com/office/drawing/2014/main" id="{DB6F2495-4023-422B-ACE8-0DDCC9C6475C}"/>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733933C5-C778-4D6C-AD38-F9B171EA4A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This figure is a </a:t>
            </a:r>
            <a:r>
              <a:rPr lang="en-US" altLang="en-US" sz="1000" b="1">
                <a:solidFill>
                  <a:srgbClr val="000000"/>
                </a:solidFill>
                <a:latin typeface="Geneva" charset="0"/>
                <a:ea typeface="ＭＳ Ｐゴシック" panose="020B0600070205080204" pitchFamily="34" charset="-128"/>
              </a:rPr>
              <a:t>bar chart</a:t>
            </a:r>
            <a:r>
              <a:rPr lang="en-US" altLang="en-US" sz="1000">
                <a:solidFill>
                  <a:srgbClr val="000000"/>
                </a:solidFill>
                <a:latin typeface="Geneva" charset="0"/>
                <a:ea typeface="ＭＳ Ｐゴシック" panose="020B0600070205080204" pitchFamily="34" charset="-128"/>
              </a:rPr>
              <a:t> of the percent change in the consumer price index (also known as the CPI) over time. Each bar represents percent increase for the three months ending at the date indicated.</a:t>
            </a:r>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0E37E3F4-B046-432F-B36D-D0D6DEE2E6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83082CD-C717-4E5B-BFDE-6E00200872BD}" type="slidenum">
              <a:rPr lang="en-US" altLang="en-US" sz="1200" smtClean="0"/>
              <a:pPr/>
              <a:t>187</a:t>
            </a:fld>
            <a:endParaRPr lang="en-US" altLang="en-US" sz="1200"/>
          </a:p>
        </p:txBody>
      </p:sp>
      <p:sp>
        <p:nvSpPr>
          <p:cNvPr id="174083" name="Rectangle 2">
            <a:extLst>
              <a:ext uri="{FF2B5EF4-FFF2-40B4-BE49-F238E27FC236}">
                <a16:creationId xmlns:a16="http://schemas.microsoft.com/office/drawing/2014/main" id="{B34F1D83-CEBE-42F8-BD66-DF3EAFBF8633}"/>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F2CE953A-892F-44EA-B039-F5D700B40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Let’s convert this bar graph to a line graph. First, a point is placed in the center of each bar in the bar graph.</a:t>
            </a: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54D7CE9B-F004-440A-9DC2-CA2078655C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20331A3-99D4-4F50-9707-BF1C14D5FF39}" type="slidenum">
              <a:rPr lang="en-US" altLang="en-US" sz="1200" smtClean="0"/>
              <a:pPr/>
              <a:t>188</a:t>
            </a:fld>
            <a:endParaRPr lang="en-US" altLang="en-US" sz="1200"/>
          </a:p>
        </p:txBody>
      </p:sp>
      <p:sp>
        <p:nvSpPr>
          <p:cNvPr id="176131" name="Rectangle 2">
            <a:extLst>
              <a:ext uri="{FF2B5EF4-FFF2-40B4-BE49-F238E27FC236}">
                <a16:creationId xmlns:a16="http://schemas.microsoft.com/office/drawing/2014/main" id="{94B76DF2-3AC9-47FF-891D-A12CBFDBC526}"/>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8780254E-5EAB-4788-ABD7-2AE9AEB91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Next, lines are drawn connecting the points.</a:t>
            </a:r>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0D1069CE-085D-4A8B-AECC-519CCD0EEF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3270540-A200-4251-AC4B-0DD961862388}" type="slidenum">
              <a:rPr lang="en-US" altLang="en-US" sz="1200" smtClean="0"/>
              <a:pPr/>
              <a:t>189</a:t>
            </a:fld>
            <a:endParaRPr lang="en-US" altLang="en-US" sz="1200"/>
          </a:p>
        </p:txBody>
      </p:sp>
      <p:sp>
        <p:nvSpPr>
          <p:cNvPr id="178179" name="Rectangle 2">
            <a:extLst>
              <a:ext uri="{FF2B5EF4-FFF2-40B4-BE49-F238E27FC236}">
                <a16:creationId xmlns:a16="http://schemas.microsoft.com/office/drawing/2014/main" id="{7E8EE2EC-40AF-4471-BB3E-EA3E7686E9B2}"/>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FA3AF811-1AD2-4B39-9CC5-3953040656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Finally, the remainder of the bars are erased, completing the transformation to a line graph.</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r>
              <a:rPr lang="en-US" altLang="en-US" sz="1400">
                <a:solidFill>
                  <a:srgbClr val="000000"/>
                </a:solidFill>
                <a:latin typeface="Geneva" charset="0"/>
                <a:ea typeface="ＭＳ Ｐゴシック" panose="020B0600070205080204" pitchFamily="34" charset="-128"/>
              </a:rPr>
              <a:t>Although bar graphs and line graphs are similar, line graphs emphasize the change from period to period more clearly than do bar charts.</a:t>
            </a: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7D99EF0C-B586-45A9-8D03-7A17F36140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75124B9-6CE6-4E39-86F2-D500A900ED2B}" type="slidenum">
              <a:rPr lang="en-US" altLang="en-US" sz="1200" smtClean="0"/>
              <a:pPr/>
              <a:t>190</a:t>
            </a:fld>
            <a:endParaRPr lang="en-US" altLang="en-US" sz="1200"/>
          </a:p>
        </p:txBody>
      </p:sp>
      <p:sp>
        <p:nvSpPr>
          <p:cNvPr id="180227" name="Rectangle 2">
            <a:extLst>
              <a:ext uri="{FF2B5EF4-FFF2-40B4-BE49-F238E27FC236}">
                <a16:creationId xmlns:a16="http://schemas.microsoft.com/office/drawing/2014/main" id="{42EB512A-3981-4125-8471-C93FB8260600}"/>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B30DAF8C-5619-49A5-A33B-431DF359AB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Line graphs are appropriate only when both the X- and Y-axes display quantitative (rather than qualitative) variables. Although bar graphs can also be used in this situation, line graphs are generally better at comparing changes over time. </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Times New Roman" panose="02020603050405020304" pitchFamily="18"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A57FC54B-0234-4B92-BB85-9C68F1CF6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31014BD-5065-4036-A097-B14370A407DA}" type="slidenum">
              <a:rPr lang="en-US" altLang="en-US" sz="1200" smtClean="0"/>
              <a:pPr/>
              <a:t>191</a:t>
            </a:fld>
            <a:endParaRPr lang="en-US" altLang="en-US" sz="1200"/>
          </a:p>
        </p:txBody>
      </p:sp>
      <p:sp>
        <p:nvSpPr>
          <p:cNvPr id="182275" name="Rectangle 2">
            <a:extLst>
              <a:ext uri="{FF2B5EF4-FFF2-40B4-BE49-F238E27FC236}">
                <a16:creationId xmlns:a16="http://schemas.microsoft.com/office/drawing/2014/main" id="{B22584F7-5331-43F4-A97D-DE7957F4BEFD}"/>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A0AF403C-AFE6-40BC-8CB1-2059F52FE4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This graph shows percent increases and decreases in five components of the CPI. The figure makes it easy to see that medical costs steadily increased while the other costs had more irregular patterns. Although you could create an analogous bar chart, it would not be easy to interpret.</a:t>
            </a:r>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062600C5-C262-416F-8168-2CCD7872C1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B643ED1-3E49-4C23-9D13-6ED7E89B2601}" type="slidenum">
              <a:rPr lang="en-US" altLang="en-US" sz="1200" smtClean="0"/>
              <a:pPr/>
              <a:t>21</a:t>
            </a:fld>
            <a:endParaRPr lang="en-US" altLang="en-US" sz="1200"/>
          </a:p>
        </p:txBody>
      </p:sp>
      <p:sp>
        <p:nvSpPr>
          <p:cNvPr id="30723" name="Rectangle 2">
            <a:extLst>
              <a:ext uri="{FF2B5EF4-FFF2-40B4-BE49-F238E27FC236}">
                <a16:creationId xmlns:a16="http://schemas.microsoft.com/office/drawing/2014/main" id="{CF0435C7-8681-442F-9F2B-CFDAD2E4BA9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10E5F8C4-B915-4E90-9587-1FB0CCBBB28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As a third example, I would like you to consider the number of interracial marriages that are now occurring in our society...</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0E499D18-0A10-4194-9BEF-1A56775C8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CF6E5CA-64DC-4D4F-A3EB-B595AD0C469B}" type="slidenum">
              <a:rPr lang="en-US" altLang="en-US" sz="1200" smtClean="0"/>
              <a:pPr/>
              <a:t>192</a:t>
            </a:fld>
            <a:endParaRPr lang="en-US" altLang="en-US" sz="1200"/>
          </a:p>
        </p:txBody>
      </p:sp>
      <p:sp>
        <p:nvSpPr>
          <p:cNvPr id="184323" name="Rectangle 2">
            <a:extLst>
              <a:ext uri="{FF2B5EF4-FFF2-40B4-BE49-F238E27FC236}">
                <a16:creationId xmlns:a16="http://schemas.microsoft.com/office/drawing/2014/main" id="{BAD71E9E-9C6C-41F1-8724-09F1A514AD3F}"/>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6B4A588D-7000-4673-8BD4-56ABCAB7B3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Let us stress that it is misleading to use a line graph when the X-axis contains merely qualitative variables. This figure inappropriately shows a line graph of the card game data from Yahoo, discussed in the section on qualitative variables. The defect in the figure is that it gives the false impression that the games are naturally ordered.</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2C5567DB-1221-4322-B61F-B36AFDC03B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2D87343-EBD6-49D1-8473-D1F4D561E610}" type="slidenum">
              <a:rPr lang="en-US" altLang="en-US" sz="1200" smtClean="0"/>
              <a:pPr/>
              <a:t>193</a:t>
            </a:fld>
            <a:endParaRPr lang="en-US" altLang="en-US" sz="1200"/>
          </a:p>
        </p:txBody>
      </p:sp>
      <p:sp>
        <p:nvSpPr>
          <p:cNvPr id="186371" name="Rectangle 2">
            <a:extLst>
              <a:ext uri="{FF2B5EF4-FFF2-40B4-BE49-F238E27FC236}">
                <a16:creationId xmlns:a16="http://schemas.microsoft.com/office/drawing/2014/main" id="{A8BA7804-08C2-458A-A902-519C305D1642}"/>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FEE76D56-F467-4B59-8434-63BA059ECA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To review, line graphs are appropriate only when both the X- and Y-axes display quantitative variables. And, line graphs are generally better at comparing changes over time. </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Times New Roman" panose="02020603050405020304" pitchFamily="18"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6C9472A8-D5E1-4CC9-9EFA-B96776B3D5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650EC8C-1A62-4ECB-BD03-7C8BB94B58BF}" type="slidenum">
              <a:rPr lang="en-US" altLang="en-US" sz="1200" smtClean="0"/>
              <a:pPr/>
              <a:t>194</a:t>
            </a:fld>
            <a:endParaRPr lang="en-US" altLang="en-US" sz="1200"/>
          </a:p>
        </p:txBody>
      </p:sp>
      <p:sp>
        <p:nvSpPr>
          <p:cNvPr id="188419" name="Rectangle 2">
            <a:extLst>
              <a:ext uri="{FF2B5EF4-FFF2-40B4-BE49-F238E27FC236}">
                <a16:creationId xmlns:a16="http://schemas.microsoft.com/office/drawing/2014/main" id="{E09C4AB4-ECB7-4530-A6C7-E4C0A05FFE48}"/>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3985631F-8DE1-469A-9D0C-432EBF7BA4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Dot plots can be used to display various types of information. In some respects they are similar to bar charts.</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8BA8B04C-CF22-478B-8CAF-6507486833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6F9A54F-76E4-4F6C-B505-C3CDE7D9425F}" type="slidenum">
              <a:rPr lang="en-US" altLang="en-US" sz="1200" smtClean="0"/>
              <a:pPr/>
              <a:t>195</a:t>
            </a:fld>
            <a:endParaRPr lang="en-US" altLang="en-US" sz="1200"/>
          </a:p>
        </p:txBody>
      </p:sp>
      <p:sp>
        <p:nvSpPr>
          <p:cNvPr id="190467" name="Rectangle 2">
            <a:extLst>
              <a:ext uri="{FF2B5EF4-FFF2-40B4-BE49-F238E27FC236}">
                <a16:creationId xmlns:a16="http://schemas.microsoft.com/office/drawing/2014/main" id="{98DEF742-32E4-48F0-A85F-5D7662C234A6}"/>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5A0DA5BD-15C5-4E78-A0BA-6D9E1ECEE9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we see a dot plot that displays the number of M &amp; M's of each color found in a bag of M &amp; M's. Each dot represents a single M &amp; M. From the graph you can see that there were 3 blue M &amp; M's, 19 brown M &amp; M's, etc.</a:t>
            </a:r>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A2312A47-AD3B-45F0-8EC2-FF1C4ADCA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6F3120E-BEE4-4F30-8D71-AC9D56A03D01}" type="slidenum">
              <a:rPr lang="en-US" altLang="en-US" sz="1200" smtClean="0"/>
              <a:pPr/>
              <a:t>196</a:t>
            </a:fld>
            <a:endParaRPr lang="en-US" altLang="en-US" sz="1200"/>
          </a:p>
        </p:txBody>
      </p:sp>
      <p:sp>
        <p:nvSpPr>
          <p:cNvPr id="192515" name="Rectangle 2">
            <a:extLst>
              <a:ext uri="{FF2B5EF4-FFF2-40B4-BE49-F238E27FC236}">
                <a16:creationId xmlns:a16="http://schemas.microsoft.com/office/drawing/2014/main" id="{1F14A17C-1902-4E1B-ADE1-C266CB087FA2}"/>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733072C4-9F1A-4B14-89C2-857F1D09DB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we see a dot plot showing the number of people playing various games on the Yahoo website on a Wednesday. Unlike the  previous dot plot, the location rather than the number of dots represents the frequency.	</a:t>
            </a: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87F7B2A5-B010-48BC-AC70-6E6DFF5E4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315B507-152C-4260-8F54-B9F44A99E205}" type="slidenum">
              <a:rPr lang="en-US" altLang="en-US" sz="1200" smtClean="0"/>
              <a:pPr/>
              <a:t>197</a:t>
            </a:fld>
            <a:endParaRPr lang="en-US" altLang="en-US" sz="1200"/>
          </a:p>
        </p:txBody>
      </p:sp>
      <p:sp>
        <p:nvSpPr>
          <p:cNvPr id="194563" name="Rectangle 2">
            <a:extLst>
              <a:ext uri="{FF2B5EF4-FFF2-40B4-BE49-F238E27FC236}">
                <a16:creationId xmlns:a16="http://schemas.microsoft.com/office/drawing/2014/main" id="{F4597067-6C0E-4D71-A1D5-26FA5A7C3038}"/>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4091CC65-2C33-4F78-9502-BF658786BD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This dot plot shows the number of people playing on a Sunday and on a Wednesday. This graph makes it easy to compare the popularity of the games separately for the two days but does not make it easy to compare the popularity of a given game on the two days.</a:t>
            </a:r>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3CF06824-DCE1-4195-8D22-A367D71F0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585500C-D10C-4E61-B3F2-E0C08B1E5F66}" type="slidenum">
              <a:rPr lang="en-US" altLang="en-US" sz="1200" smtClean="0"/>
              <a:pPr/>
              <a:t>198</a:t>
            </a:fld>
            <a:endParaRPr lang="en-US" altLang="en-US" sz="1200"/>
          </a:p>
        </p:txBody>
      </p:sp>
      <p:sp>
        <p:nvSpPr>
          <p:cNvPr id="196611" name="Rectangle 2">
            <a:extLst>
              <a:ext uri="{FF2B5EF4-FFF2-40B4-BE49-F238E27FC236}">
                <a16:creationId xmlns:a16="http://schemas.microsoft.com/office/drawing/2014/main" id="{48A775C0-DCE5-486C-8641-871EACEA318B}"/>
              </a:ext>
            </a:extLst>
          </p:cNvPr>
          <p:cNvSpPr>
            <a:spLocks noGrp="1" noRot="1" noChangeAspect="1" noChangeArrowheads="1" noTextEdit="1"/>
          </p:cNvSpPr>
          <p:nvPr>
            <p:ph type="sldImg"/>
          </p:nvPr>
        </p:nvSpPr>
        <p:spPr>
          <a:ln/>
        </p:spPr>
      </p:sp>
      <p:sp>
        <p:nvSpPr>
          <p:cNvPr id="196612" name="Rectangle 3">
            <a:extLst>
              <a:ext uri="{FF2B5EF4-FFF2-40B4-BE49-F238E27FC236}">
                <a16:creationId xmlns:a16="http://schemas.microsoft.com/office/drawing/2014/main" id="{63D3B225-9853-4CAF-8553-0D856C587B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Finally, we see a dot plot that makes it easy to compare the days of the week for specific games while still portraying differences among games.	</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199</a:t>
            </a:fld>
            <a:endParaRPr lang="en-US" dirty="0"/>
          </a:p>
        </p:txBody>
      </p:sp>
    </p:spTree>
    <p:extLst>
      <p:ext uri="{BB962C8B-B14F-4D97-AF65-F5344CB8AC3E}">
        <p14:creationId xmlns:p14="http://schemas.microsoft.com/office/powerpoint/2010/main" val="12186951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2B08950E-93A7-423A-AF07-74A39381E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1F2C203-0068-4224-9B66-52B1941C29D6}" type="slidenum">
              <a:rPr lang="en-US" altLang="en-US" sz="1200" smtClean="0"/>
              <a:pPr/>
              <a:t>200</a:t>
            </a:fld>
            <a:endParaRPr lang="en-US" altLang="en-US" sz="1200"/>
          </a:p>
        </p:txBody>
      </p:sp>
      <p:sp>
        <p:nvSpPr>
          <p:cNvPr id="6147" name="Rectangle 2">
            <a:extLst>
              <a:ext uri="{FF2B5EF4-FFF2-40B4-BE49-F238E27FC236}">
                <a16:creationId xmlns:a16="http://schemas.microsoft.com/office/drawing/2014/main" id="{F8D18642-213F-490F-B175-58F50CC5DE3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A67D494F-4ECC-459E-B48E-530A87CC4E0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Now we’re going to discuss an important and basic concept in statistics:  central tendency.  This topic will be familiar to many of you from previous classes -- you simply may not have realized it was called central tendency.</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36CFC122-7394-484B-9022-A8CE2E48D3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9CF2545-5F0B-46AB-B202-988FC130A1FC}" type="slidenum">
              <a:rPr lang="en-US" altLang="en-US" sz="1200" smtClean="0"/>
              <a:pPr/>
              <a:t>201</a:t>
            </a:fld>
            <a:endParaRPr lang="en-US" altLang="en-US" sz="1200"/>
          </a:p>
        </p:txBody>
      </p:sp>
      <p:sp>
        <p:nvSpPr>
          <p:cNvPr id="8195" name="Rectangle 2">
            <a:extLst>
              <a:ext uri="{FF2B5EF4-FFF2-40B4-BE49-F238E27FC236}">
                <a16:creationId xmlns:a16="http://schemas.microsoft.com/office/drawing/2014/main" id="{6D2ACC75-748D-4761-9323-60DCB32F4B7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6C297832-2ED2-4B2B-BE90-EAC359D0DCF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What is "central tendency," and why do we want to know the central tendency of a group of scores? Let us first try to answer these questions intuitively. Then we will proceed to a more formal discussion.</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4</a:t>
            </a:fld>
            <a:endParaRPr lang="en-US" dirty="0"/>
          </a:p>
        </p:txBody>
      </p:sp>
    </p:spTree>
    <p:extLst>
      <p:ext uri="{BB962C8B-B14F-4D97-AF65-F5344CB8AC3E}">
        <p14:creationId xmlns:p14="http://schemas.microsoft.com/office/powerpoint/2010/main" val="201550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9005D85-1B55-4107-BCE5-A69193528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3B473A3-23D5-4BE8-AA11-45279041AEB5}" type="slidenum">
              <a:rPr lang="en-US" altLang="en-US" sz="1200" smtClean="0"/>
              <a:pPr/>
              <a:t>22</a:t>
            </a:fld>
            <a:endParaRPr lang="en-US" altLang="en-US" sz="1200"/>
          </a:p>
        </p:txBody>
      </p:sp>
      <p:sp>
        <p:nvSpPr>
          <p:cNvPr id="32771" name="Rectangle 2">
            <a:extLst>
              <a:ext uri="{FF2B5EF4-FFF2-40B4-BE49-F238E27FC236}">
                <a16:creationId xmlns:a16="http://schemas.microsoft.com/office/drawing/2014/main" id="{B3F1F810-A161-424C-A84B-98C4BA4AC63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D30F43D-4EFD-4FE4-BCF7-409BD558307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 proportion of inter-racial marriages this year is 75%  higher than it was 25 years ago</a:t>
            </a:r>
            <a:r>
              <a:rPr lang="en-US" altLang="en-US">
                <a:solidFill>
                  <a:srgbClr val="000000"/>
                </a:solidFill>
                <a:latin typeface="Geneva" charset="0"/>
                <a:ea typeface="ＭＳ Ｐゴシック" panose="020B0600070205080204" pitchFamily="34" charset="-128"/>
              </a:rPr>
              <a:t>. Thus, our society accepts interracial marriages.</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Question:</a:t>
            </a:r>
          </a:p>
          <a:p>
            <a:pPr eaLnBrk="1" hangingPunct="1"/>
            <a:r>
              <a:rPr lang="en-US" altLang="en-US">
                <a:solidFill>
                  <a:srgbClr val="000000"/>
                </a:solidFill>
                <a:latin typeface="Geneva" charset="0"/>
                <a:ea typeface="ＭＳ Ｐゴシック" panose="020B0600070205080204" pitchFamily="34" charset="-128"/>
              </a:rPr>
              <a:t>Are there any problems with this logic?</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5C7E42E-FE00-4D08-829A-B95859D898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3525747-0318-433C-9DE9-6D25F33AE6C4}" type="slidenum">
              <a:rPr lang="en-US" altLang="en-US" sz="1200" smtClean="0"/>
              <a:pPr/>
              <a:t>202</a:t>
            </a:fld>
            <a:endParaRPr lang="en-US" altLang="en-US" sz="1200"/>
          </a:p>
        </p:txBody>
      </p:sp>
      <p:sp>
        <p:nvSpPr>
          <p:cNvPr id="10243" name="Rectangle 2">
            <a:extLst>
              <a:ext uri="{FF2B5EF4-FFF2-40B4-BE49-F238E27FC236}">
                <a16:creationId xmlns:a16="http://schemas.microsoft.com/office/drawing/2014/main" id="{8C2D02AA-DD04-42B5-9EBC-C395BA6BA4ED}"/>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096FA9C-4E68-455D-B1B8-0D0CF2D00B3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Imagine this situation: You are in a class with just four other students, and the five of you took a 5-point pop quiz. Today your instructor is walking around the room, handing back the quizzes. She stops at your desk and hands you your paper. Written in bold black ink on the front is "3/5." How do you react? </a:t>
            </a:r>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2155D0E6-AFD4-4BD7-9641-524AD19BF7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4E81493-470E-4E72-9889-06C56D725AA4}" type="slidenum">
              <a:rPr lang="en-US" altLang="en-US" sz="1200" smtClean="0"/>
              <a:pPr/>
              <a:t>203</a:t>
            </a:fld>
            <a:endParaRPr lang="en-US" altLang="en-US" sz="1200"/>
          </a:p>
        </p:txBody>
      </p:sp>
      <p:sp>
        <p:nvSpPr>
          <p:cNvPr id="12291" name="Rectangle 2">
            <a:extLst>
              <a:ext uri="{FF2B5EF4-FFF2-40B4-BE49-F238E27FC236}">
                <a16:creationId xmlns:a16="http://schemas.microsoft.com/office/drawing/2014/main" id="{0A63B786-C2DC-4A04-A84F-A527DD8D378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9C30DC1-2251-4FAC-AB89-C95D8740F10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Are you happy with your score of 3 or disappointed? How do you decide? You might calculate your percentage correct, realize it is 60%, and be appalled. But it is more likely that when deciding how to react to your performance, you will want additional information. What additional information would you like?</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32D45F2-FD6B-4123-AA40-B9A88EA2D9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B7B0318-02A3-4012-9E63-727D465B9BEF}" type="slidenum">
              <a:rPr lang="en-US" altLang="en-US" sz="1200" smtClean="0"/>
              <a:pPr/>
              <a:t>204</a:t>
            </a:fld>
            <a:endParaRPr lang="en-US" altLang="en-US" sz="1200"/>
          </a:p>
        </p:txBody>
      </p:sp>
      <p:sp>
        <p:nvSpPr>
          <p:cNvPr id="14339" name="Rectangle 2">
            <a:extLst>
              <a:ext uri="{FF2B5EF4-FFF2-40B4-BE49-F238E27FC236}">
                <a16:creationId xmlns:a16="http://schemas.microsoft.com/office/drawing/2014/main" id="{A986B957-19E6-4314-9DCC-B7584D99592F}"/>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9EBD488-B963-4097-A6F8-B4417D912F1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500"/>
              </a:spcBef>
            </a:pPr>
            <a:r>
              <a:rPr lang="en-US" altLang="en-US" sz="1400">
                <a:solidFill>
                  <a:srgbClr val="000000"/>
                </a:solidFill>
                <a:latin typeface="Geneva" charset="0"/>
                <a:ea typeface="Times New Roman" panose="02020603050405020304" pitchFamily="18" charset="0"/>
                <a:cs typeface="Geneva" charset="0"/>
              </a:rPr>
              <a:t>If you are like most students, you will immediately ask your neighbors, "Whad'ja get?" and then ask the instructor, "How did the class do?" In other words, the additional information you want is how your quiz score compares to the other students' scores. </a:t>
            </a:r>
            <a:endParaRPr lang="en-US" altLang="en-US" sz="140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A65DD467-7E26-4E88-B1C3-22BE517C18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49EEA43-DC12-4ABF-A7F3-35D0A7B476FB}" type="slidenum">
              <a:rPr lang="en-US" altLang="en-US" sz="1200" smtClean="0"/>
              <a:pPr/>
              <a:t>205</a:t>
            </a:fld>
            <a:endParaRPr lang="en-US" altLang="en-US" sz="1200"/>
          </a:p>
        </p:txBody>
      </p:sp>
      <p:sp>
        <p:nvSpPr>
          <p:cNvPr id="16387" name="Rectangle 2">
            <a:extLst>
              <a:ext uri="{FF2B5EF4-FFF2-40B4-BE49-F238E27FC236}">
                <a16:creationId xmlns:a16="http://schemas.microsoft.com/office/drawing/2014/main" id="{25867EC1-A7B6-49F3-8182-3EC246C57C7B}"/>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792ABFE3-7EE1-4F76-8CB2-729FCFA08CC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You therefore intuitively understand the importance of comparing your score to the class distribution of scores. Should your score of 3 turn out to be among the higher grades then you'll be pleased after all. On the other hand, if 3 is among the lower scores in the class, you won't be quite so happy.</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64F14164-DAA4-4BDA-9192-E2FF3C835D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4657258-DC9B-40D1-B436-C3B0FE31D2BC}" type="slidenum">
              <a:rPr lang="en-US" altLang="en-US" sz="1200" smtClean="0"/>
              <a:pPr/>
              <a:t>206</a:t>
            </a:fld>
            <a:endParaRPr lang="en-US" altLang="en-US" sz="1200"/>
          </a:p>
        </p:txBody>
      </p:sp>
      <p:sp>
        <p:nvSpPr>
          <p:cNvPr id="18435" name="Rectangle 2">
            <a:extLst>
              <a:ext uri="{FF2B5EF4-FFF2-40B4-BE49-F238E27FC236}">
                <a16:creationId xmlns:a16="http://schemas.microsoft.com/office/drawing/2014/main" id="{39C7EBDA-55AD-425A-8ABB-42A14B3B79BC}"/>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40E4105B-30EB-4D3F-86DC-7099BC475A2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This idea of comparing individual scores to a distribution of scores is fundamental to statistics. So let's explore it further, using the same example (the pop quiz you took with your four classmates). Three possible outcomes are shown in this table. They are labeled "Dataset A," "Dataset B," and "Dataset C." Which of the three datasets would make you happiest? In other words, in comparing your score with your fellow students' scores, in which dataset would your score of 3 be the most impressive? Take some time to think about your response.</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483932D-374A-49B0-9515-E5B90EC5D1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3D7B0DB-AF37-41C1-878C-6D5712F915B9}" type="slidenum">
              <a:rPr lang="en-US" altLang="en-US" sz="1200" smtClean="0"/>
              <a:pPr/>
              <a:t>207</a:t>
            </a:fld>
            <a:endParaRPr lang="en-US" altLang="en-US" sz="1200"/>
          </a:p>
        </p:txBody>
      </p:sp>
      <p:sp>
        <p:nvSpPr>
          <p:cNvPr id="20483" name="Rectangle 2">
            <a:extLst>
              <a:ext uri="{FF2B5EF4-FFF2-40B4-BE49-F238E27FC236}">
                <a16:creationId xmlns:a16="http://schemas.microsoft.com/office/drawing/2014/main" id="{440DF420-232E-4DF0-99EC-A138136EFA1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2DB8A8DE-63BB-416B-BCD4-62294A4D8CC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In Dataset A, everyone's score is 3. This puts your score at the exact center of the distribution. You can draw satisfaction from the fact that you did as well as everyone else. But of course it cuts both ways: everyone else did just as well as you.</a:t>
            </a:r>
          </a:p>
          <a:p>
            <a:pPr eaLnBrk="1" hangingPunct="1"/>
            <a:endParaRPr lang="en-US" altLang="en-US" sz="10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9CAFF10-430D-4B09-8382-3F46027D9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4669BC9-AC6D-4EB5-950B-C26EB7EC61D8}" type="slidenum">
              <a:rPr lang="en-US" altLang="en-US" sz="1200" smtClean="0"/>
              <a:pPr/>
              <a:t>208</a:t>
            </a:fld>
            <a:endParaRPr lang="en-US" altLang="en-US" sz="1200"/>
          </a:p>
        </p:txBody>
      </p:sp>
      <p:sp>
        <p:nvSpPr>
          <p:cNvPr id="22531" name="Rectangle 2">
            <a:extLst>
              <a:ext uri="{FF2B5EF4-FFF2-40B4-BE49-F238E27FC236}">
                <a16:creationId xmlns:a16="http://schemas.microsoft.com/office/drawing/2014/main" id="{61759AD4-854E-4C27-A5AF-D754F87DF8C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96A0948-55C6-4936-96BD-98C172AD4DB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325"/>
              </a:spcBef>
            </a:pPr>
            <a:r>
              <a:rPr lang="en-US" altLang="en-US" sz="900">
                <a:solidFill>
                  <a:srgbClr val="000000"/>
                </a:solidFill>
                <a:latin typeface="Geneva" charset="0"/>
                <a:ea typeface="Times New Roman" panose="02020603050405020304" pitchFamily="18" charset="0"/>
                <a:cs typeface="Geneva" charset="0"/>
              </a:rPr>
              <a:t>Now consider the possibility that the scores are as described in Dataset B. This is a disappointing outcome even though your score is no different than the one in Dataset A. The problem is that the other four students had higher grades, putting yours below the </a:t>
            </a:r>
            <a:r>
              <a:rPr lang="en-US" altLang="en-US" sz="900" b="1">
                <a:solidFill>
                  <a:srgbClr val="000000"/>
                </a:solidFill>
                <a:latin typeface="Geneva" charset="0"/>
                <a:ea typeface="Times New Roman" panose="02020603050405020304" pitchFamily="18" charset="0"/>
                <a:cs typeface="Geneva" charset="0"/>
              </a:rPr>
              <a:t>center of the distribution</a:t>
            </a:r>
            <a:r>
              <a:rPr lang="en-US" altLang="en-US" sz="900">
                <a:solidFill>
                  <a:srgbClr val="000000"/>
                </a:solidFill>
                <a:latin typeface="Geneva" charset="0"/>
                <a:ea typeface="Times New Roman" panose="02020603050405020304" pitchFamily="18" charset="0"/>
                <a:cs typeface="Geneva" charset="0"/>
              </a:rPr>
              <a:t>. When comparing your score to others, you found you had the lowest score of the group.</a:t>
            </a:r>
            <a:endParaRPr lang="en-US" altLang="en-US" sz="90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45AD975-00F7-4E9C-9CD3-FE7F3B3D9A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4012C51-FB82-4D18-89BB-C4473F8D9FE3}" type="slidenum">
              <a:rPr lang="en-US" altLang="en-US" sz="1200" smtClean="0"/>
              <a:pPr/>
              <a:t>209</a:t>
            </a:fld>
            <a:endParaRPr lang="en-US" altLang="en-US" sz="1200"/>
          </a:p>
        </p:txBody>
      </p:sp>
      <p:sp>
        <p:nvSpPr>
          <p:cNvPr id="24579" name="Rectangle 2">
            <a:extLst>
              <a:ext uri="{FF2B5EF4-FFF2-40B4-BE49-F238E27FC236}">
                <a16:creationId xmlns:a16="http://schemas.microsoft.com/office/drawing/2014/main" id="{F68CD0AB-75AE-4305-903E-E112B4A1D36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C3AF346-A527-4430-A188-224C45B21C1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800">
                <a:solidFill>
                  <a:srgbClr val="000000"/>
                </a:solidFill>
                <a:latin typeface="Geneva" charset="0"/>
                <a:ea typeface="ＭＳ Ｐゴシック" panose="020B0600070205080204" pitchFamily="34" charset="-128"/>
              </a:rPr>
              <a:t>Finally, let's look at Dataset C. This is more like it! All of your classmates score</a:t>
            </a:r>
            <a:r>
              <a:rPr lang="en-US" altLang="en-US" sz="800" b="1">
                <a:solidFill>
                  <a:srgbClr val="000000"/>
                </a:solidFill>
                <a:latin typeface="Geneva" charset="0"/>
                <a:ea typeface="ＭＳ Ｐゴシック" panose="020B0600070205080204" pitchFamily="34" charset="-128"/>
              </a:rPr>
              <a:t> </a:t>
            </a:r>
            <a:r>
              <a:rPr lang="en-US" altLang="en-US" sz="800">
                <a:solidFill>
                  <a:srgbClr val="000000"/>
                </a:solidFill>
                <a:latin typeface="Geneva" charset="0"/>
                <a:ea typeface="ＭＳ Ｐゴシック" panose="020B0600070205080204" pitchFamily="34" charset="-128"/>
              </a:rPr>
              <a:t>lower than you so your score is above the center of the distribution. Notice that you have the same score of 3 in all the datasets, but the context is different. This is why is it so important to compare your score to the distribution of scores.</a:t>
            </a:r>
          </a:p>
          <a:p>
            <a:pPr eaLnBrk="1" hangingPunct="1"/>
            <a:endParaRPr lang="en-US" altLang="en-US" sz="8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84ACC787-DF55-4AC8-BCE2-9F4E113B19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1604658-A683-4101-B5A2-BD6ACB5853C5}" type="slidenum">
              <a:rPr lang="en-US" altLang="en-US" sz="1200" smtClean="0"/>
              <a:pPr/>
              <a:t>210</a:t>
            </a:fld>
            <a:endParaRPr lang="en-US" altLang="en-US" sz="1200"/>
          </a:p>
        </p:txBody>
      </p:sp>
      <p:sp>
        <p:nvSpPr>
          <p:cNvPr id="26627" name="Rectangle 2">
            <a:extLst>
              <a:ext uri="{FF2B5EF4-FFF2-40B4-BE49-F238E27FC236}">
                <a16:creationId xmlns:a16="http://schemas.microsoft.com/office/drawing/2014/main" id="{C62C6D97-3FD0-4B3C-A36C-65C7FB3A1442}"/>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8A3B0CDC-6374-4242-9713-64DD79A4BA8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250"/>
              </a:spcBef>
            </a:pPr>
            <a:r>
              <a:rPr lang="en-US" altLang="en-US" sz="700" dirty="0">
                <a:solidFill>
                  <a:srgbClr val="000000"/>
                </a:solidFill>
                <a:latin typeface="Geneva" charset="0"/>
                <a:ea typeface="Times New Roman" panose="02020603050405020304" pitchFamily="18" charset="0"/>
                <a:cs typeface="Geneva" charset="0"/>
              </a:rPr>
              <a:t>Now let's change the example in order to develop more insight into the center of a distribution. We'll explore an experiment that looked at chess experience and memory for chess moves. Subjects were shown a chess position and then asked to reconstruct it on an empty chess board. The number of pieces correctly placed was recorded. This was repeated for two more chess positions. The scores represent the total number of chess pieces correctly placed for the three chess positions. The maximum possible score was 89.</a:t>
            </a:r>
            <a:endParaRPr lang="en-US" altLang="en-US" sz="700" dirty="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35C6B39-01C1-44E0-98C7-FB13D867FD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FECEF67-846F-422E-B531-B94B5BC5A61C}" type="slidenum">
              <a:rPr lang="en-US" altLang="en-US" sz="1200" smtClean="0"/>
              <a:pPr/>
              <a:t>211</a:t>
            </a:fld>
            <a:endParaRPr lang="en-US" altLang="en-US" sz="1200"/>
          </a:p>
        </p:txBody>
      </p:sp>
      <p:sp>
        <p:nvSpPr>
          <p:cNvPr id="28675" name="Rectangle 2">
            <a:extLst>
              <a:ext uri="{FF2B5EF4-FFF2-40B4-BE49-F238E27FC236}">
                <a16:creationId xmlns:a16="http://schemas.microsoft.com/office/drawing/2014/main" id="{0160680F-25C8-40A1-99FD-5B676DFA876E}"/>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18BC95A-E423-499B-ADAF-35F73BBF8D3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700">
                <a:solidFill>
                  <a:srgbClr val="000000"/>
                </a:solidFill>
                <a:latin typeface="Geneva" charset="0"/>
                <a:ea typeface="ＭＳ Ｐゴシック" panose="020B0600070205080204" pitchFamily="34" charset="-128"/>
              </a:rPr>
              <a:t>This </a:t>
            </a:r>
            <a:r>
              <a:rPr lang="en-US" altLang="en-US" sz="1800">
                <a:solidFill>
                  <a:srgbClr val="000000"/>
                </a:solidFill>
                <a:latin typeface="Geneva" charset="0"/>
                <a:ea typeface="ＭＳ Ｐゴシック" panose="020B0600070205080204" pitchFamily="34" charset="-128"/>
              </a:rPr>
              <a:t>back to back stem and leaf display</a:t>
            </a:r>
            <a:r>
              <a:rPr lang="en-US" altLang="en-US" sz="700">
                <a:solidFill>
                  <a:srgbClr val="000000"/>
                </a:solidFill>
                <a:latin typeface="Geneva" charset="0"/>
                <a:ea typeface="ＭＳ Ｐゴシック" panose="020B0600070205080204" pitchFamily="34" charset="-128"/>
              </a:rPr>
              <a:t> shows the results of this experiment on memory for chess positions. </a:t>
            </a:r>
            <a:r>
              <a:rPr lang="en-US" altLang="en-US" sz="1400">
                <a:solidFill>
                  <a:srgbClr val="000000"/>
                </a:solidFill>
                <a:latin typeface="Geneva" charset="0"/>
                <a:ea typeface="ＭＳ Ｐゴシック" panose="020B0600070205080204" pitchFamily="34" charset="-128"/>
              </a:rPr>
              <a:t>Two groups are compared. On the left are  the scores of people who don't play chess. </a:t>
            </a:r>
            <a:r>
              <a:rPr lang="en-US" altLang="en-US">
                <a:solidFill>
                  <a:srgbClr val="000000"/>
                </a:solidFill>
                <a:latin typeface="Geneva" charset="0"/>
                <a:ea typeface="ＭＳ Ｐゴシック" panose="020B0600070205080204" pitchFamily="34" charset="-128"/>
              </a:rPr>
              <a:t>On the right are people who play a great deal of chess (tournament players).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3EDE864-C3CB-4BA5-B6FA-C70B248760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9BB9BF9-A359-41B3-B826-092AC21B4783}" type="slidenum">
              <a:rPr lang="en-US" altLang="en-US" sz="1200" smtClean="0"/>
              <a:pPr/>
              <a:t>23</a:t>
            </a:fld>
            <a:endParaRPr lang="en-US" altLang="en-US" sz="1200"/>
          </a:p>
        </p:txBody>
      </p:sp>
      <p:sp>
        <p:nvSpPr>
          <p:cNvPr id="34819" name="Rectangle 2">
            <a:extLst>
              <a:ext uri="{FF2B5EF4-FFF2-40B4-BE49-F238E27FC236}">
                <a16:creationId xmlns:a16="http://schemas.microsoft.com/office/drawing/2014/main" id="{3BEB4416-5F75-401A-BEBB-15B94F81E6E9}"/>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EBC33554-CC49-4D9D-B235-C55D88B4A6A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solidFill>
                  <a:srgbClr val="000000"/>
                </a:solidFill>
                <a:latin typeface="Geneva" charset="0"/>
                <a:ea typeface="ＭＳ Ｐゴシック" panose="020B0600070205080204" pitchFamily="34" charset="-128"/>
              </a:rPr>
              <a:t>Yes!! A major flaw is that we don't have the information that we need. What is the rate at which marriages are occurring? Suppose only 1% of marriages 25 years ago were interracial and so now 1.75% of marriages are interracial (1.75 is 75% higher than 1). But this latter number is hardly evidence suggesting the acceptability of interracial marriages. In addition, the statistic provided does not rule out the possibility that the number of interracial marriages has seen dramatic fluctuations over the years and this year is not the highest. Again, there is simply not enough information to understand fully the impact of the statistics. </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400F53C-77F2-44B0-9F77-8FDC1AFC51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5490324-F29C-40DC-984A-F50860195169}" type="slidenum">
              <a:rPr lang="en-US" altLang="en-US" sz="1200" smtClean="0"/>
              <a:pPr/>
              <a:t>212</a:t>
            </a:fld>
            <a:endParaRPr lang="en-US" altLang="en-US" sz="1200"/>
          </a:p>
        </p:txBody>
      </p:sp>
      <p:sp>
        <p:nvSpPr>
          <p:cNvPr id="30723" name="Rectangle 2">
            <a:extLst>
              <a:ext uri="{FF2B5EF4-FFF2-40B4-BE49-F238E27FC236}">
                <a16:creationId xmlns:a16="http://schemas.microsoft.com/office/drawing/2014/main" id="{99F338CD-31DC-4CBF-8F50-CB3299B96593}"/>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CCCE9DD-2DE5-4202-850C-837F83CCF95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By comparing the two distributions of scores, it is clear that the location of the center of the distribution for the non players is lower than the center of the distribution for the tournament players. </a:t>
            </a:r>
            <a:endParaRPr lang="en-US" altLang="en-US" sz="800">
              <a:solidFill>
                <a:srgbClr val="000000"/>
              </a:solidFill>
              <a:latin typeface="Courier" charset="0"/>
              <a:ea typeface="ＭＳ Ｐゴシック" panose="020B0600070205080204" pitchFamily="34" charset="-128"/>
            </a:endParaRPr>
          </a:p>
          <a:p>
            <a:pPr eaLnBrk="1" hangingPunct="1"/>
            <a:endParaRPr lang="en-US" altLang="en-US" sz="800">
              <a:solidFill>
                <a:srgbClr val="000000"/>
              </a:solidFill>
              <a:latin typeface="Courier" charset="0"/>
              <a:ea typeface="ＭＳ Ｐゴシック" panose="020B0600070205080204" pitchFamily="34" charset="-128"/>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824E945-DF76-4317-A89E-2B6298EAB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F79644A-3076-43E9-9A2D-22AA5666BFE8}" type="slidenum">
              <a:rPr lang="en-US" altLang="en-US" sz="1200" smtClean="0"/>
              <a:pPr/>
              <a:t>213</a:t>
            </a:fld>
            <a:endParaRPr lang="en-US" altLang="en-US" sz="1200"/>
          </a:p>
        </p:txBody>
      </p:sp>
      <p:sp>
        <p:nvSpPr>
          <p:cNvPr id="32771" name="Rectangle 2">
            <a:extLst>
              <a:ext uri="{FF2B5EF4-FFF2-40B4-BE49-F238E27FC236}">
                <a16:creationId xmlns:a16="http://schemas.microsoft.com/office/drawing/2014/main" id="{DC1ECBE4-39DC-4CD4-905A-0D3618C5DFC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47DFAE27-92C4-44A9-9686-B45BD3B720D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We're sure you get the general idea about the center of a distribution. It is time to move beyond intuition. We need a formal definition of the center of a distribution. In fact, we'll offer you three definitions! This is not just generosity on our part. There turn out to be (at least) three different ways of thinking about the center of a distribution, all of them useful in various contexts. In the remainder of this section we attempt to communicate the idea behind each concept. In the succeeding sections we will give statistical measures for these concepts of central tendency.</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95BAB5E8-C420-4FA8-ABE8-053C8FDDFF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AF3228A-163F-432D-8A9F-1EC59EE38321}" type="slidenum">
              <a:rPr lang="en-US" altLang="en-US" sz="1200" smtClean="0"/>
              <a:pPr/>
              <a:t>214</a:t>
            </a:fld>
            <a:endParaRPr lang="en-US" altLang="en-US" sz="1200"/>
          </a:p>
        </p:txBody>
      </p:sp>
      <p:sp>
        <p:nvSpPr>
          <p:cNvPr id="34819" name="Rectangle 2">
            <a:extLst>
              <a:ext uri="{FF2B5EF4-FFF2-40B4-BE49-F238E27FC236}">
                <a16:creationId xmlns:a16="http://schemas.microsoft.com/office/drawing/2014/main" id="{C9C126D9-525D-4F58-8A76-59610A69550B}"/>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61F987E-6CBF-4960-BC04-6E78ACA17D7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Now we explain the three different ways of defining the center of a distribution. All three are called measures of </a:t>
            </a:r>
            <a:r>
              <a:rPr lang="en-US" altLang="en-US" sz="1600" i="1">
                <a:solidFill>
                  <a:srgbClr val="000000"/>
                </a:solidFill>
                <a:latin typeface="Geneva" charset="0"/>
                <a:ea typeface="ＭＳ Ｐゴシック" panose="020B0600070205080204" pitchFamily="34" charset="-128"/>
              </a:rPr>
              <a:t>central tendency</a:t>
            </a:r>
            <a:r>
              <a:rPr lang="en-US" altLang="en-US" sz="1600">
                <a:solidFill>
                  <a:srgbClr val="000000"/>
                </a:solidFill>
                <a:latin typeface="Geneva" charset="0"/>
                <a:ea typeface="ＭＳ Ｐゴシック" panose="020B0600070205080204" pitchFamily="34" charset="-128"/>
              </a:rPr>
              <a:t>. One definition of central tendency is the point at which the distribution is in balance. </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633D1F2-F6E0-4047-ABB1-66867A12CD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6184C1B-2A3D-46C3-B4EF-09A93F8AAAEC}" type="slidenum">
              <a:rPr lang="en-US" altLang="en-US" sz="1200" smtClean="0"/>
              <a:pPr/>
              <a:t>215</a:t>
            </a:fld>
            <a:endParaRPr lang="en-US" altLang="en-US" sz="1200"/>
          </a:p>
        </p:txBody>
      </p:sp>
      <p:sp>
        <p:nvSpPr>
          <p:cNvPr id="36867" name="Rectangle 2">
            <a:extLst>
              <a:ext uri="{FF2B5EF4-FFF2-40B4-BE49-F238E27FC236}">
                <a16:creationId xmlns:a16="http://schemas.microsoft.com/office/drawing/2014/main" id="{ADA7512E-94F8-477D-8976-1A94754F105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60B3F6F-18CA-4561-9A00-43E705C6B32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500"/>
              </a:spcBef>
            </a:pPr>
            <a:r>
              <a:rPr lang="en-US" altLang="en-US" sz="1400">
                <a:solidFill>
                  <a:srgbClr val="000000"/>
                </a:solidFill>
                <a:latin typeface="Geneva" charset="0"/>
                <a:ea typeface="Times New Roman" panose="02020603050405020304" pitchFamily="18" charset="0"/>
                <a:cs typeface="Geneva" charset="0"/>
              </a:rPr>
              <a:t>This figure shows the distribution of the five numbers 2, 3, 4, 9, and 15 placed upon a balance scale. If each number weighs one pound, and is placed at its position along the number line, then it would be possible to balance them by placing a fulcrum at 6.8.</a:t>
            </a:r>
            <a:endParaRPr lang="en-US" altLang="en-US" sz="1400">
              <a:latin typeface="Calibri" panose="020F0502020204030204" pitchFamily="34" charset="0"/>
              <a:ea typeface="Times New Roman" panose="02020603050405020304" pitchFamily="18" charset="0"/>
              <a:cs typeface="Geneva" charset="0"/>
            </a:endParaRPr>
          </a:p>
          <a:p>
            <a:pPr>
              <a:lnSpc>
                <a:spcPct val="115000"/>
              </a:lnSpc>
              <a:spcBef>
                <a:spcPts val="500"/>
              </a:spcBef>
            </a:pPr>
            <a:r>
              <a:rPr lang="en-US" altLang="en-US" sz="1400">
                <a:solidFill>
                  <a:srgbClr val="000000"/>
                </a:solidFill>
                <a:latin typeface="Geneva" charset="0"/>
                <a:ea typeface="Times New Roman" panose="02020603050405020304" pitchFamily="18" charset="0"/>
                <a:cs typeface="Geneva" charset="0"/>
              </a:rPr>
              <a:t> </a:t>
            </a:r>
            <a:endParaRPr lang="en-US" altLang="en-US" sz="140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38ECA14-2127-4ABB-A7F1-6AE424A918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6A1DE4F-D49F-4188-ACC4-775F1616C8AC}" type="slidenum">
              <a:rPr lang="en-US" altLang="en-US" sz="1200" smtClean="0"/>
              <a:pPr/>
              <a:t>216</a:t>
            </a:fld>
            <a:endParaRPr lang="en-US" altLang="en-US" sz="1200"/>
          </a:p>
        </p:txBody>
      </p:sp>
      <p:sp>
        <p:nvSpPr>
          <p:cNvPr id="38915" name="Rectangle 2">
            <a:extLst>
              <a:ext uri="{FF2B5EF4-FFF2-40B4-BE49-F238E27FC236}">
                <a16:creationId xmlns:a16="http://schemas.microsoft.com/office/drawing/2014/main" id="{48A66F55-BEC7-4697-BD1D-FF12BCB96689}"/>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159490F8-E7CD-4005-8FEE-9701CA66B25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For another example, consider the distribution shown in this figure. It is balanced by placing the fulcrum in the middle of the distribution of scores.</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9D2031F-01A1-4789-B6B5-6E3F015D25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FD1FA39-B328-4321-A350-609C4A5FFFE6}" type="slidenum">
              <a:rPr lang="en-US" altLang="en-US" sz="1200" smtClean="0"/>
              <a:pPr/>
              <a:t>217</a:t>
            </a:fld>
            <a:endParaRPr lang="en-US" altLang="en-US" sz="1200"/>
          </a:p>
        </p:txBody>
      </p:sp>
      <p:sp>
        <p:nvSpPr>
          <p:cNvPr id="40963" name="Rectangle 2">
            <a:extLst>
              <a:ext uri="{FF2B5EF4-FFF2-40B4-BE49-F238E27FC236}">
                <a16:creationId xmlns:a16="http://schemas.microsoft.com/office/drawing/2014/main" id="{DB328D20-6817-4FC7-86AE-86D1A1677B5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90AEB6A8-13B7-4477-A0D7-D808235888D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This figure illustrates that the same distribution cannot be balanced by placing the fulcrum to the left of center.</a:t>
            </a:r>
          </a:p>
          <a:p>
            <a:pPr eaLnBrk="1" hangingPunct="1"/>
            <a:r>
              <a:rPr lang="en-US" altLang="en-US" sz="1400">
                <a:solidFill>
                  <a:srgbClr val="000000"/>
                </a:solidFill>
                <a:latin typeface="Geneva" charset="0"/>
                <a:ea typeface="ＭＳ Ｐゴシック" panose="020B0600070205080204" pitchFamily="34" charset="-128"/>
              </a:rPr>
              <a:t> </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7B33600-C023-48DB-A7AD-7D052CA757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B22A702-D1E2-497E-B782-1A9028B3BE29}" type="slidenum">
              <a:rPr lang="en-US" altLang="en-US" sz="1200" smtClean="0"/>
              <a:pPr/>
              <a:t>218</a:t>
            </a:fld>
            <a:endParaRPr lang="en-US" altLang="en-US" sz="1200"/>
          </a:p>
        </p:txBody>
      </p:sp>
      <p:sp>
        <p:nvSpPr>
          <p:cNvPr id="43011" name="Rectangle 2">
            <a:extLst>
              <a:ext uri="{FF2B5EF4-FFF2-40B4-BE49-F238E27FC236}">
                <a16:creationId xmlns:a16="http://schemas.microsoft.com/office/drawing/2014/main" id="{70CBD74C-AF13-4F69-9271-B18BF9C4FBE1}"/>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2E2454F2-2642-4636-9BC5-14A0FF54437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This figure shows an asymmetric distribution. To balance it, we cannot put the fulcrum halfway between the lowest and highest values. Placing the fulcrum at the "half way" point would cause it to tip towards the left.</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r>
              <a:rPr lang="en-US" altLang="en-US" sz="1400">
                <a:solidFill>
                  <a:srgbClr val="000000"/>
                </a:solidFill>
                <a:latin typeface="Geneva" charset="0"/>
                <a:ea typeface="ＭＳ Ｐゴシック" panose="020B0600070205080204" pitchFamily="34" charset="-128"/>
              </a:rPr>
              <a:t>The balance point defines one sense of a distribution's center. </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E0F23256-BC9E-42EB-AD08-AB8E5570F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23D1499-7BDE-4668-9111-CFC5827AB4BC}" type="slidenum">
              <a:rPr lang="en-US" altLang="en-US" sz="1200" smtClean="0"/>
              <a:pPr/>
              <a:t>219</a:t>
            </a:fld>
            <a:endParaRPr lang="en-US" altLang="en-US" sz="1200"/>
          </a:p>
        </p:txBody>
      </p:sp>
      <p:sp>
        <p:nvSpPr>
          <p:cNvPr id="45059" name="Rectangle 2">
            <a:extLst>
              <a:ext uri="{FF2B5EF4-FFF2-40B4-BE49-F238E27FC236}">
                <a16:creationId xmlns:a16="http://schemas.microsoft.com/office/drawing/2014/main" id="{19B7825F-75AD-49C5-8576-774B6EE4E8F0}"/>
              </a:ext>
            </a:extLst>
          </p:cNvPr>
          <p:cNvSpPr>
            <a:spLocks noGrp="1" noRot="1" noChangeAspect="1" noChangeArrowheads="1" noTextEdit="1"/>
          </p:cNvSpPr>
          <p:nvPr>
            <p:ph type="sldImg"/>
          </p:nvPr>
        </p:nvSpPr>
        <p:spPr>
          <a:solidFill>
            <a:srgbClr val="FFFFFF"/>
          </a:solidFill>
          <a:ln/>
        </p:spPr>
      </p:sp>
      <p:sp>
        <p:nvSpPr>
          <p:cNvPr id="45060" name="Rectangle 3">
            <a:extLst>
              <a:ext uri="{FF2B5EF4-FFF2-40B4-BE49-F238E27FC236}">
                <a16:creationId xmlns:a16="http://schemas.microsoft.com/office/drawing/2014/main" id="{127B4B3F-E0C6-4F8D-9430-EAC6492FC492}"/>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Another way to define the center of a distribution is based on the concept of the sum of the absolute differences. </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BFB5B74-98FF-468B-AF7A-98E3E0C596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C7D3881-AC67-4A66-8BA3-11EE0F470AF3}" type="slidenum">
              <a:rPr lang="en-US" altLang="en-US" sz="1200" smtClean="0"/>
              <a:pPr/>
              <a:t>220</a:t>
            </a:fld>
            <a:endParaRPr lang="en-US" altLang="en-US" sz="1200"/>
          </a:p>
        </p:txBody>
      </p:sp>
      <p:sp>
        <p:nvSpPr>
          <p:cNvPr id="47107" name="Rectangle 2">
            <a:extLst>
              <a:ext uri="{FF2B5EF4-FFF2-40B4-BE49-F238E27FC236}">
                <a16:creationId xmlns:a16="http://schemas.microsoft.com/office/drawing/2014/main" id="{76657321-EFF9-4071-9696-051FACA791A8}"/>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431E6BE3-E01F-439D-AFB2-4F834098EFA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500"/>
              </a:spcBef>
            </a:pPr>
            <a:r>
              <a:rPr lang="en-US" altLang="en-US" sz="1400">
                <a:solidFill>
                  <a:srgbClr val="000000"/>
                </a:solidFill>
                <a:latin typeface="Geneva" charset="0"/>
                <a:ea typeface="Times New Roman" panose="02020603050405020304" pitchFamily="18" charset="0"/>
                <a:cs typeface="Geneva" charset="0"/>
              </a:rPr>
              <a:t>Consider the distribution made up of the five numbers 2, 3, 4, 9, and 16. Let's see how far the distribution is from 10 (picking a number arbitrarily). This table shows the sum of the absolute differences of these numbers from the number 10. </a:t>
            </a:r>
            <a:endParaRPr lang="en-US" altLang="en-US" sz="1400">
              <a:latin typeface="Calibri" panose="020F0502020204030204" pitchFamily="34" charset="0"/>
              <a:ea typeface="Times New Roman" panose="02020603050405020304" pitchFamily="18" charset="0"/>
              <a:cs typeface="Geneva" charset="0"/>
            </a:endParaRPr>
          </a:p>
          <a:p>
            <a:pPr>
              <a:lnSpc>
                <a:spcPct val="115000"/>
              </a:lnSpc>
              <a:spcBef>
                <a:spcPct val="0"/>
              </a:spcBef>
              <a:spcAft>
                <a:spcPts val="1000"/>
              </a:spcAft>
            </a:pPr>
            <a:r>
              <a:rPr lang="en-US" altLang="en-US" sz="1400">
                <a:latin typeface="Calibri" panose="020F0502020204030204" pitchFamily="34" charset="0"/>
                <a:ea typeface="Times New Roman" panose="02020603050405020304" pitchFamily="18" charset="0"/>
                <a:cs typeface="Calibri" panose="020F0502020204030204" pitchFamily="34" charset="0"/>
              </a:rPr>
              <a:t> </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DBB7714F-F98D-4300-A8D5-6320FB2464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D2151DD-0FB4-43C7-966D-7ED98DC85470}" type="slidenum">
              <a:rPr lang="en-US" altLang="en-US" sz="1200" smtClean="0"/>
              <a:pPr/>
              <a:t>221</a:t>
            </a:fld>
            <a:endParaRPr lang="en-US" altLang="en-US" sz="1200"/>
          </a:p>
        </p:txBody>
      </p:sp>
      <p:sp>
        <p:nvSpPr>
          <p:cNvPr id="49155" name="Rectangle 2">
            <a:extLst>
              <a:ext uri="{FF2B5EF4-FFF2-40B4-BE49-F238E27FC236}">
                <a16:creationId xmlns:a16="http://schemas.microsoft.com/office/drawing/2014/main" id="{92F4951D-BD22-4D69-8056-39889DB58DCF}"/>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56A91A1-CE08-4057-A773-C55DA835FB6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The first row of the table shows that the absolute value of the difference between 2 and 10 is 8.</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CF03A14-C72F-466F-88E3-E94D708F69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6CC213B-4C09-4958-BE79-E8DA075A9585}" type="slidenum">
              <a:rPr lang="en-US" altLang="en-US" sz="1200" smtClean="0"/>
              <a:pPr/>
              <a:t>24</a:t>
            </a:fld>
            <a:endParaRPr lang="en-US" altLang="en-US" sz="1200"/>
          </a:p>
        </p:txBody>
      </p:sp>
      <p:sp>
        <p:nvSpPr>
          <p:cNvPr id="36867" name="Rectangle 2">
            <a:extLst>
              <a:ext uri="{FF2B5EF4-FFF2-40B4-BE49-F238E27FC236}">
                <a16:creationId xmlns:a16="http://schemas.microsoft.com/office/drawing/2014/main" id="{7C5AD4B8-A19F-46C1-B788-ACFB15458215}"/>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C011279-115E-40F3-A2F9-5095EFDBB13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In sum, statistics are NOT just facts and figures.</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They are more than that. </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Rather, "statistics" refers to a range of techniques and procedures for analyzing, interpreting, displaying, and making decisions based on data.</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8334108-33DA-4E35-B9A0-401E88296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7489D65-13D9-4FBF-A117-2D7B39C0C37C}" type="slidenum">
              <a:rPr lang="en-US" altLang="en-US" sz="1200" smtClean="0"/>
              <a:pPr/>
              <a:t>222</a:t>
            </a:fld>
            <a:endParaRPr lang="en-US" altLang="en-US" sz="1200"/>
          </a:p>
        </p:txBody>
      </p:sp>
      <p:sp>
        <p:nvSpPr>
          <p:cNvPr id="51203" name="Rectangle 2">
            <a:extLst>
              <a:ext uri="{FF2B5EF4-FFF2-40B4-BE49-F238E27FC236}">
                <a16:creationId xmlns:a16="http://schemas.microsoft.com/office/drawing/2014/main" id="{8C1393D9-F16B-4EAF-8001-9BA96E6A9FF3}"/>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B37CA6DD-3D52-4E87-AEE0-FEAF48AD39D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The second row shows that the difference between 3 and 10 is 7, and similarly for the other rows. When we add up the five absolute differences, we get 28. So, the sum of the absolute differences from 10 is 28.</a:t>
            </a:r>
          </a:p>
          <a:p>
            <a:pPr eaLnBrk="1" hangingPunct="1"/>
            <a:endParaRPr lang="en-US" altLang="en-US" sz="1400">
              <a:solidFill>
                <a:srgbClr val="000000"/>
              </a:solidFill>
              <a:latin typeface="Geneva" charset="0"/>
              <a:ea typeface="ＭＳ Ｐゴシック" panose="020B0600070205080204" pitchFamily="34" charset="-128"/>
            </a:endParaRP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7304EA9-EE82-4859-AACB-343DA1A89E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6CB9721-C226-4A20-81F4-443E086B8450}" type="slidenum">
              <a:rPr lang="en-US" altLang="en-US" sz="1200" smtClean="0"/>
              <a:pPr/>
              <a:t>223</a:t>
            </a:fld>
            <a:endParaRPr lang="en-US" altLang="en-US" sz="1200"/>
          </a:p>
        </p:txBody>
      </p:sp>
      <p:sp>
        <p:nvSpPr>
          <p:cNvPr id="53251" name="Rectangle 2">
            <a:extLst>
              <a:ext uri="{FF2B5EF4-FFF2-40B4-BE49-F238E27FC236}">
                <a16:creationId xmlns:a16="http://schemas.microsoft.com/office/drawing/2014/main" id="{1B9504E0-E383-4419-BF16-F5CD9837557C}"/>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E191ED0-EBB3-41AB-A76C-F53B7ACFDDC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solidFill>
                  <a:srgbClr val="000000"/>
                </a:solidFill>
                <a:latin typeface="Geneva" charset="0"/>
                <a:ea typeface="ＭＳ Ｐゴシック" panose="020B0600070205080204" pitchFamily="34" charset="-128"/>
              </a:rPr>
              <a:t>Likewise, the sum of the absolute differences from 5 equals 3 + 2 + 1 + 4 + 11 = 21. So, the sum of the absolute differences from 5 is smaller than the sum of the absolute differences from 10. In this sense, 5 is closer, overall, to the other numbers than is 10. </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FBC8704-A8BA-4959-8B3F-3C3AD9E7F4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6F7A3F8-EC59-4407-8AC5-C189B1422529}" type="slidenum">
              <a:rPr lang="en-US" altLang="en-US" sz="1200" smtClean="0"/>
              <a:pPr/>
              <a:t>224</a:t>
            </a:fld>
            <a:endParaRPr lang="en-US" altLang="en-US" sz="1200"/>
          </a:p>
        </p:txBody>
      </p:sp>
      <p:sp>
        <p:nvSpPr>
          <p:cNvPr id="55299" name="Rectangle 2">
            <a:extLst>
              <a:ext uri="{FF2B5EF4-FFF2-40B4-BE49-F238E27FC236}">
                <a16:creationId xmlns:a16="http://schemas.microsoft.com/office/drawing/2014/main" id="{C5BB5258-1AD1-4E77-A6C0-9049D3A4A0D2}"/>
              </a:ext>
            </a:extLst>
          </p:cNvPr>
          <p:cNvSpPr>
            <a:spLocks noGrp="1" noRot="1" noChangeAspect="1" noChangeArrowheads="1" noTextEdit="1"/>
          </p:cNvSpPr>
          <p:nvPr>
            <p:ph type="sldImg"/>
          </p:nvPr>
        </p:nvSpPr>
        <p:spPr>
          <a:solidFill>
            <a:srgbClr val="FFFFFF"/>
          </a:solidFill>
          <a:ln/>
        </p:spPr>
      </p:sp>
      <p:sp>
        <p:nvSpPr>
          <p:cNvPr id="55300" name="Rectangle 3">
            <a:extLst>
              <a:ext uri="{FF2B5EF4-FFF2-40B4-BE49-F238E27FC236}">
                <a16:creationId xmlns:a16="http://schemas.microsoft.com/office/drawing/2014/main" id="{B06E26FC-8C58-4DD9-BFBD-21AEC00A2638}"/>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We are now in position to define a second way of measuring central tendency, this time in terms of absolute differences. Specifically, according to our second definition, the center of a distribution is the number for which the sum of the absolute differences is smallest. As we just saw, the sum of the absolute differences from 10 is 28 and the sum of the absolute differences from 5 is 21. It turns out that the value for which the sum of absolute differences is smallest is 4 for which the sum of absolute differences is 20. In a later section we will show how to find  the value for which the sum of the absolute differences is smallest.</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BC96A456-C9CF-4B19-8FB1-3E2D36EA85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A5D1C23-2816-4041-B519-96C17FE11984}" type="slidenum">
              <a:rPr lang="en-US" altLang="en-US" sz="1200" smtClean="0"/>
              <a:pPr/>
              <a:t>225</a:t>
            </a:fld>
            <a:endParaRPr lang="en-US" altLang="en-US" sz="1200"/>
          </a:p>
        </p:txBody>
      </p:sp>
      <p:sp>
        <p:nvSpPr>
          <p:cNvPr id="57347" name="Rectangle 2">
            <a:extLst>
              <a:ext uri="{FF2B5EF4-FFF2-40B4-BE49-F238E27FC236}">
                <a16:creationId xmlns:a16="http://schemas.microsoft.com/office/drawing/2014/main" id="{844C8C37-3AF8-41EE-A7AD-06E4C910E052}"/>
              </a:ext>
            </a:extLst>
          </p:cNvPr>
          <p:cNvSpPr>
            <a:spLocks noGrp="1" noRot="1" noChangeAspect="1" noChangeArrowheads="1" noTextEdit="1"/>
          </p:cNvSpPr>
          <p:nvPr>
            <p:ph type="sldImg"/>
          </p:nvPr>
        </p:nvSpPr>
        <p:spPr>
          <a:solidFill>
            <a:srgbClr val="FFFFFF"/>
          </a:solidFill>
          <a:ln/>
        </p:spPr>
      </p:sp>
      <p:sp>
        <p:nvSpPr>
          <p:cNvPr id="57348" name="Rectangle 3">
            <a:extLst>
              <a:ext uri="{FF2B5EF4-FFF2-40B4-BE49-F238E27FC236}">
                <a16:creationId xmlns:a16="http://schemas.microsoft.com/office/drawing/2014/main" id="{9861E57C-7407-4813-9AB1-C5CF390650A7}"/>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sz="1600">
                <a:solidFill>
                  <a:srgbClr val="000000"/>
                </a:solidFill>
                <a:latin typeface="Geneva" charset="0"/>
                <a:ea typeface="ＭＳ Ｐゴシック" panose="020B0600070205080204" pitchFamily="34" charset="-128"/>
              </a:rPr>
              <a:t>We now discuss one more way to define the center of a distribution. It is is based on the concept of the sum of squared differences.</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F323715-DCC3-4E56-BA08-6CD85593FF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F6C4AC1-82BA-463A-B2C2-520AFA122273}" type="slidenum">
              <a:rPr lang="en-US" altLang="en-US" sz="1200" smtClean="0"/>
              <a:pPr/>
              <a:t>226</a:t>
            </a:fld>
            <a:endParaRPr lang="en-US" altLang="en-US" sz="1200"/>
          </a:p>
        </p:txBody>
      </p:sp>
      <p:sp>
        <p:nvSpPr>
          <p:cNvPr id="59395" name="Rectangle 2">
            <a:extLst>
              <a:ext uri="{FF2B5EF4-FFF2-40B4-BE49-F238E27FC236}">
                <a16:creationId xmlns:a16="http://schemas.microsoft.com/office/drawing/2014/main" id="{8F502AB5-AEB5-4E88-B9C5-9094CDAEF3A8}"/>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B320016-7963-4387-A813-C82B3ED71B8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500"/>
              </a:spcBef>
            </a:pPr>
            <a:r>
              <a:rPr lang="en-US" altLang="en-US" sz="1400">
                <a:solidFill>
                  <a:srgbClr val="000000"/>
                </a:solidFill>
                <a:latin typeface="Geneva" charset="0"/>
                <a:ea typeface="Times New Roman" panose="02020603050405020304" pitchFamily="18" charset="0"/>
                <a:cs typeface="Geneva" charset="0"/>
              </a:rPr>
              <a:t>Again, consider the distribution of the five numbers 2, 3, 4, 9, and 16. This table shows the sum of the squared differences of these numbers from the number 10. </a:t>
            </a:r>
            <a:endParaRPr lang="en-US" altLang="en-US" sz="140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5ECB6F9D-B5CF-4F96-9BDB-20B34CE5E2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D30AA9A-8A39-4F2F-9A5C-AEB43E5D239A}" type="slidenum">
              <a:rPr lang="en-US" altLang="en-US" sz="1200" smtClean="0"/>
              <a:pPr/>
              <a:t>227</a:t>
            </a:fld>
            <a:endParaRPr lang="en-US" altLang="en-US" sz="1200"/>
          </a:p>
        </p:txBody>
      </p:sp>
      <p:sp>
        <p:nvSpPr>
          <p:cNvPr id="61443" name="Rectangle 2">
            <a:extLst>
              <a:ext uri="{FF2B5EF4-FFF2-40B4-BE49-F238E27FC236}">
                <a16:creationId xmlns:a16="http://schemas.microsoft.com/office/drawing/2014/main" id="{5B538685-5D0D-4C8D-81BC-420D5069BA30}"/>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870D1BD-F815-48CC-9E82-DA4E8169370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The first row in the table shows that the squared value of the difference between 2 and 10 is 8 squared which equals 64; </a:t>
            </a:r>
          </a:p>
          <a:p>
            <a:pPr eaLnBrk="1" hangingPunct="1"/>
            <a:endParaRPr lang="en-US" altLang="en-US" sz="14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C2776781-93B7-417D-9939-A740B8EFDE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9991317-F956-4694-92A3-E00E49D31AA9}" type="slidenum">
              <a:rPr lang="en-US" altLang="en-US" sz="1200" smtClean="0"/>
              <a:pPr/>
              <a:t>228</a:t>
            </a:fld>
            <a:endParaRPr lang="en-US" altLang="en-US" sz="1200"/>
          </a:p>
        </p:txBody>
      </p:sp>
      <p:sp>
        <p:nvSpPr>
          <p:cNvPr id="63491" name="Rectangle 2">
            <a:extLst>
              <a:ext uri="{FF2B5EF4-FFF2-40B4-BE49-F238E27FC236}">
                <a16:creationId xmlns:a16="http://schemas.microsoft.com/office/drawing/2014/main" id="{A4EFAE74-57C2-4D4A-9568-60129A4238F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DF985623-45D9-41DC-8111-A6ADDDD3FC6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363"/>
              </a:spcBef>
            </a:pPr>
            <a:r>
              <a:rPr lang="en-US" altLang="en-US" sz="1000">
                <a:solidFill>
                  <a:srgbClr val="000000"/>
                </a:solidFill>
                <a:latin typeface="Geneva" charset="0"/>
                <a:ea typeface="Times New Roman" panose="02020603050405020304" pitchFamily="18" charset="0"/>
                <a:cs typeface="Geneva" charset="0"/>
              </a:rPr>
              <a:t>The second row shows that the squared difference between 3 and 10 is 49, and so forth. </a:t>
            </a:r>
            <a:endParaRPr lang="en-US" altLang="en-US" sz="1000">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E30BD59-688D-436D-AD09-8AB36DEE0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A86EE19-B109-4CD0-9DC0-1BED10630892}" type="slidenum">
              <a:rPr lang="en-US" altLang="en-US" sz="1200" smtClean="0"/>
              <a:pPr/>
              <a:t>229</a:t>
            </a:fld>
            <a:endParaRPr lang="en-US" altLang="en-US" sz="1200"/>
          </a:p>
        </p:txBody>
      </p:sp>
      <p:sp>
        <p:nvSpPr>
          <p:cNvPr id="65539" name="Rectangle 2">
            <a:extLst>
              <a:ext uri="{FF2B5EF4-FFF2-40B4-BE49-F238E27FC236}">
                <a16:creationId xmlns:a16="http://schemas.microsoft.com/office/drawing/2014/main" id="{3CA21318-A90F-46E0-8765-8E9574843D6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0ECE2E5E-6F5C-4AC3-85A2-26D8D939D17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800">
                <a:solidFill>
                  <a:srgbClr val="000000"/>
                </a:solidFill>
                <a:latin typeface="Geneva" charset="0"/>
                <a:ea typeface="ＭＳ Ｐゴシック" panose="020B0600070205080204" pitchFamily="34" charset="-128"/>
              </a:rPr>
              <a:t>When we add up all these differences, we get 486. </a:t>
            </a:r>
            <a:endParaRPr lang="en-US" altLang="en-US" sz="9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21969407-A148-4F41-8C07-157D84D315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D60AA84-6192-4872-BD44-9CEB1AC14F23}" type="slidenum">
              <a:rPr lang="en-US" altLang="en-US" sz="1200" smtClean="0"/>
              <a:pPr/>
              <a:t>230</a:t>
            </a:fld>
            <a:endParaRPr lang="en-US" altLang="en-US" sz="1200"/>
          </a:p>
        </p:txBody>
      </p:sp>
      <p:sp>
        <p:nvSpPr>
          <p:cNvPr id="67587" name="Rectangle 2">
            <a:extLst>
              <a:ext uri="{FF2B5EF4-FFF2-40B4-BE49-F238E27FC236}">
                <a16:creationId xmlns:a16="http://schemas.microsoft.com/office/drawing/2014/main" id="{1A8A5E2D-A0B1-4BB5-8192-579E508877D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97D9856D-A1A1-41C2-BDF3-286A6C361DD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325"/>
              </a:spcBef>
            </a:pPr>
            <a:r>
              <a:rPr lang="en-US" altLang="en-US" sz="900">
                <a:solidFill>
                  <a:srgbClr val="000000"/>
                </a:solidFill>
                <a:latin typeface="Geneva" charset="0"/>
                <a:ea typeface="Times New Roman" panose="02020603050405020304" pitchFamily="18" charset="0"/>
                <a:cs typeface="Geneva" charset="0"/>
              </a:rPr>
              <a:t>Changing the target from 10 to 5, we calculate the sum of the squared differences from 5 as 9 + 4 + 1 + 16 + 121 = 151. So, the sum of the squared differences from 5 is smaller than the sum of the squared differences from 10. Is there a value for which the sum of the squared differences is even smaller than 151? Yes, it is possible to reach 134.8. Can you find the target number for which the sum of squared deviations is 134.8?</a:t>
            </a:r>
            <a:endParaRPr lang="en-US" altLang="en-US" sz="900">
              <a:latin typeface="Calibri" panose="020F0502020204030204" pitchFamily="34" charset="0"/>
              <a:ea typeface="Times New Roman" panose="02020603050405020304" pitchFamily="18" charset="0"/>
              <a:cs typeface="Geneva" charset="0"/>
            </a:endParaRPr>
          </a:p>
          <a:p>
            <a:pPr>
              <a:lnSpc>
                <a:spcPct val="115000"/>
              </a:lnSpc>
              <a:spcBef>
                <a:spcPts val="325"/>
              </a:spcBef>
            </a:pPr>
            <a:r>
              <a:rPr lang="en-US" altLang="en-US" sz="900">
                <a:solidFill>
                  <a:srgbClr val="000000"/>
                </a:solidFill>
                <a:latin typeface="Geneva" charset="0"/>
                <a:ea typeface="Times New Roman" panose="02020603050405020304" pitchFamily="18" charset="0"/>
                <a:cs typeface="Geneva" charset="0"/>
              </a:rPr>
              <a:t>It can be challenging to find the value that minimizes this sum. We'll show you how to do it in a later section. </a:t>
            </a:r>
            <a:endParaRPr lang="en-US" altLang="en-US" sz="900">
              <a:latin typeface="Calibri" panose="020F0502020204030204" pitchFamily="34" charset="0"/>
              <a:ea typeface="Times New Roman" panose="02020603050405020304" pitchFamily="18" charset="0"/>
              <a:cs typeface="Geneva" charset="0"/>
            </a:endParaRPr>
          </a:p>
          <a:p>
            <a:pPr>
              <a:lnSpc>
                <a:spcPct val="115000"/>
              </a:lnSpc>
              <a:spcBef>
                <a:spcPct val="0"/>
              </a:spcBef>
              <a:spcAft>
                <a:spcPts val="1000"/>
              </a:spcAft>
            </a:pPr>
            <a:r>
              <a:rPr lang="en-US" altLang="en-US" sz="900">
                <a:latin typeface="Calibri" panose="020F0502020204030204" pitchFamily="34" charset="0"/>
                <a:ea typeface="Times New Roman" panose="02020603050405020304" pitchFamily="18" charset="0"/>
                <a:cs typeface="Geneva" charset="0"/>
              </a:rPr>
              <a:t> </a:t>
            </a: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BD2C6E5-7F5A-4F5B-9780-3F318E31AB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A7E970E-A658-4956-92F3-F7A578100303}" type="slidenum">
              <a:rPr lang="en-US" altLang="en-US" sz="1200" smtClean="0"/>
              <a:pPr/>
              <a:t>231</a:t>
            </a:fld>
            <a:endParaRPr lang="en-US" altLang="en-US" sz="1200"/>
          </a:p>
        </p:txBody>
      </p:sp>
      <p:sp>
        <p:nvSpPr>
          <p:cNvPr id="69635" name="Rectangle 2">
            <a:extLst>
              <a:ext uri="{FF2B5EF4-FFF2-40B4-BE49-F238E27FC236}">
                <a16:creationId xmlns:a16="http://schemas.microsoft.com/office/drawing/2014/main" id="{98F0326E-B438-4DF3-9356-8C5B2AD3F04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992D39B6-EE0A-494A-8E2C-B5BD8AA15F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In a previous section,  you learned three way to define the center of a distribution: (</a:t>
            </a:r>
            <a:r>
              <a:rPr lang="en-US" altLang="en-US" sz="1600">
                <a:solidFill>
                  <a:srgbClr val="000000"/>
                </a:solidFill>
                <a:latin typeface="Geneva" charset="0"/>
                <a:ea typeface="ＭＳ Ｐゴシック" panose="020B0600070205080204" pitchFamily="34" charset="-128"/>
              </a:rPr>
              <a:t>1) the point at which a distribution would balance, (2) the value whose average </a:t>
            </a:r>
            <a:r>
              <a:rPr lang="en-US" altLang="en-US" sz="1600">
                <a:solidFill>
                  <a:srgbClr val="0000FF"/>
                </a:solidFill>
                <a:latin typeface="Geneva" charset="0"/>
                <a:ea typeface="ＭＳ Ｐゴシック" panose="020B0600070205080204" pitchFamily="34" charset="-128"/>
              </a:rPr>
              <a:t>absolute difference</a:t>
            </a:r>
            <a:r>
              <a:rPr lang="en-US" altLang="en-US" sz="1600">
                <a:solidFill>
                  <a:srgbClr val="000000"/>
                </a:solidFill>
                <a:latin typeface="Geneva" charset="0"/>
                <a:ea typeface="ＭＳ Ｐゴシック" panose="020B0600070205080204" pitchFamily="34" charset="-128"/>
              </a:rPr>
              <a:t> from all the other values is smallest, and (3) the value whose average squared difference from all the other values is smallest.</a:t>
            </a:r>
          </a:p>
          <a:p>
            <a:endParaRPr lang="en-US" altLang="en-US" sz="1600">
              <a:solidFill>
                <a:srgbClr val="000000"/>
              </a:solidFill>
              <a:latin typeface="Geneva" charset="0"/>
              <a:ea typeface="ＭＳ Ｐゴシック" panose="020B0600070205080204" pitchFamily="34" charset="-128"/>
            </a:endParaRPr>
          </a:p>
          <a:p>
            <a:r>
              <a:rPr lang="en-US" altLang="en-US" sz="1600">
                <a:solidFill>
                  <a:srgbClr val="000000"/>
                </a:solidFill>
                <a:latin typeface="Geneva" charset="0"/>
                <a:ea typeface="ＭＳ Ｐゴシック" panose="020B0600070205080204" pitchFamily="34" charset="-128"/>
              </a:rPr>
              <a:t>This section defines the three most common measures of central tendency: the mean, the median, and the mode. The relationships between these measures of central tendency and the definitions given in the previous section will probably not be obvious to you. Rather than just tell you these relationships, we will allow you to discover them in the simulations that follow this section.</a:t>
            </a:r>
          </a:p>
          <a:p>
            <a:endParaRPr lang="en-US" altLang="en-US" sz="1600">
              <a:solidFill>
                <a:srgbClr val="000000"/>
              </a:solidFill>
              <a:latin typeface="Geneva" charset="0"/>
              <a:ea typeface="ＭＳ Ｐゴシック" panose="020B0600070205080204" pitchFamily="34" charset="-128"/>
            </a:endParaRPr>
          </a:p>
          <a:p>
            <a:endParaRPr lang="en-US" altLang="en-US" sz="1600">
              <a:solidFill>
                <a:srgbClr val="000000"/>
              </a:solidFill>
              <a:latin typeface="Geneva"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14B2788-264D-4A04-BB0B-6BC0303844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8E59CDB-BC7C-40BA-9485-ED31E1F92200}" type="slidenum">
              <a:rPr lang="en-US" altLang="en-US" sz="1200" smtClean="0"/>
              <a:pPr/>
              <a:t>25</a:t>
            </a:fld>
            <a:endParaRPr lang="en-US" altLang="en-US" sz="1200"/>
          </a:p>
        </p:txBody>
      </p:sp>
      <p:sp>
        <p:nvSpPr>
          <p:cNvPr id="38915" name="Rectangle 2">
            <a:extLst>
              <a:ext uri="{FF2B5EF4-FFF2-40B4-BE49-F238E27FC236}">
                <a16:creationId xmlns:a16="http://schemas.microsoft.com/office/drawing/2014/main" id="{545BFAF5-F5B3-4750-8D00-ABDB7F26F963}"/>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B2DAA82-1459-4EA5-A68D-3D122769EC7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Statistics may be the single most important subject matter that you ever study. This is because throughout your entire life you have been and will continue to be inundated with research statistics and findings. These are just a few examples you might have encountered:</a:t>
            </a:r>
          </a:p>
          <a:p>
            <a:pPr eaLnBrk="1" hangingPunct="1"/>
            <a:endParaRPr lang="en-US" altLang="en-US">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0E57A51C-3E10-43F5-95FF-616F94F65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0E98A68-AAC7-463A-9590-332C84E88BBD}" type="slidenum">
              <a:rPr lang="en-US" altLang="en-US" sz="1200" smtClean="0"/>
              <a:pPr/>
              <a:t>232</a:t>
            </a:fld>
            <a:endParaRPr lang="en-US" altLang="en-US" sz="1200"/>
          </a:p>
        </p:txBody>
      </p:sp>
      <p:sp>
        <p:nvSpPr>
          <p:cNvPr id="71683" name="Rectangle 2">
            <a:extLst>
              <a:ext uri="{FF2B5EF4-FFF2-40B4-BE49-F238E27FC236}">
                <a16:creationId xmlns:a16="http://schemas.microsoft.com/office/drawing/2014/main" id="{4272D9DF-958D-459A-91B4-2CE28E6A734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8BEE16D9-E0BC-47A9-BF62-49A007BF4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arithmetic mean is the most frequently-used and well recognized measure of the center of a distribution. </a:t>
            </a:r>
          </a:p>
          <a:p>
            <a:r>
              <a:rPr lang="en-US" altLang="en-US" sz="1800">
                <a:latin typeface="Times" panose="02020603050405020304" pitchFamily="18" charset="0"/>
                <a:ea typeface="ＭＳ Ｐゴシック" panose="020B0600070205080204" pitchFamily="34" charset="-128"/>
              </a:rPr>
              <a:t>It is calculated by summing all the numbers in the group and then dividing that sum by the number of numbers.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In a population, the Greek letter “</a:t>
            </a:r>
            <a:r>
              <a:rPr lang="en-US" altLang="en-US" sz="1800">
                <a:latin typeface="Times" panose="02020603050405020304" pitchFamily="18" charset="0"/>
                <a:ea typeface="ＭＳ Ｐゴシック" panose="020B0600070205080204" pitchFamily="34" charset="-128"/>
                <a:sym typeface="Symbol" panose="05050102010706020507" pitchFamily="18" charset="2"/>
              </a:rPr>
              <a:t>”</a:t>
            </a:r>
            <a:r>
              <a:rPr lang="en-US" altLang="en-US" sz="1800">
                <a:latin typeface="Times" panose="02020603050405020304" pitchFamily="18" charset="0"/>
                <a:ea typeface="ＭＳ Ｐゴシック" panose="020B0600070205080204" pitchFamily="34" charset="-128"/>
              </a:rPr>
              <a:t> represents the arithmetic mean; in a sample, an “M” is used. </a:t>
            </a: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52EC78B-8199-4625-8BC6-0DD23597E9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C938A87-302F-4CAF-A967-B9CD5E138212}" type="slidenum">
              <a:rPr lang="en-US" altLang="en-US" sz="1200" smtClean="0"/>
              <a:pPr/>
              <a:t>233</a:t>
            </a:fld>
            <a:endParaRPr lang="en-US" altLang="en-US" sz="1200"/>
          </a:p>
        </p:txBody>
      </p:sp>
      <p:sp>
        <p:nvSpPr>
          <p:cNvPr id="73731" name="Rectangle 2">
            <a:extLst>
              <a:ext uri="{FF2B5EF4-FFF2-40B4-BE49-F238E27FC236}">
                <a16:creationId xmlns:a16="http://schemas.microsoft.com/office/drawing/2014/main" id="{8DA3F4CE-3035-4907-98A2-40F8A1B30E98}"/>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CF716083-B4C3-4A89-8734-9B3962DE28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Regardless of whether you are analyzing a sample or a population, the formula is the same: </a:t>
            </a:r>
          </a:p>
          <a:p>
            <a:pPr lvl="1"/>
            <a:r>
              <a:rPr lang="en-US" altLang="en-US" sz="1800">
                <a:latin typeface="Times" panose="02020603050405020304" pitchFamily="18" charset="0"/>
                <a:ea typeface="ＭＳ Ｐゴシック" panose="020B0600070205080204" pitchFamily="34" charset="-128"/>
              </a:rPr>
              <a:t>The Greek capital letter </a:t>
            </a:r>
            <a:r>
              <a:rPr lang="en-US" altLang="en-US" sz="1800">
                <a:latin typeface="Times" panose="02020603050405020304" pitchFamily="18" charset="0"/>
                <a:ea typeface="ＭＳ Ｐゴシック" panose="020B0600070205080204" pitchFamily="34" charset="-128"/>
                <a:sym typeface="Symbol" panose="05050102010706020507" pitchFamily="18" charset="2"/>
              </a:rPr>
              <a:t>sigma followed by an </a:t>
            </a:r>
            <a:r>
              <a:rPr lang="en-US" altLang="en-US" sz="1800">
                <a:latin typeface="Times" panose="02020603050405020304" pitchFamily="18" charset="0"/>
                <a:ea typeface="ＭＳ Ｐゴシック" panose="020B0600070205080204" pitchFamily="34" charset="-128"/>
              </a:rPr>
              <a:t>X means to sum of all the numbers.  You then divide by N, the number of numbers.</a:t>
            </a:r>
          </a:p>
          <a:p>
            <a:pPr lvl="1"/>
            <a:endParaRPr lang="en-US" altLang="en-US">
              <a:latin typeface="Times" panose="02020603050405020304" pitchFamily="18" charset="0"/>
              <a:ea typeface="ＭＳ Ｐゴシック" panose="020B0600070205080204" pitchFamily="34" charset="-128"/>
            </a:endParaRPr>
          </a:p>
          <a:p>
            <a:r>
              <a:rPr lang="en-US" altLang="en-US" sz="1600">
                <a:solidFill>
                  <a:srgbClr val="000000"/>
                </a:solidFill>
                <a:latin typeface="Geneva" charset="0"/>
                <a:ea typeface="ＭＳ Ｐゴシック" panose="020B0600070205080204" pitchFamily="34" charset="-128"/>
              </a:rPr>
              <a:t>Although the arithmetic mean is not the only "mean" (As you will see later, there is also a geometic mean and a trimmed mean), it is by far the most commonly used. Therefore, if the term "mean" is used alone, it is assumed to refer to the arithmetic mean.</a:t>
            </a:r>
          </a:p>
          <a:p>
            <a:pPr lvl="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59ED844B-02C7-452F-9234-BAEA6CD55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1D07E4E-C799-4C2A-B3EF-A7E36BA9CEC0}" type="slidenum">
              <a:rPr lang="en-US" altLang="en-US" sz="1200" smtClean="0"/>
              <a:pPr/>
              <a:t>234</a:t>
            </a:fld>
            <a:endParaRPr lang="en-US" altLang="en-US" sz="1200"/>
          </a:p>
        </p:txBody>
      </p:sp>
      <p:sp>
        <p:nvSpPr>
          <p:cNvPr id="75779" name="Rectangle 2">
            <a:extLst>
              <a:ext uri="{FF2B5EF4-FFF2-40B4-BE49-F238E27FC236}">
                <a16:creationId xmlns:a16="http://schemas.microsoft.com/office/drawing/2014/main" id="{22CC969E-4B6B-4698-99FB-A70D1A5B5B92}"/>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B74CB4CC-5375-4D3E-8480-7C8239401D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As an example, imagine that 1, 2, 3, 6, and 8 three-point shots are made by the five starting players on a basketball team. What is the mean number of shots made?</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First sum the number of shots, resulting in a total of 20. Then, divide by the number of starting players, or 5, which gives a mean of 4 shots.</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15A9DBF-61D4-41E5-9EB5-C61D3C5CBD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AF0C87D-8E4F-41EF-A2FC-9C1226D7DCDB}" type="slidenum">
              <a:rPr lang="en-US" altLang="en-US" sz="1200" smtClean="0"/>
              <a:pPr/>
              <a:t>235</a:t>
            </a:fld>
            <a:endParaRPr lang="en-US" altLang="en-US" sz="1200"/>
          </a:p>
        </p:txBody>
      </p:sp>
      <p:sp>
        <p:nvSpPr>
          <p:cNvPr id="77827" name="Rectangle 2">
            <a:extLst>
              <a:ext uri="{FF2B5EF4-FFF2-40B4-BE49-F238E27FC236}">
                <a16:creationId xmlns:a16="http://schemas.microsoft.com/office/drawing/2014/main" id="{8765CFEF-221C-425B-B35F-FBCA3648908B}"/>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C4F67DFA-7950-4171-8BB5-EC51B1D234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median is another common measure of central tendency.</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In general terms, it is the exact midpoint of a distribution, meaning that the same number of scores are above the median as below it.</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Another way of thinking about the median is that it represents the 50th percentile of a distribution.</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F2E84744-54A5-4691-919E-BC55C02991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B2DA79B-DF4C-418C-AC2A-739AB13DFD64}" type="slidenum">
              <a:rPr lang="en-US" altLang="en-US" sz="1200" smtClean="0"/>
              <a:pPr/>
              <a:t>236</a:t>
            </a:fld>
            <a:endParaRPr lang="en-US" altLang="en-US" sz="1200"/>
          </a:p>
        </p:txBody>
      </p:sp>
      <p:sp>
        <p:nvSpPr>
          <p:cNvPr id="79875" name="Rectangle 2">
            <a:extLst>
              <a:ext uri="{FF2B5EF4-FFF2-40B4-BE49-F238E27FC236}">
                <a16:creationId xmlns:a16="http://schemas.microsoft.com/office/drawing/2014/main" id="{3D3D37FB-C8CF-4A14-9001-B631D9DBF789}"/>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3999D3E6-4958-4051-8332-057B999DBE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Let’s imagine that in your class of 31 students, you score the 16th highest score in the class, say an 80.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Your score is the median because15 students received a score lower than an 80 and 15 students received a score higher than an 80. You are at the 50% percentile.</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7CAD8C00-A299-42EC-8D81-05488A33B2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74CB1C7-336E-4F49-98EB-7376899AAC2C}" type="slidenum">
              <a:rPr lang="en-US" altLang="en-US" sz="1200" smtClean="0"/>
              <a:pPr/>
              <a:t>237</a:t>
            </a:fld>
            <a:endParaRPr lang="en-US" altLang="en-US" sz="1200"/>
          </a:p>
        </p:txBody>
      </p:sp>
      <p:sp>
        <p:nvSpPr>
          <p:cNvPr id="81923" name="Rectangle 2">
            <a:extLst>
              <a:ext uri="{FF2B5EF4-FFF2-40B4-BE49-F238E27FC236}">
                <a16:creationId xmlns:a16="http://schemas.microsoft.com/office/drawing/2014/main" id="{3CB66BA7-5254-45A4-AD6D-2E1DD844B247}"/>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2AAF991-3095-4C31-BF89-B9BDD88B0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median is a relatively easy statistic to calculate.</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When there is an odd number of numbers in your distribution, the median is simply the middle number.</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For instance, the median of the numbers 2, 4, and 7 is 4.</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BD5F12D0-4345-4BFD-ADD4-520B8BED5C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0FF7FEF-EAAB-4DB3-82DB-32A6A368A519}" type="slidenum">
              <a:rPr lang="en-US" altLang="en-US" sz="1200" smtClean="0"/>
              <a:pPr/>
              <a:t>238</a:t>
            </a:fld>
            <a:endParaRPr lang="en-US" altLang="en-US" sz="1200"/>
          </a:p>
        </p:txBody>
      </p:sp>
      <p:sp>
        <p:nvSpPr>
          <p:cNvPr id="83971" name="Rectangle 2">
            <a:extLst>
              <a:ext uri="{FF2B5EF4-FFF2-40B4-BE49-F238E27FC236}">
                <a16:creationId xmlns:a16="http://schemas.microsoft.com/office/drawing/2014/main" id="{E1DCCD7E-AF64-47B1-885B-6EBB80B8E817}"/>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474546A7-458F-4FE0-A28E-E374FA6101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However, when there is an even number of numbers in the distribution, the median is calculated by taking the mean of the two middle numbers.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For instance, if a sample consists of four scores: 2, 4, 7, and 12, the median is the average of 4 and 7 which is 5.5.</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0539975C-814F-4981-9F8F-01CA79D92A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1863DA5-239D-4DB8-9B5B-E80AC5567906}" type="slidenum">
              <a:rPr lang="en-US" altLang="en-US" sz="1200" smtClean="0"/>
              <a:pPr/>
              <a:t>239</a:t>
            </a:fld>
            <a:endParaRPr lang="en-US" altLang="en-US" sz="1200"/>
          </a:p>
        </p:txBody>
      </p:sp>
      <p:sp>
        <p:nvSpPr>
          <p:cNvPr id="86019" name="Rectangle 2">
            <a:extLst>
              <a:ext uri="{FF2B5EF4-FFF2-40B4-BE49-F238E27FC236}">
                <a16:creationId xmlns:a16="http://schemas.microsoft.com/office/drawing/2014/main" id="{D69B7FA5-40BA-4EB4-BA6B-0E24296D12C5}"/>
              </a:ext>
            </a:extLst>
          </p:cNvPr>
          <p:cNvSpPr>
            <a:spLocks noGrp="1" noRot="1" noChangeAspect="1" noChangeArrowheads="1" noTextEdit="1"/>
          </p:cNvSpPr>
          <p:nvPr>
            <p:ph type="sldImg"/>
          </p:nvPr>
        </p:nvSpPr>
        <p:spPr>
          <a:xfrm>
            <a:off x="1104900" y="685800"/>
            <a:ext cx="4572000" cy="3429000"/>
          </a:xfrm>
          <a:ln/>
        </p:spPr>
      </p:sp>
      <p:sp>
        <p:nvSpPr>
          <p:cNvPr id="86020" name="Rectangle 3">
            <a:extLst>
              <a:ext uri="{FF2B5EF4-FFF2-40B4-BE49-F238E27FC236}">
                <a16:creationId xmlns:a16="http://schemas.microsoft.com/office/drawing/2014/main" id="{8284435F-D179-442B-9A63-E5583C59A4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 third and final  commonly-used measure of central tendency that is is the mode.</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mode is the most frequently occurring value in a sample or a population.</a:t>
            </a: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6B156852-A027-4AE3-A169-F0E9A75C83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D4B7376-979E-43C2-9F7C-02777E7D4D5F}" type="slidenum">
              <a:rPr lang="en-US" altLang="en-US" sz="1200" smtClean="0"/>
              <a:pPr/>
              <a:t>240</a:t>
            </a:fld>
            <a:endParaRPr lang="en-US" altLang="en-US" sz="1200"/>
          </a:p>
        </p:txBody>
      </p:sp>
      <p:sp>
        <p:nvSpPr>
          <p:cNvPr id="88067" name="Rectangle 2">
            <a:extLst>
              <a:ext uri="{FF2B5EF4-FFF2-40B4-BE49-F238E27FC236}">
                <a16:creationId xmlns:a16="http://schemas.microsoft.com/office/drawing/2014/main" id="{980CFA52-F487-40FA-BF15-CFF83A54FC8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C5D5F37-B1B0-45B2-B166-B673E15123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Imagine that you and nine other people play a hole of golf and make these scores.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Because 3 is the most frequently occurring value, 3 is the mode.</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2B36A62-D3BB-4480-831E-2EC123920B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FB735A4-192E-4A4F-8579-54FDA0C512B8}" type="slidenum">
              <a:rPr lang="en-US" altLang="en-US" sz="1200" smtClean="0"/>
              <a:pPr/>
              <a:t>241</a:t>
            </a:fld>
            <a:endParaRPr lang="en-US" altLang="en-US" sz="1200"/>
          </a:p>
        </p:txBody>
      </p:sp>
      <p:sp>
        <p:nvSpPr>
          <p:cNvPr id="90115" name="Rectangle 2">
            <a:extLst>
              <a:ext uri="{FF2B5EF4-FFF2-40B4-BE49-F238E27FC236}">
                <a16:creationId xmlns:a16="http://schemas.microsoft.com/office/drawing/2014/main" id="{BAFD8BD5-5C11-4D3A-89D3-D6920D5BDEE7}"/>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E245794D-ED97-478B-9224-DCC3BEE6DC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US" altLang="en-US" sz="1800">
                <a:latin typeface="Geneva" charset="0"/>
                <a:ea typeface="ＭＳ Ｐゴシック" panose="020B0600070205080204" pitchFamily="34" charset="-128"/>
              </a:rPr>
              <a:t>With continuous data measured to many decimal places, the frequency of each value is typically one, since the same score is rarely obtained more than once. For example, if you measured the time it took to make a response to a stimulus, no two times would be exactly the same. How do you calculate the mode when every score has a frequency of 1?</a:t>
            </a:r>
          </a:p>
          <a:p>
            <a:endParaRPr lang="en-US" altLang="en-US" sz="1800">
              <a:latin typeface="Geneva" charset="0"/>
              <a:ea typeface="ＭＳ Ｐゴシック" panose="020B0600070205080204" pitchFamily="34" charset="-128"/>
            </a:endParaRPr>
          </a:p>
          <a:p>
            <a:r>
              <a:rPr lang="en-US" altLang="en-US" sz="1800">
                <a:latin typeface="Geneva" charset="0"/>
                <a:ea typeface="ＭＳ Ｐゴシック" panose="020B0600070205080204" pitchFamily="34" charset="-128"/>
              </a:rPr>
              <a:t>The solution to this problem is to compute the mode from a grouped frequency table. </a:t>
            </a:r>
          </a:p>
          <a:p>
            <a:endParaRPr lang="en-US" altLang="en-US" sz="1800">
              <a:latin typeface="Geneva" charset="0"/>
              <a:ea typeface="ＭＳ Ｐゴシック" panose="020B0600070205080204" pitchFamily="34" charset="-128"/>
            </a:endParaRPr>
          </a:p>
          <a:p>
            <a:r>
              <a:rPr lang="en-US" altLang="en-US" sz="1800">
                <a:latin typeface="Geneva" charset="0"/>
                <a:ea typeface="ＭＳ Ｐゴシック" panose="020B0600070205080204" pitchFamily="34" charset="-128"/>
              </a:rPr>
              <a:t>This table shows a grouped frequency distribution for response time data. The interval with the highest frequency is 600-700, so the mode is the middle of that interval, which is 650.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8D959BD3-2C3E-4278-AC54-AB645A2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3646856-3E16-457A-9CAB-99CE4A9842DC}" type="slidenum">
              <a:rPr lang="en-US" altLang="en-US" sz="1200" smtClean="0"/>
              <a:pPr/>
              <a:t>26</a:t>
            </a:fld>
            <a:endParaRPr lang="en-US" altLang="en-US" sz="1200"/>
          </a:p>
        </p:txBody>
      </p:sp>
      <p:sp>
        <p:nvSpPr>
          <p:cNvPr id="40963" name="Rectangle 2">
            <a:extLst>
              <a:ext uri="{FF2B5EF4-FFF2-40B4-BE49-F238E27FC236}">
                <a16:creationId xmlns:a16="http://schemas.microsoft.com/office/drawing/2014/main" id="{DA8A96C9-19DC-4C14-B683-B445EF53FBF7}"/>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924894A9-8EAB-41AF-B106-0F4BC60D84E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 People tend to be more persuasive when they look others directly in the eye and speak loudly and quickly.</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 Women make 75 cents to every dollar a man makes when they work the same job.</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 A surprising new study shows that eating egg whites can increase one's life span.</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buFontTx/>
              <a:buChar char="-"/>
            </a:pPr>
            <a:r>
              <a:rPr lang="en-US" altLang="en-US">
                <a:solidFill>
                  <a:srgbClr val="000000"/>
                </a:solidFill>
                <a:latin typeface="Geneva" charset="0"/>
                <a:ea typeface="ＭＳ Ｐゴシック" panose="020B0600070205080204" pitchFamily="34" charset="-128"/>
                <a:cs typeface="Times New Roman" panose="02020603050405020304" pitchFamily="18" charset="0"/>
              </a:rPr>
              <a:t>People predict that it is very unlikely there will ever be another baseball player with a batting average over 400.</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- 79.48% of all statistics are made up on the spot.</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08D98F34-7864-44FC-96AE-6502ABF3DF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64E2027-8A62-4E61-88A0-A90A827F2506}" type="slidenum">
              <a:rPr lang="en-US" altLang="en-US" smtClean="0"/>
              <a:pPr/>
              <a:t>242</a:t>
            </a:fld>
            <a:endParaRPr lang="en-US" altLang="en-US"/>
          </a:p>
        </p:txBody>
      </p:sp>
      <p:sp>
        <p:nvSpPr>
          <p:cNvPr id="92163" name="Rectangle 2">
            <a:extLst>
              <a:ext uri="{FF2B5EF4-FFF2-40B4-BE49-F238E27FC236}">
                <a16:creationId xmlns:a16="http://schemas.microsoft.com/office/drawing/2014/main" id="{63D7F1B6-B2D9-4B15-AADD-087D530B1305}"/>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96ED9DB0-54B2-4C7F-BD81-9184F159DB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In the section “What is central tendency, we discussed three ways to define the center of a distribution. One way is to define the center of a distribution as the “balance point” of a distribution. The second definition is the value whose average absolute difference from all the other values is smallest. The third is the value whose average squared difference from all the other values is smallest.</a:t>
            </a:r>
            <a:r>
              <a:rPr lang="en-US" altLang="en-US">
                <a:latin typeface="Times" panose="02020603050405020304" pitchFamily="18" charset="0"/>
                <a:ea typeface="ＭＳ Ｐゴシック" panose="020B0600070205080204" pitchFamily="34" charset="-128"/>
              </a:rPr>
              <a:t> </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C338B9DA-21B7-4EBA-AFC8-5B815A848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51F54C-0533-43D5-87DA-9F5FE933C713}" type="slidenum">
              <a:rPr lang="en-US" altLang="en-US" smtClean="0"/>
              <a:pPr/>
              <a:t>243</a:t>
            </a:fld>
            <a:endParaRPr lang="en-US" altLang="en-US"/>
          </a:p>
        </p:txBody>
      </p:sp>
      <p:sp>
        <p:nvSpPr>
          <p:cNvPr id="94211" name="Rectangle 2">
            <a:extLst>
              <a:ext uri="{FF2B5EF4-FFF2-40B4-BE49-F238E27FC236}">
                <a16:creationId xmlns:a16="http://schemas.microsoft.com/office/drawing/2014/main" id="{EC7EB0F7-98E7-4ED9-A08E-44C6CC440814}"/>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8CF44A9-9C58-43B3-827C-DB1E588F2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mean is the point on which a distribution would balance. In the figure, the fulcrum (the top of the triangel) is the mean of the distribution.</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DBDF51F6-50E6-4750-AF0D-F295C73D8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2C2DB7-13D5-4233-9BEE-630AF8E51B3E}" type="slidenum">
              <a:rPr lang="en-US" altLang="en-US" smtClean="0"/>
              <a:pPr/>
              <a:t>244</a:t>
            </a:fld>
            <a:endParaRPr lang="en-US" altLang="en-US"/>
          </a:p>
        </p:txBody>
      </p:sp>
      <p:sp>
        <p:nvSpPr>
          <p:cNvPr id="96259" name="Rectangle 2">
            <a:extLst>
              <a:ext uri="{FF2B5EF4-FFF2-40B4-BE49-F238E27FC236}">
                <a16:creationId xmlns:a16="http://schemas.microsoft.com/office/drawing/2014/main" id="{20E1400F-262F-4670-B00C-0DB1A2EE095D}"/>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FD690D7-504C-4DD7-A39B-428688046E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median is the value that minimizes the sum of absolute deviations. Here the absolute differences from the arbitrarily-chosen number 10 are shown. The total is 28. The sum of the absolute deviations from the median of 4 is only 19. Of course, the value that minimizes the sum of absolute deviations is also the value that minimizes the average absolute deviation.</a:t>
            </a: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92B102F6-39D9-445D-A532-E4CA14DB8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8A498A-B89C-49EF-82B8-1F04ACAC626E}" type="slidenum">
              <a:rPr lang="en-US" altLang="en-US" smtClean="0"/>
              <a:pPr/>
              <a:t>245</a:t>
            </a:fld>
            <a:endParaRPr lang="en-US" altLang="en-US"/>
          </a:p>
        </p:txBody>
      </p:sp>
      <p:sp>
        <p:nvSpPr>
          <p:cNvPr id="98307" name="Rectangle 2">
            <a:extLst>
              <a:ext uri="{FF2B5EF4-FFF2-40B4-BE49-F238E27FC236}">
                <a16:creationId xmlns:a16="http://schemas.microsoft.com/office/drawing/2014/main" id="{7A27810C-427D-4278-981F-9ADC59A32DA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C70A9E16-479B-4F14-97C9-D3CD5C06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mean is the value that minimizes the sum of the squared differences. Here you can see that the sum of the squared differences from 5 is 151. For example, the difference between the first value of 2 and 5 is three. Square three and you get 9 which is shown in the second column. The sum of squared differences from the mean of 6.8 is only 134.8.</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2AA88039-8781-49ED-A843-1E3759C4D6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5AED77-9467-440D-A4E4-D54FC37B5D6E}" type="slidenum">
              <a:rPr lang="en-US" altLang="en-US" smtClean="0"/>
              <a:pPr/>
              <a:t>246</a:t>
            </a:fld>
            <a:endParaRPr lang="en-US" altLang="en-US"/>
          </a:p>
        </p:txBody>
      </p:sp>
      <p:sp>
        <p:nvSpPr>
          <p:cNvPr id="100355" name="Rectangle 2">
            <a:extLst>
              <a:ext uri="{FF2B5EF4-FFF2-40B4-BE49-F238E27FC236}">
                <a16:creationId xmlns:a16="http://schemas.microsoft.com/office/drawing/2014/main" id="{7A81E777-D96F-4E7A-9EA4-28E7AF29162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BED8905-EC20-496C-90CC-23BCD5E55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To see this in action, let’s apply these principles to a set of five numbers (2, 3, 4, 9, and 16) with their median of 4 and their mean of 6.8. You can see that the distribution indeed balances at the mean of 6.8 and not the median of 4.</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3A17B282-5431-4A8A-8B2E-B89357AF9D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811601-E0F6-4B50-8D71-CD09735B151F}" type="slidenum">
              <a:rPr lang="en-US" altLang="en-US" smtClean="0"/>
              <a:pPr/>
              <a:t>247</a:t>
            </a:fld>
            <a:endParaRPr lang="en-US" altLang="en-US"/>
          </a:p>
        </p:txBody>
      </p:sp>
      <p:sp>
        <p:nvSpPr>
          <p:cNvPr id="102403" name="Rectangle 2">
            <a:extLst>
              <a:ext uri="{FF2B5EF4-FFF2-40B4-BE49-F238E27FC236}">
                <a16:creationId xmlns:a16="http://schemas.microsoft.com/office/drawing/2014/main" id="{CAA44CE6-6B04-4473-9B80-B97196C84B01}"/>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DA97EADC-54F0-44DC-B513-06A59FFF0B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r>
              <a:rPr lang="en-US" altLang="en-US" sz="1800">
                <a:latin typeface="Times" panose="02020603050405020304" pitchFamily="18" charset="0"/>
                <a:ea typeface="ＭＳ Ｐゴシック" panose="020B0600070205080204" pitchFamily="34" charset="-128"/>
              </a:rPr>
              <a:t>Here we compare the mean and median for this small set of data. The median is 4.0 and the mean is 6.8. Looking at the first row, the absolute difference between the value 2 and the median of 4 is 2. The absolute difference between 2 and the mean of 6.8 is 4.8. Squaring these values, we find that the squared deviation from the median is 4 and the squared deviation from the mean is 23.04.</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By looking at the last row, you can see that the sum of  absolute deviations from the median is smaller than the sum of absolute deviations from the mean. This will always be the case since median minimizes the sum of absolute deviations. </a:t>
            </a:r>
          </a:p>
          <a:p>
            <a:r>
              <a:rPr lang="en-US" altLang="en-US" sz="1800">
                <a:latin typeface="Times" panose="02020603050405020304" pitchFamily="18" charset="0"/>
                <a:ea typeface="ＭＳ Ｐゴシック" panose="020B0600070205080204" pitchFamily="34" charset="-128"/>
              </a:rPr>
              <a:t>On the other hand, the sum of squared deviations from the median is larger than the sum of squared deviations from the mean. This is the case because the mean minimizes the sum of squared deviations.</a:t>
            </a:r>
            <a:r>
              <a:rPr lang="en-US" altLang="en-US">
                <a:latin typeface="Times" panose="02020603050405020304" pitchFamily="18" charset="0"/>
                <a:ea typeface="ＭＳ Ｐゴシック" panose="020B0600070205080204" pitchFamily="34" charset="-128"/>
              </a:rPr>
              <a:t> </a:t>
            </a: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060A1643-F322-4086-B426-DF3058271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AADB56-4A78-4851-879A-EFF3244A9007}" type="slidenum">
              <a:rPr lang="en-US" altLang="en-US" smtClean="0"/>
              <a:pPr/>
              <a:t>248</a:t>
            </a:fld>
            <a:endParaRPr lang="en-US" altLang="en-US"/>
          </a:p>
        </p:txBody>
      </p:sp>
      <p:sp>
        <p:nvSpPr>
          <p:cNvPr id="104451" name="Rectangle 2">
            <a:extLst>
              <a:ext uri="{FF2B5EF4-FFF2-40B4-BE49-F238E27FC236}">
                <a16:creationId xmlns:a16="http://schemas.microsoft.com/office/drawing/2014/main" id="{66B2EA81-AC3B-4DDD-A0E2-0D4C3BEC0DE7}"/>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54BB1A3C-1C02-416E-B311-00D065397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There are two important final points to note when thinking about means and medians.</a:t>
            </a:r>
          </a:p>
          <a:p>
            <a:r>
              <a:rPr lang="en-US" altLang="en-US" sz="1800">
                <a:latin typeface="Times" panose="02020603050405020304" pitchFamily="18" charset="0"/>
                <a:ea typeface="ＭＳ Ｐゴシック" panose="020B0600070205080204" pitchFamily="34" charset="-128"/>
              </a:rPr>
              <a:t>When a distribution is symmetric, then the mean, and the median are the same. </a:t>
            </a:r>
          </a:p>
          <a:p>
            <a:r>
              <a:rPr lang="en-US" altLang="en-US" sz="1800">
                <a:latin typeface="Times" panose="02020603050405020304" pitchFamily="18" charset="0"/>
                <a:ea typeface="ＭＳ Ｐゴシック" panose="020B0600070205080204" pitchFamily="34" charset="-128"/>
              </a:rPr>
              <a:t>Moreover, the mean, median, </a:t>
            </a:r>
            <a:r>
              <a:rPr lang="en-US" altLang="en-US" sz="1800" i="1">
                <a:latin typeface="Times" panose="02020603050405020304" pitchFamily="18" charset="0"/>
                <a:ea typeface="ＭＳ Ｐゴシック" panose="020B0600070205080204" pitchFamily="34" charset="-128"/>
              </a:rPr>
              <a:t>and</a:t>
            </a:r>
            <a:r>
              <a:rPr lang="en-US" altLang="en-US" sz="1800">
                <a:latin typeface="Times" panose="02020603050405020304" pitchFamily="18" charset="0"/>
                <a:ea typeface="ＭＳ Ｐゴシック" panose="020B0600070205080204" pitchFamily="34" charset="-128"/>
              </a:rPr>
              <a:t> the mode are identical in a bell-shaped normal distribution.</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7CF2B71C-A4E8-4398-8712-CEF3B5B3D0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1C69EC9-CCF9-464D-8D19-4F255BFEC7DD}" type="slidenum">
              <a:rPr lang="en-US" altLang="en-US" sz="1200" smtClean="0"/>
              <a:pPr/>
              <a:t>249</a:t>
            </a:fld>
            <a:endParaRPr lang="en-US" altLang="en-US" sz="1200"/>
          </a:p>
        </p:txBody>
      </p:sp>
      <p:sp>
        <p:nvSpPr>
          <p:cNvPr id="106499" name="Rectangle 2">
            <a:extLst>
              <a:ext uri="{FF2B5EF4-FFF2-40B4-BE49-F238E27FC236}">
                <a16:creationId xmlns:a16="http://schemas.microsoft.com/office/drawing/2014/main" id="{75A3CD8A-DCF1-41A3-8B72-78F6D469CBC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D01FFC3D-AA2A-45D6-9A20-9EDE40E797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Now that you’re comfortable with the mean, median, and mode, let’s explore three different measures of central tendency: the trimean, the geometric mean, and  the trimmed mean.</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Although these measures are not as frequently used as the mean, median, and mode, they are still important and should probably be used more than they are.</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1886CB7F-000A-45AD-B6D6-5A4F47A8BD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A8B567C-C29F-4951-8CE6-1A8EAF3D290F}" type="slidenum">
              <a:rPr lang="en-US" altLang="en-US" sz="1200" smtClean="0"/>
              <a:pPr/>
              <a:t>250</a:t>
            </a:fld>
            <a:endParaRPr lang="en-US" altLang="en-US" sz="1200"/>
          </a:p>
        </p:txBody>
      </p:sp>
      <p:sp>
        <p:nvSpPr>
          <p:cNvPr id="108547" name="Rectangle 2">
            <a:extLst>
              <a:ext uri="{FF2B5EF4-FFF2-40B4-BE49-F238E27FC236}">
                <a16:creationId xmlns:a16="http://schemas.microsoft.com/office/drawing/2014/main" id="{EA89D87A-F8C4-4611-906A-9DB4E556E1C4}"/>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B2B26A5A-A398-4907-82B8-E00597E6C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first measure is called the trimean. It is a weighted average of the 25th percentile, the 50 percentile, and the 75th percentiles.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formula for the trimean is:</a:t>
            </a:r>
          </a:p>
          <a:p>
            <a:r>
              <a:rPr lang="en-US" altLang="en-US" sz="1800">
                <a:latin typeface="Times" panose="02020603050405020304" pitchFamily="18" charset="0"/>
                <a:ea typeface="ＭＳ Ｐゴシック" panose="020B0600070205080204" pitchFamily="34" charset="-128"/>
              </a:rPr>
              <a:t>The 25th percentile (which we label P25) + twice the (50th percentile) + 75th percentile) all divided by 4.</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As you can see from the formula, the median is weighted twice as much as either the 25th or the 75th percentile.</a:t>
            </a:r>
            <a:r>
              <a:rPr lang="en-US" altLang="en-US">
                <a:latin typeface="Times" panose="02020603050405020304" pitchFamily="18" charset="0"/>
                <a:ea typeface="ＭＳ Ｐゴシック" panose="020B0600070205080204" pitchFamily="34" charset="-128"/>
              </a:rPr>
              <a:t> </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62A6593B-58CB-43EF-AEEF-CB6BC85CD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FB1B7A7-886E-49BE-AB63-1B87D355FC67}" type="slidenum">
              <a:rPr lang="en-US" altLang="en-US" sz="1200" smtClean="0"/>
              <a:pPr/>
              <a:t>251</a:t>
            </a:fld>
            <a:endParaRPr lang="en-US" altLang="en-US" sz="1200"/>
          </a:p>
        </p:txBody>
      </p:sp>
      <p:sp>
        <p:nvSpPr>
          <p:cNvPr id="110595" name="Rectangle 1026">
            <a:extLst>
              <a:ext uri="{FF2B5EF4-FFF2-40B4-BE49-F238E27FC236}">
                <a16:creationId xmlns:a16="http://schemas.microsoft.com/office/drawing/2014/main" id="{2530E8BC-A861-4788-B17F-B1EB279D919F}"/>
              </a:ext>
            </a:extLst>
          </p:cNvPr>
          <p:cNvSpPr>
            <a:spLocks noGrp="1" noRot="1" noChangeAspect="1" noChangeArrowheads="1" noTextEdit="1"/>
          </p:cNvSpPr>
          <p:nvPr>
            <p:ph type="sldImg"/>
          </p:nvPr>
        </p:nvSpPr>
        <p:spPr>
          <a:ln/>
        </p:spPr>
      </p:sp>
      <p:sp>
        <p:nvSpPr>
          <p:cNvPr id="110596" name="Rectangle 1027">
            <a:extLst>
              <a:ext uri="{FF2B5EF4-FFF2-40B4-BE49-F238E27FC236}">
                <a16:creationId xmlns:a16="http://schemas.microsoft.com/office/drawing/2014/main" id="{827F6CAB-BB5E-4230-A9D9-07C72D3A6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As an example, let’s look at the number of touchdown  passes thrown by each of the 31 teams in a National Football League  season.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relevant percentiles which are shown in the table to the right.</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Using the formula, we know to first add 15, 2 times 20, and 23 and then to divide this number by 4. This leaves us with a trimean of 19.5</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AE379FDB-D5AD-429B-B118-3A0BDE9C92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340306A-1FEC-4299-94FD-192FF1A8BC5A}" type="slidenum">
              <a:rPr lang="en-US" altLang="en-US" sz="1200" smtClean="0"/>
              <a:pPr/>
              <a:t>27</a:t>
            </a:fld>
            <a:endParaRPr lang="en-US" altLang="en-US" sz="1200"/>
          </a:p>
        </p:txBody>
      </p:sp>
      <p:sp>
        <p:nvSpPr>
          <p:cNvPr id="43011" name="Rectangle 2">
            <a:extLst>
              <a:ext uri="{FF2B5EF4-FFF2-40B4-BE49-F238E27FC236}">
                <a16:creationId xmlns:a16="http://schemas.microsoft.com/office/drawing/2014/main" id="{85A3BFBD-8524-4FB6-9615-C57BE3D6A5DC}"/>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9CE7347F-9D17-4265-8EE7-A22E13342DE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Although some of these statistics are not true, you can see from this list of examples that statistics are ubiquitous: They are everywhere. They are in psychology, health, law, sports, in business, and in every other discipline.</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Statistics are often included in reports to add credibility. This is easily observed watching any of the major news shows. Many of the statistics presented to you in your life have not been, are not, and will not be accurate. These snappy numbers are often easily accepted and mislead people, especially people who are not informed about research and statistics.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It is extremely important to understand statistics because statistics influence which findings you are going to believe and which findings are going to influence you to make changes in your life. And this statistics textbook is important because it's going to make you an informed consumer of statistics.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9396563F-4975-479E-9657-C8EF0070C1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B9339A2-2AA2-4C14-9A50-EB1884718ADD}" type="slidenum">
              <a:rPr lang="en-US" altLang="en-US" sz="1200" smtClean="0"/>
              <a:pPr/>
              <a:t>252</a:t>
            </a:fld>
            <a:endParaRPr lang="en-US" altLang="en-US" sz="1200"/>
          </a:p>
        </p:txBody>
      </p:sp>
      <p:sp>
        <p:nvSpPr>
          <p:cNvPr id="112643" name="Rectangle 1026">
            <a:extLst>
              <a:ext uri="{FF2B5EF4-FFF2-40B4-BE49-F238E27FC236}">
                <a16:creationId xmlns:a16="http://schemas.microsoft.com/office/drawing/2014/main" id="{8CF81F6F-3E65-4365-962C-AD5BB3B8BD1C}"/>
              </a:ext>
            </a:extLst>
          </p:cNvPr>
          <p:cNvSpPr>
            <a:spLocks noGrp="1" noRot="1" noChangeAspect="1" noChangeArrowheads="1" noTextEdit="1"/>
          </p:cNvSpPr>
          <p:nvPr>
            <p:ph type="sldImg"/>
          </p:nvPr>
        </p:nvSpPr>
        <p:spPr>
          <a:xfrm>
            <a:off x="1104900" y="685800"/>
            <a:ext cx="4572000" cy="3429000"/>
          </a:xfrm>
          <a:ln/>
        </p:spPr>
      </p:sp>
      <p:sp>
        <p:nvSpPr>
          <p:cNvPr id="112644" name="Rectangle 1027">
            <a:extLst>
              <a:ext uri="{FF2B5EF4-FFF2-40B4-BE49-F238E27FC236}">
                <a16:creationId xmlns:a16="http://schemas.microsoft.com/office/drawing/2014/main" id="{441F60C2-52B4-4909-B414-409F354C81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second measure of central tendency we’ll explore in this section is the geometric mean. It is computed by multiplying all the numbers together and then taking the nth root of the product.</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equation for the geometric mean says to multiply all the values of X (where the pi symbol means to multiply and X means all the numbers in the distribution) and then to raise the result to the 1/Nth power. N is the number of numbers in the distribution. As you probably know, raising a value to the 1/Nth power is the same as taking the Nth root of the value.</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F62674DE-878A-4E89-BC11-A952D098A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6EE3A3C-7197-4FF4-A72A-710BCBDD1BED}" type="slidenum">
              <a:rPr lang="en-US" altLang="en-US" sz="1200" smtClean="0"/>
              <a:pPr/>
              <a:t>253</a:t>
            </a:fld>
            <a:endParaRPr lang="en-US" altLang="en-US" sz="1200"/>
          </a:p>
        </p:txBody>
      </p:sp>
      <p:sp>
        <p:nvSpPr>
          <p:cNvPr id="114691" name="Rectangle 1026">
            <a:extLst>
              <a:ext uri="{FF2B5EF4-FFF2-40B4-BE49-F238E27FC236}">
                <a16:creationId xmlns:a16="http://schemas.microsoft.com/office/drawing/2014/main" id="{229E7F56-830A-45A1-B0C1-527A0FAB14A3}"/>
              </a:ext>
            </a:extLst>
          </p:cNvPr>
          <p:cNvSpPr>
            <a:spLocks noGrp="1" noRot="1" noChangeAspect="1" noChangeArrowheads="1" noTextEdit="1"/>
          </p:cNvSpPr>
          <p:nvPr>
            <p:ph type="sldImg"/>
          </p:nvPr>
        </p:nvSpPr>
        <p:spPr>
          <a:ln/>
        </p:spPr>
      </p:sp>
      <p:sp>
        <p:nvSpPr>
          <p:cNvPr id="114692" name="Rectangle 1027">
            <a:extLst>
              <a:ext uri="{FF2B5EF4-FFF2-40B4-BE49-F238E27FC236}">
                <a16:creationId xmlns:a16="http://schemas.microsoft.com/office/drawing/2014/main" id="{1D28A517-4400-4C23-A186-9618DB2A04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For example, for the numbers 1, 10, and 100, the  product of all the numbers is: 1 times 10 times 100, which equals 1,000. Since there are three numbers, we take the cubed root of 1,000, which turns out to be 10.</a:t>
            </a:r>
            <a:r>
              <a:rPr lang="en-US" altLang="en-US">
                <a:latin typeface="Times" panose="02020603050405020304" pitchFamily="18" charset="0"/>
                <a:ea typeface="ＭＳ Ｐゴシック" panose="020B0600070205080204" pitchFamily="34" charset="-128"/>
              </a:rPr>
              <a:t> </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F52898B-924C-43AB-B188-2296282DD2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59BCAFF-AC8B-44C0-9216-BB5C77B3F84B}" type="slidenum">
              <a:rPr lang="en-US" altLang="en-US" sz="1200" smtClean="0"/>
              <a:pPr/>
              <a:t>254</a:t>
            </a:fld>
            <a:endParaRPr lang="en-US" altLang="en-US" sz="1200"/>
          </a:p>
        </p:txBody>
      </p:sp>
      <p:sp>
        <p:nvSpPr>
          <p:cNvPr id="116739" name="Rectangle 2">
            <a:extLst>
              <a:ext uri="{FF2B5EF4-FFF2-40B4-BE49-F238E27FC236}">
                <a16:creationId xmlns:a16="http://schemas.microsoft.com/office/drawing/2014/main" id="{EE9B28CC-EA98-4141-9E84-420758DA93A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181DBE12-61C4-4E1E-9412-082B3A6C5E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US" altLang="en-US" sz="1800">
                <a:latin typeface="Times" panose="02020603050405020304" pitchFamily="18" charset="0"/>
                <a:ea typeface="ＭＳ Ｐゴシック" panose="020B0600070205080204" pitchFamily="34" charset="-128"/>
              </a:rPr>
              <a:t>The geometric mean has a close relationship with logarithms. This table shows the logs (base 10) of 1, 10, and 100. The arithmetic mean of the three logs is 1. In case you don’t remember about logs, the log is the number you would have to raise 10 to to get X. You would have to raise 10 to the 0 power to get 1, to the first power to get 10, and to the second power to get 100.</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anti-log of this arithmetic mean of 1 is the geometric mean of 10. Are you wondering what an anti-log is? It is really very simple. To compute the anti-log of 1, you take the base of the logarithm that you used (10 in this case) and raise it to the first power. Since 10 to the first is 10, the anti-log of 1 is 10. This is the same answer we got by multiplying the three numbers together and taking the cubed root.</a:t>
            </a:r>
            <a:endParaRPr lang="en-US" altLang="en-US">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CE8164CA-B784-4A8B-AE4E-5C374C17EC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B1FD467-DA33-48E3-AE77-1087EEE19B18}" type="slidenum">
              <a:rPr lang="en-US" altLang="en-US" sz="1200" smtClean="0"/>
              <a:pPr/>
              <a:t>255</a:t>
            </a:fld>
            <a:endParaRPr lang="en-US" altLang="en-US" sz="1200"/>
          </a:p>
        </p:txBody>
      </p:sp>
      <p:sp>
        <p:nvSpPr>
          <p:cNvPr id="118787" name="Rectangle 2">
            <a:extLst>
              <a:ext uri="{FF2B5EF4-FFF2-40B4-BE49-F238E27FC236}">
                <a16:creationId xmlns:a16="http://schemas.microsoft.com/office/drawing/2014/main" id="{5AA9CD98-A12D-4007-ABC6-616ADD9EA3EF}"/>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A8C2CDD6-6FEB-4DF8-B944-638EC5E6A1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r>
              <a:rPr lang="en-US" altLang="en-US" sz="1800">
                <a:latin typeface="Times" panose="02020603050405020304" pitchFamily="18" charset="0"/>
                <a:ea typeface="ＭＳ Ｐゴシック" panose="020B0600070205080204" pitchFamily="34" charset="-128"/>
              </a:rPr>
              <a:t>The third measure of central tendency we’ll discuss in this section is the trimmed mean. The trimmed mean is computed by removing a specified proportion of scores from the top and bottom of the distribution and computing the mean of the remaining scores. As a result, the trimmed mean is less influenced by extreme scores than is the arithmetic mean.</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 mean trimmed 10% is a mean computed with 10% of the scores trimmed off: 5% from the bottom and 5% from the top. Likewise, a mean trimmed 50% is computed by trimming the lower 25% of the scores and the upper 25% of the scores and computing the mean of the remaining scores.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Trimmed means are sometimes used to lessen the effects of individual scores. For example, the trimmed mean is used in olympic diving.</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CB612C18-EC48-4F00-A2D0-2EF4DDB34D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49A46DF-C862-41DB-87EF-C9EE6B7A5CB7}" type="slidenum">
              <a:rPr lang="en-US" altLang="en-US" sz="1200" smtClean="0"/>
              <a:pPr/>
              <a:t>256</a:t>
            </a:fld>
            <a:endParaRPr lang="en-US" altLang="en-US" sz="1200"/>
          </a:p>
        </p:txBody>
      </p:sp>
      <p:sp>
        <p:nvSpPr>
          <p:cNvPr id="120835" name="Rectangle 2">
            <a:extLst>
              <a:ext uri="{FF2B5EF4-FFF2-40B4-BE49-F238E27FC236}">
                <a16:creationId xmlns:a16="http://schemas.microsoft.com/office/drawing/2014/main" id="{7D5921E1-5FBC-498D-9E54-AF5AF8813653}"/>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F73282EB-CED2-4D2D-B88B-6219A6B04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In a way, the trimmed mean is similar to the median which, in essence, trims the upper 49+% and the lower 49+% of the scores. As such, the trimmed mean is something of a hybrid of the mean and the median.</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3E73E0CD-4C73-4A9B-A21D-42DA8BFE11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F73D2FA-6CB0-4C12-BBC5-059C1A8935BD}" type="slidenum">
              <a:rPr lang="en-US" altLang="en-US" sz="1200" smtClean="0"/>
              <a:pPr/>
              <a:t>257</a:t>
            </a:fld>
            <a:endParaRPr lang="en-US" altLang="en-US" sz="1200"/>
          </a:p>
        </p:txBody>
      </p:sp>
      <p:sp>
        <p:nvSpPr>
          <p:cNvPr id="122883" name="Rectangle 2">
            <a:extLst>
              <a:ext uri="{FF2B5EF4-FFF2-40B4-BE49-F238E27FC236}">
                <a16:creationId xmlns:a16="http://schemas.microsoft.com/office/drawing/2014/main" id="{B12C9DE2-FCDB-4EC1-BE16-51FDCFB87D7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2F89B3ED-A25E-4274-BC24-7A09B3FCCB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Let’s go back to the NFL football example. To compute the mean trimmed 20%, you remove the lower 10% of the scores (6, 9, and 12) as well as the upper 10% of the scores (33, 33, and 37) and compute the mean of the remaining 25 scores.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This results in a trimmed mean of 20.16.</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EFCA624-9FAA-42A5-96C7-7DDD424FD1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C5BD370-7609-4255-AA4F-1B9C5E0C3C2E}" type="slidenum">
              <a:rPr lang="en-US" altLang="en-US" sz="1200" smtClean="0"/>
              <a:pPr/>
              <a:t>258</a:t>
            </a:fld>
            <a:endParaRPr lang="en-US" altLang="en-US" sz="1200"/>
          </a:p>
        </p:txBody>
      </p:sp>
      <p:sp>
        <p:nvSpPr>
          <p:cNvPr id="124931" name="Rectangle 2">
            <a:extLst>
              <a:ext uri="{FF2B5EF4-FFF2-40B4-BE49-F238E27FC236}">
                <a16:creationId xmlns:a16="http://schemas.microsoft.com/office/drawing/2014/main" id="{F7760429-DF04-4788-8036-BE5D30B626F2}"/>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814AEADD-3602-43E1-BFFD-F36620C578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Now that you’ve learned about various  measure of central tendency, you might be asking yourself: how do they compare?</a:t>
            </a:r>
          </a:p>
          <a:p>
            <a:endParaRPr lang="en-US" altLang="en-US" sz="1800">
              <a:latin typeface="Times" panose="02020603050405020304" pitchFamily="18" charset="0"/>
              <a:ea typeface="ＭＳ Ｐゴシック" panose="020B0600070205080204" pitchFamily="34" charset="-128"/>
            </a:endParaRPr>
          </a:p>
          <a:p>
            <a:r>
              <a:rPr lang="en-US" altLang="en-US">
                <a:latin typeface="Times" panose="02020603050405020304" pitchFamily="18" charset="0"/>
                <a:ea typeface="ＭＳ Ｐゴシック" panose="020B0600070205080204" pitchFamily="34" charset="-128"/>
              </a:rPr>
              <a:t>For symmetric distributions, the mean, median, trimean, and trimmed mean are all equal, as is the mode except in bimodal distributions.</a:t>
            </a:r>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However, as you will soon see, there can be big differences among the measures with skewed distributions.</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675DF953-7413-4C95-AA98-46F2BD771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00E1CBC-DF40-4EAA-84A2-8E2BCD85D945}" type="slidenum">
              <a:rPr lang="en-US" altLang="en-US" sz="1200" smtClean="0"/>
              <a:pPr/>
              <a:t>259</a:t>
            </a:fld>
            <a:endParaRPr lang="en-US" altLang="en-US" sz="1200"/>
          </a:p>
        </p:txBody>
      </p:sp>
      <p:sp>
        <p:nvSpPr>
          <p:cNvPr id="126979" name="Rectangle 2">
            <a:extLst>
              <a:ext uri="{FF2B5EF4-FFF2-40B4-BE49-F238E27FC236}">
                <a16:creationId xmlns:a16="http://schemas.microsoft.com/office/drawing/2014/main" id="{18F033B2-24CA-4BA8-BDEC-B38540C31A8F}"/>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ED065D8-CFE5-4F4A-96E4-068DDAF6B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For example, let’s look at the test scores of this class of 642 students. Notice that the distribution of scores has a slight positive skew: the right-tail extends farther than the left tail.</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B8E5D2E5-D4E3-4FBF-AFC6-B1168F9D7F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2C85817-88E1-4B54-BF7A-2E1339BBAB41}" type="slidenum">
              <a:rPr lang="en-US" altLang="en-US" sz="1200" smtClean="0"/>
              <a:pPr/>
              <a:t>260</a:t>
            </a:fld>
            <a:endParaRPr lang="en-US" altLang="en-US" sz="1200"/>
          </a:p>
        </p:txBody>
      </p:sp>
      <p:sp>
        <p:nvSpPr>
          <p:cNvPr id="129027" name="Rectangle 2">
            <a:extLst>
              <a:ext uri="{FF2B5EF4-FFF2-40B4-BE49-F238E27FC236}">
                <a16:creationId xmlns:a16="http://schemas.microsoft.com/office/drawing/2014/main" id="{0725896E-EF66-42EB-96DD-C0976DDECC35}"/>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2462CC16-C39A-4BF1-B1C1-131F35674E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As you can see in this table, the measures of central tendency are pretty much the same except that the mode is considerably lower than the other values.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As is typical of  distributions with a positive skew, the mean is higher than the median . You can also see that the geometric mean is lower than all measures except the mode.</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612D2723-53A5-4491-B8FC-DEB07BD733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30FCC13-2588-40D1-9DF7-17199D92A136}" type="slidenum">
              <a:rPr lang="en-US" altLang="en-US" sz="1200" smtClean="0"/>
              <a:pPr/>
              <a:t>261</a:t>
            </a:fld>
            <a:endParaRPr lang="en-US" altLang="en-US" sz="1200"/>
          </a:p>
        </p:txBody>
      </p:sp>
      <p:sp>
        <p:nvSpPr>
          <p:cNvPr id="131075" name="Rectangle 2">
            <a:extLst>
              <a:ext uri="{FF2B5EF4-FFF2-40B4-BE49-F238E27FC236}">
                <a16:creationId xmlns:a16="http://schemas.microsoft.com/office/drawing/2014/main" id="{A22D819C-19F8-4862-8070-623F113B2BC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9ABF0CE9-BA0C-47DD-BD8E-BEC50FE15A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Now that we’ve compared measured of central tendency for a slightly skewed distribution, let’s look at a distribution with a more pronounced positive skew.</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graph shows the distribution of baseball players’ salaries in the year 1994.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9C58EBA-EE72-461E-950C-DDE7B4622F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F11D4F0-B339-445F-ACA5-22BAF6DE8E9F}" type="slidenum">
              <a:rPr lang="en-US" altLang="en-US" sz="1200" smtClean="0"/>
              <a:pPr/>
              <a:t>28</a:t>
            </a:fld>
            <a:endParaRPr lang="en-US" altLang="en-US" sz="1200"/>
          </a:p>
        </p:txBody>
      </p:sp>
      <p:sp>
        <p:nvSpPr>
          <p:cNvPr id="45059" name="Rectangle 2">
            <a:extLst>
              <a:ext uri="{FF2B5EF4-FFF2-40B4-BE49-F238E27FC236}">
                <a16:creationId xmlns:a16="http://schemas.microsoft.com/office/drawing/2014/main" id="{D77A3B61-EED2-4B7F-8AD3-D590635A52B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F63D5F52-5CE7-4ECD-9AEA-C3DCD96A2B5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Geneva" charset="0"/>
                <a:ea typeface="ＭＳ Ｐゴシック" panose="020B0600070205080204" pitchFamily="34" charset="-128"/>
                <a:cs typeface="Times New Roman" panose="02020603050405020304" pitchFamily="18" charset="0"/>
              </a:rPr>
              <a:t>The first step to being a consumer of statistics will be to </a:t>
            </a:r>
            <a:r>
              <a:rPr lang="en-US" altLang="en-US" b="1">
                <a:solidFill>
                  <a:srgbClr val="000000"/>
                </a:solidFill>
                <a:latin typeface="Geneva" charset="0"/>
                <a:ea typeface="ＭＳ Ｐゴシック" panose="020B0600070205080204" pitchFamily="34" charset="-128"/>
                <a:cs typeface="Times New Roman" panose="02020603050405020304" pitchFamily="18" charset="0"/>
              </a:rPr>
              <a:t>question</a:t>
            </a:r>
            <a:r>
              <a:rPr lang="en-US" altLang="en-US">
                <a:solidFill>
                  <a:srgbClr val="000000"/>
                </a:solidFill>
                <a:latin typeface="Geneva" charset="0"/>
                <a:ea typeface="ＭＳ Ｐゴシック" panose="020B0600070205080204" pitchFamily="34" charset="-128"/>
                <a:cs typeface="Times New Roman" panose="02020603050405020304" pitchFamily="18" charset="0"/>
              </a:rPr>
              <a:t> the statistics that you encounter. The British Prime Minister Benjamin Disraeli was quoted by Mark Twain as having said, "There are three kinds of lies -- lies, damned lies, and statistics." This quote reminds us why it is so important to understand statistics. From now on, don't just blindly accept numbers or findings but look carefully at the numbers, the sources, and most importantly, the procedures researchers use to obtain their findings. But just as important as detecting the deceptive use of statistics is the appreciation of the proper use of statistics. You should be able to recognize situations where the statistical evidence strongly supports conclusions. As you think more about statistics, you will become increasingly aware that statistics are all around you.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74088BEC-6861-4553-A1E9-53448D24E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0126262-9FEA-4D06-80FA-B9911A23CE2B}" type="slidenum">
              <a:rPr lang="en-US" altLang="en-US" sz="1200" smtClean="0"/>
              <a:pPr/>
              <a:t>262</a:t>
            </a:fld>
            <a:endParaRPr lang="en-US" altLang="en-US" sz="1200"/>
          </a:p>
        </p:txBody>
      </p:sp>
      <p:sp>
        <p:nvSpPr>
          <p:cNvPr id="133123" name="Rectangle 2">
            <a:extLst>
              <a:ext uri="{FF2B5EF4-FFF2-40B4-BE49-F238E27FC236}">
                <a16:creationId xmlns:a16="http://schemas.microsoft.com/office/drawing/2014/main" id="{D938F95A-DFF9-4C71-957D-F93C87C7C709}"/>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2789B514-3ABD-489D-868C-775CB1706E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This time,  the measures of central tendency all are very different and no single one of them conveys the complete story.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For example, the mean of over 1.1 million dollars is misleading because only 1/3 of baseball players make that much. However, neither the mode of a quarter million nor the median of half a million dollars would suggest that some players make many millions of dollars.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As is typically the case with skewed distributions, the geometric mean, the trimean, and the trimmed mean are between the median and the mean.</a:t>
            </a: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ADD5FBB6-5870-4AB4-B252-DBF624D55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DA1879F-DDF2-4211-94F0-1B39655CFB38}" type="slidenum">
              <a:rPr lang="en-US" altLang="en-US" sz="1200" smtClean="0"/>
              <a:pPr/>
              <a:t>263</a:t>
            </a:fld>
            <a:endParaRPr lang="en-US" altLang="en-US" sz="1200"/>
          </a:p>
        </p:txBody>
      </p:sp>
      <p:sp>
        <p:nvSpPr>
          <p:cNvPr id="135171" name="Rectangle 2">
            <a:extLst>
              <a:ext uri="{FF2B5EF4-FFF2-40B4-BE49-F238E27FC236}">
                <a16:creationId xmlns:a16="http://schemas.microsoft.com/office/drawing/2014/main" id="{B3EF1DDD-DE8C-408A-84AF-138A8F3EA31A}"/>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3A81583B-58F7-4DC0-9787-36083746CC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So what should you report when the various measures differ? We believe that you should report the mean, the median, and sometimes either the trimean or a the mean trimmed 50%. Occasionally it is worth reporting the mode as well.</a:t>
            </a:r>
          </a:p>
          <a:p>
            <a:endParaRPr lang="en-US" altLang="en-US" sz="1800">
              <a:latin typeface="Times" panose="02020603050405020304" pitchFamily="18" charset="0"/>
              <a:ea typeface="ＭＳ Ｐゴシック" panose="020B0600070205080204" pitchFamily="34" charset="-128"/>
            </a:endParaRPr>
          </a:p>
          <a:p>
            <a:r>
              <a:rPr lang="en-US" altLang="en-US" sz="1600">
                <a:solidFill>
                  <a:srgbClr val="000000"/>
                </a:solidFill>
                <a:latin typeface="Geneva" charset="0"/>
                <a:ea typeface="ＭＳ Ｐゴシック" panose="020B0600070205080204" pitchFamily="34" charset="-128"/>
              </a:rPr>
              <a:t>In the media, the median is usually reported to summarize the center of skewed distributions. You will hear about median salaries and median prices of houses sold, etc. This is not a bad practice, and is better than reporting only the mean. However, it would be better to hear more statistics. </a:t>
            </a:r>
          </a:p>
          <a:p>
            <a:endParaRPr lang="en-US" altLang="en-US" sz="1600">
              <a:solidFill>
                <a:srgbClr val="000000"/>
              </a:solidFill>
              <a:latin typeface="Geneva"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B690D610-5093-4324-B23D-7FA82FDA70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17DB60E-B727-41E1-A8F0-D2D48B434F28}" type="slidenum">
              <a:rPr lang="en-US" altLang="en-US" sz="1200" smtClean="0"/>
              <a:pPr/>
              <a:t>264</a:t>
            </a:fld>
            <a:endParaRPr lang="en-US" altLang="en-US" sz="1200"/>
          </a:p>
        </p:txBody>
      </p:sp>
      <p:sp>
        <p:nvSpPr>
          <p:cNvPr id="137219" name="Rectangle 2">
            <a:extLst>
              <a:ext uri="{FF2B5EF4-FFF2-40B4-BE49-F238E27FC236}">
                <a16:creationId xmlns:a16="http://schemas.microsoft.com/office/drawing/2014/main" id="{EB61F55E-B336-4A77-9D0F-AE8DD526E691}"/>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3CBE987E-DFD2-4485-847E-A5B63A3D8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What is variability? In general terms, it refers to how "spread out" a group of scores is. You will often hear the terms variability, spread, and dispersion used interchangeably. They all refer to how spread out a distribution is.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For example, let’s look at the two distributions of classroom test scores shown here. Although they both have means of 7, it is obvious that the distributions are quite different. Specifically, the scores on the left graph are less spread out than those on the right graph. Said a different way, the differences among students are much LESS on the left graph than on the right graph.</a:t>
            </a: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589A2E20-47CF-4693-B40B-1FCC60B566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D904A57-F059-457B-A781-61FF0AC19ED3}" type="slidenum">
              <a:rPr lang="en-US" altLang="en-US" sz="1200" smtClean="0"/>
              <a:pPr/>
              <a:t>265</a:t>
            </a:fld>
            <a:endParaRPr lang="en-US" altLang="en-US" sz="1200"/>
          </a:p>
        </p:txBody>
      </p:sp>
      <p:sp>
        <p:nvSpPr>
          <p:cNvPr id="139267" name="Rectangle 2">
            <a:extLst>
              <a:ext uri="{FF2B5EF4-FFF2-40B4-BE49-F238E27FC236}">
                <a16:creationId xmlns:a16="http://schemas.microsoft.com/office/drawing/2014/main" id="{BBBFBED8-A59D-40C2-B898-B70AC1797A60}"/>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17A3DB16-CA7A-4B8E-BB67-DB3E0D9EE3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Just as there are several measures of the center of a distribution, there are many measures of the variability of a distribution. Four are used frequently:  the range, the inter-quartile range, the variance, and the standard deviation.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We now look at each of these four measures of variability in more detail.</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181E1A11-4216-4370-A57E-F9380847F7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EDC427D-9A12-49FB-AF18-BCB4DB828424}" type="slidenum">
              <a:rPr lang="en-US" altLang="en-US" sz="1200" smtClean="0"/>
              <a:pPr/>
              <a:t>266</a:t>
            </a:fld>
            <a:endParaRPr lang="en-US" altLang="en-US" sz="1200"/>
          </a:p>
        </p:txBody>
      </p:sp>
      <p:sp>
        <p:nvSpPr>
          <p:cNvPr id="141315" name="Rectangle 2">
            <a:extLst>
              <a:ext uri="{FF2B5EF4-FFF2-40B4-BE49-F238E27FC236}">
                <a16:creationId xmlns:a16="http://schemas.microsoft.com/office/drawing/2014/main" id="{7055B5B7-A2E0-43B4-BBE0-E8ED0E6AF5DD}"/>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5E183D9A-478C-4210-A560-30DFFDA8AF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range is the simplest measure of variability: it is the highest score minus the lowest score.</a:t>
            </a:r>
          </a:p>
          <a:p>
            <a:r>
              <a:rPr lang="en-US" altLang="en-US" sz="1800">
                <a:latin typeface="Times" panose="02020603050405020304" pitchFamily="18" charset="0"/>
                <a:ea typeface="ＭＳ Ｐゴシック" panose="020B0600070205080204" pitchFamily="34" charset="-128"/>
              </a:rPr>
              <a:t>Consider the 10 numbers shown here. The range is just the highest number (99) minus the lowest number (23), which means the range is 76. </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BC9F6C38-52AC-43A9-B643-A0C287204C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CEC3B96-27EF-4488-A8DC-507615E9DFAA}" type="slidenum">
              <a:rPr lang="en-US" altLang="en-US" sz="1200" smtClean="0"/>
              <a:pPr/>
              <a:t>267</a:t>
            </a:fld>
            <a:endParaRPr lang="en-US" altLang="en-US" sz="1200"/>
          </a:p>
        </p:txBody>
      </p:sp>
      <p:sp>
        <p:nvSpPr>
          <p:cNvPr id="143363" name="Rectangle 2">
            <a:extLst>
              <a:ext uri="{FF2B5EF4-FFF2-40B4-BE49-F238E27FC236}">
                <a16:creationId xmlns:a16="http://schemas.microsoft.com/office/drawing/2014/main" id="{F37B8418-E5F1-40E9-9E44-06D32AB8F9F4}"/>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05F35481-A056-4FCD-9CB1-43DF841DF3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Going back to our earlier example of test scores, on the left distribution, the lowest score is 5 and the highest score is 9. Therefore, the range is 4. However, the variability  on the right distribution is larger:  the lowest score is 4 and the highest score is 10. This makes the range 6.</a:t>
            </a: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316C7763-8D08-44A9-AB35-923F1AFFB3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28DED53-B00E-47C7-92AE-91B25B95E745}" type="slidenum">
              <a:rPr lang="en-US" altLang="en-US" sz="1200" smtClean="0"/>
              <a:pPr/>
              <a:t>268</a:t>
            </a:fld>
            <a:endParaRPr lang="en-US" altLang="en-US" sz="1200"/>
          </a:p>
        </p:txBody>
      </p:sp>
      <p:sp>
        <p:nvSpPr>
          <p:cNvPr id="145411" name="Rectangle 2">
            <a:extLst>
              <a:ext uri="{FF2B5EF4-FFF2-40B4-BE49-F238E27FC236}">
                <a16:creationId xmlns:a16="http://schemas.microsoft.com/office/drawing/2014/main" id="{6D9A8690-0F53-44B7-A2D8-845F3F878951}"/>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97CD6940-22CC-4A97-A0C2-BACFB7F78E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 second measure of variability is the interquartile range, which is the range that contains the middle 50% of the scores.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The interquartile range is calculated by subtracting the 25th percentile from the 75th percentile.</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If you’ll recall the discussion of box plots, the 75th percentile was called the upper hinge and the 25th percentile was called the lower hinge. Using this terminology, the interquartile range is referred to as the H-spread.</a:t>
            </a: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48C35DDC-679E-4F9C-A2E2-2EE35C09E2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4C1B106-6E46-4C02-B620-A0E375DDE5E4}" type="slidenum">
              <a:rPr lang="en-US" altLang="en-US" sz="1200" smtClean="0"/>
              <a:pPr/>
              <a:t>269</a:t>
            </a:fld>
            <a:endParaRPr lang="en-US" altLang="en-US" sz="1200"/>
          </a:p>
        </p:txBody>
      </p:sp>
      <p:sp>
        <p:nvSpPr>
          <p:cNvPr id="147459" name="Rectangle 2">
            <a:extLst>
              <a:ext uri="{FF2B5EF4-FFF2-40B4-BE49-F238E27FC236}">
                <a16:creationId xmlns:a16="http://schemas.microsoft.com/office/drawing/2014/main" id="{5D309A8C-57D9-4D8F-B831-7AFB4E93B8BE}"/>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8A835E4E-FF67-45B7-80B0-2E900388B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Let’s go back to our two different distributions of test scores. For the left distribution, the 75th percentile is 8 and the 25th percentile is 6, making the interquartile  range is 2. For the right distribution, which has greater spread, the 75th percentile is 9, the 25th percentile is 5, making the interquartile range is 4.</a:t>
            </a:r>
            <a:r>
              <a:rPr lang="en-US" altLang="en-US">
                <a:latin typeface="Times" panose="02020603050405020304" pitchFamily="18" charset="0"/>
                <a:ea typeface="ＭＳ Ｐゴシック" panose="020B0600070205080204" pitchFamily="34" charset="-128"/>
              </a:rPr>
              <a:t> </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7E28D0E3-CFC7-4F12-892A-AEE03A9F2E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6689446-0C8B-4131-AA1F-406F2989904A}" type="slidenum">
              <a:rPr lang="en-US" altLang="en-US" sz="1200" smtClean="0"/>
              <a:pPr/>
              <a:t>270</a:t>
            </a:fld>
            <a:endParaRPr lang="en-US" altLang="en-US" sz="1200"/>
          </a:p>
        </p:txBody>
      </p:sp>
      <p:sp>
        <p:nvSpPr>
          <p:cNvPr id="149507" name="Rectangle 2">
            <a:extLst>
              <a:ext uri="{FF2B5EF4-FFF2-40B4-BE49-F238E27FC236}">
                <a16:creationId xmlns:a16="http://schemas.microsoft.com/office/drawing/2014/main" id="{9C69FAC7-836B-44AB-A627-22A551CA9297}"/>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00220FA2-2F83-476C-B768-ACDB446E6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 related measure of variability is called the semi-interquartile range. The semi-interquartile range is defined simply as the interquartile range divided by 2. If a distribution is symmetric, the median plus or minus the semi-interquartile range contains half the scores in the distribution.</a:t>
            </a:r>
          </a:p>
          <a:p>
            <a:endParaRPr lang="en-US" altLang="en-US" sz="1800">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ABE863DA-0F67-4555-B23F-1B2CC05FCF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CA99391-9BBD-49EA-AABF-4C719467DE07}" type="slidenum">
              <a:rPr lang="en-US" altLang="en-US" sz="1200" smtClean="0"/>
              <a:pPr/>
              <a:t>271</a:t>
            </a:fld>
            <a:endParaRPr lang="en-US" altLang="en-US" sz="1200"/>
          </a:p>
        </p:txBody>
      </p:sp>
      <p:sp>
        <p:nvSpPr>
          <p:cNvPr id="151555" name="Rectangle 2">
            <a:extLst>
              <a:ext uri="{FF2B5EF4-FFF2-40B4-BE49-F238E27FC236}">
                <a16:creationId xmlns:a16="http://schemas.microsoft.com/office/drawing/2014/main" id="{F3F67683-B574-4323-8854-A42EB444C6B4}"/>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F28BAD21-5044-48DC-8798-8402C4E285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Variability can also be defined in terms of how close the scores in the distribution are to the middle of the distribution. Using the mean as the measure of the middle of the distribution, the variance is defined as the average squared difference of the scores from the mean.</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1C030AE1-6286-4DF9-A908-042DB9D64B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839B3C7-2102-4A0A-885E-343C3665CEBA}" type="slidenum">
              <a:rPr lang="en-US" altLang="en-US" sz="1200" smtClean="0"/>
              <a:pPr/>
              <a:t>29</a:t>
            </a:fld>
            <a:endParaRPr lang="en-US" altLang="en-US" sz="1200"/>
          </a:p>
        </p:txBody>
      </p:sp>
      <p:sp>
        <p:nvSpPr>
          <p:cNvPr id="47107" name="Rectangle 2">
            <a:extLst>
              <a:ext uri="{FF2B5EF4-FFF2-40B4-BE49-F238E27FC236}">
                <a16:creationId xmlns:a16="http://schemas.microsoft.com/office/drawing/2014/main" id="{77AA5120-9964-4A1E-8E8E-E4ABBE34CCE9}"/>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4185743-0958-4DCF-BD2B-22B28374BCD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Descriptive statistics are used for organizing, summarizing, and describing data. They include the use of percentages, frequencies, averages, graphs, and tables. They do not involve generalizing beyond the data at hand. Generalizing from a sample to the population it was sampled from is the domain of </a:t>
            </a:r>
            <a:r>
              <a:rPr lang="en-US" altLang="en-US">
                <a:solidFill>
                  <a:srgbClr val="FF00FF"/>
                </a:solidFill>
                <a:latin typeface="Geneva" charset="0"/>
                <a:ea typeface="ＭＳ Ｐゴシック" panose="020B0600070205080204" pitchFamily="34" charset="-128"/>
              </a:rPr>
              <a:t>inferential statistics</a:t>
            </a:r>
            <a:r>
              <a:rPr lang="en-US" altLang="en-US">
                <a:solidFill>
                  <a:srgbClr val="000000"/>
                </a:solidFill>
                <a:latin typeface="Geneva" charset="0"/>
                <a:ea typeface="ＭＳ Ｐゴシック" panose="020B0600070205080204" pitchFamily="34" charset="-128"/>
              </a:rPr>
              <a:t>. </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Let’s consider some examples.  </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7865CA6C-C6C1-4F70-8F40-C6036776C3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44E95E2-CF7E-48AA-9B79-1182D319E282}" type="slidenum">
              <a:rPr lang="en-US" altLang="en-US" sz="1200" smtClean="0"/>
              <a:pPr/>
              <a:t>272</a:t>
            </a:fld>
            <a:endParaRPr lang="en-US" altLang="en-US" sz="1200"/>
          </a:p>
        </p:txBody>
      </p:sp>
      <p:sp>
        <p:nvSpPr>
          <p:cNvPr id="153603" name="Rectangle 2">
            <a:extLst>
              <a:ext uri="{FF2B5EF4-FFF2-40B4-BE49-F238E27FC236}">
                <a16:creationId xmlns:a16="http://schemas.microsoft.com/office/drawing/2014/main" id="{74BF0A65-0F88-48E0-A999-EF4FB6F4D42D}"/>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7E874426-CC49-4087-8607-F67EFF1988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data from the left distribution in our earlier test score examples are shown here. You’ll remember that the mean score is 7.0, and therefore, the column "Deviation from Mean" contains the score minus 7. The column "Squared Deviation" is simply that column squared.</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One thing that is important to notice is that the mean deviation from the mean is 0. This will always be the case. The mean of the squared deviations is 1.5. Therefore, the variance is 1.5.</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B376C310-04D3-476A-92B6-F3ECB3C793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70A2DE3-6D5C-4EDD-A92B-7291A7DBC8B2}" type="slidenum">
              <a:rPr lang="en-US" altLang="en-US" sz="1200" smtClean="0"/>
              <a:pPr/>
              <a:t>273</a:t>
            </a:fld>
            <a:endParaRPr lang="en-US" altLang="en-US" sz="1200"/>
          </a:p>
        </p:txBody>
      </p:sp>
      <p:sp>
        <p:nvSpPr>
          <p:cNvPr id="155651" name="Rectangle 2">
            <a:extLst>
              <a:ext uri="{FF2B5EF4-FFF2-40B4-BE49-F238E27FC236}">
                <a16:creationId xmlns:a16="http://schemas.microsoft.com/office/drawing/2014/main" id="{AD956425-83C1-4B52-9FE4-FDD07B1E1F1F}"/>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9B75AA64-D459-4B31-B7D6-707D3CC297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r>
              <a:rPr lang="en-US" altLang="en-US" sz="1800">
                <a:latin typeface="Times" panose="02020603050405020304" pitchFamily="18" charset="0"/>
                <a:ea typeface="ＭＳ Ｐゴシック" panose="020B0600070205080204" pitchFamily="34" charset="-128"/>
              </a:rPr>
              <a:t>The formula for the variance of a population is the mean of the squared differences from the mean. The Greek letter capital sigma means to sum. The Greek letter mu is the population mean.</a:t>
            </a:r>
            <a:r>
              <a:rPr lang="en-US" altLang="en-US" sz="1800" i="1">
                <a:latin typeface="Times" panose="02020603050405020304" pitchFamily="18" charset="0"/>
                <a:ea typeface="ＭＳ Ｐゴシック" panose="020B0600070205080204" pitchFamily="34" charset="-128"/>
                <a:sym typeface="Symbol" panose="05050102010706020507" pitchFamily="18" charset="2"/>
              </a:rPr>
              <a:t> </a:t>
            </a:r>
            <a:r>
              <a:rPr lang="en-US" altLang="en-US" sz="1800">
                <a:latin typeface="Times" panose="02020603050405020304" pitchFamily="18" charset="0"/>
                <a:ea typeface="ＭＳ Ｐゴシック" panose="020B0600070205080204" pitchFamily="34" charset="-128"/>
              </a:rPr>
              <a:t>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If the variance in a sample is used to estimate the variance in a population, then  the previous formula underestimates the variance and the formula is modified slightly as shown in the bottom portion of the display. In this formula, s squared is the estimate of the variance and M is the sample mean. Note that M is the mean of a sample taken from a population that has a mean of </a:t>
            </a:r>
            <a:r>
              <a:rPr lang="en-US" altLang="en-US">
                <a:latin typeface="Times" panose="02020603050405020304" pitchFamily="18" charset="0"/>
                <a:ea typeface="ＭＳ Ｐゴシック" panose="020B0600070205080204" pitchFamily="34" charset="-128"/>
                <a:sym typeface="Symbol" panose="05050102010706020507" pitchFamily="18" charset="2"/>
              </a:rPr>
              <a:t>mu</a:t>
            </a:r>
            <a:r>
              <a:rPr lang="en-US" altLang="en-US" sz="1800">
                <a:latin typeface="Times" panose="02020603050405020304" pitchFamily="18" charset="0"/>
                <a:ea typeface="ＭＳ Ｐゴシック" panose="020B0600070205080204" pitchFamily="34" charset="-128"/>
              </a:rPr>
              <a:t>. An important difference between the formulas is that you divide by N in the top formula and by N -1 in the bottom formula. </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Since, in practice, the  variance is usually computed in a sample, the bottom formula is the most often used. </a:t>
            </a: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0FB03978-BE4B-4BEC-9227-ED90AFA8F5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F0E7210-7C44-4174-B617-A947516AA69A}" type="slidenum">
              <a:rPr lang="en-US" altLang="en-US" sz="1200" smtClean="0"/>
              <a:pPr/>
              <a:t>274</a:t>
            </a:fld>
            <a:endParaRPr lang="en-US" altLang="en-US" sz="1200"/>
          </a:p>
        </p:txBody>
      </p:sp>
      <p:sp>
        <p:nvSpPr>
          <p:cNvPr id="157699" name="Rectangle 2">
            <a:extLst>
              <a:ext uri="{FF2B5EF4-FFF2-40B4-BE49-F238E27FC236}">
                <a16:creationId xmlns:a16="http://schemas.microsoft.com/office/drawing/2014/main" id="{8AB3307E-7BBA-4DDA-A265-26F22FA877EB}"/>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6BED2CD-FC29-4019-A985-177F2A1C5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Let's take a concrete example. Assume the scores 1, 2, 4, and 5 were sampled from a larger population. To estimate the variance in the population you would  compute s</a:t>
            </a:r>
            <a:r>
              <a:rPr lang="en-US" altLang="en-US" sz="1800" baseline="40000">
                <a:latin typeface="Times" panose="02020603050405020304" pitchFamily="18" charset="0"/>
                <a:ea typeface="ＭＳ Ｐゴシック" panose="020B0600070205080204" pitchFamily="34" charset="-128"/>
              </a:rPr>
              <a:t>2</a:t>
            </a:r>
            <a:r>
              <a:rPr lang="en-US" altLang="en-US" sz="1800">
                <a:latin typeface="Times" panose="02020603050405020304" pitchFamily="18" charset="0"/>
                <a:ea typeface="ＭＳ Ｐゴシック" panose="020B0600070205080204" pitchFamily="34" charset="-128"/>
              </a:rPr>
              <a:t> as follows:</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First you calculate the mean which turns out to be 3.  You then subtract the mean from each score and square the differences. You then add up all these squares, and finally you divide this score by the number of numbers minus 1. In this example, this leaves us with an estimated population variance of 3.333.</a:t>
            </a:r>
            <a:endParaRPr lang="en-US" altLang="en-US">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61F3EB5E-F575-4DDB-BC74-722D5E52DD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FE1134B-EF52-4373-B2D0-9A7C18EE0BB0}" type="slidenum">
              <a:rPr lang="en-US" altLang="en-US" sz="1200" smtClean="0"/>
              <a:pPr/>
              <a:t>275</a:t>
            </a:fld>
            <a:endParaRPr lang="en-US" altLang="en-US" sz="1200"/>
          </a:p>
        </p:txBody>
      </p:sp>
      <p:sp>
        <p:nvSpPr>
          <p:cNvPr id="159747" name="Rectangle 2">
            <a:extLst>
              <a:ext uri="{FF2B5EF4-FFF2-40B4-BE49-F238E27FC236}">
                <a16:creationId xmlns:a16="http://schemas.microsoft.com/office/drawing/2014/main" id="{1F5FEF09-8129-4CC3-944A-B25934DF37B6}"/>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26D0A1BE-6F6B-44F7-9660-08258FB8A2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final measure of variability that we’ll discuss is the standard deviation, which is simply the square root of the variance.</a:t>
            </a:r>
          </a:p>
          <a:p>
            <a:endParaRPr lang="en-US" altLang="en-US" sz="1800">
              <a:latin typeface="Times" panose="02020603050405020304" pitchFamily="18" charset="0"/>
              <a:ea typeface="ＭＳ Ｐゴシック" panose="020B0600070205080204" pitchFamily="34" charset="-128"/>
            </a:endParaRPr>
          </a:p>
          <a:p>
            <a:r>
              <a:rPr lang="en-US" altLang="en-US" sz="1800">
                <a:latin typeface="Times" panose="02020603050405020304" pitchFamily="18" charset="0"/>
                <a:ea typeface="ＭＳ Ｐゴシック" panose="020B0600070205080204" pitchFamily="34" charset="-128"/>
              </a:rPr>
              <a:t>As you may have guessed from the symbols for variance, the symbol for the population standard deviation is the small Greek letter </a:t>
            </a:r>
            <a:r>
              <a:rPr lang="en-US" altLang="en-US" sz="1800">
                <a:latin typeface="Times" panose="02020603050405020304" pitchFamily="18" charset="0"/>
                <a:ea typeface="ＭＳ Ｐゴシック" panose="020B0600070205080204" pitchFamily="34" charset="-128"/>
                <a:sym typeface="Symbol" panose="05050102010706020507" pitchFamily="18" charset="2"/>
              </a:rPr>
              <a:t>sigma </a:t>
            </a:r>
            <a:r>
              <a:rPr lang="en-US" altLang="en-US" sz="1800">
                <a:latin typeface="Times" panose="02020603050405020304" pitchFamily="18" charset="0"/>
                <a:ea typeface="ＭＳ Ｐゴシック" panose="020B0600070205080204" pitchFamily="34" charset="-128"/>
              </a:rPr>
              <a:t> and the symbol for an  estimate computed in a sample is s.</a:t>
            </a: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a:p>
            <a:endParaRPr lang="en-US" altLang="en-US" sz="180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A1E2343B-C4F0-4A40-9F07-18D17409A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79C07EB3-332C-4ED2-832F-784BB99F99A3}" type="slidenum">
              <a:rPr lang="en-US" altLang="en-US" sz="1200" smtClean="0"/>
              <a:pPr/>
              <a:t>276</a:t>
            </a:fld>
            <a:endParaRPr lang="en-US" altLang="en-US" sz="1200"/>
          </a:p>
        </p:txBody>
      </p:sp>
      <p:sp>
        <p:nvSpPr>
          <p:cNvPr id="161795" name="Rectangle 2">
            <a:extLst>
              <a:ext uri="{FF2B5EF4-FFF2-40B4-BE49-F238E27FC236}">
                <a16:creationId xmlns:a16="http://schemas.microsoft.com/office/drawing/2014/main" id="{BFFAE487-C2CD-4297-948D-8B4A9C0530F2}"/>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712763E4-DB98-4039-A8EE-065F002FA9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Going back to our earlier test score distribution, if you take the square root of the variance of 1.5., you get a standard deviation of 1.225.</a:t>
            </a:r>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77E633CB-5072-4627-9E83-462CC4C5BB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4C2606E-CA4B-4731-9EB1-346726A0FEB9}" type="slidenum">
              <a:rPr lang="en-US" altLang="en-US" sz="1200" smtClean="0"/>
              <a:pPr/>
              <a:t>277</a:t>
            </a:fld>
            <a:endParaRPr lang="en-US" altLang="en-US" sz="1200"/>
          </a:p>
        </p:txBody>
      </p:sp>
      <p:sp>
        <p:nvSpPr>
          <p:cNvPr id="163843" name="Rectangle 2">
            <a:extLst>
              <a:ext uri="{FF2B5EF4-FFF2-40B4-BE49-F238E27FC236}">
                <a16:creationId xmlns:a16="http://schemas.microsoft.com/office/drawing/2014/main" id="{243D9F23-BF42-4F9D-BB34-6819259D00CE}"/>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C3E1ED6E-33D5-459C-9B69-3D53C04E53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The standard deviation is especially informative when the distribution is normal. This is because the proportion of the distribution within a given number of standard deviations from the mean can be calculated or looked up in a table. For example, 68% of a normal distribution is within one standard deviation of the mean and 95% of the distribution is within two standard deviations of the mean. </a:t>
            </a: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814C9E61-0393-4AAC-AD8B-3946E23CEE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1E364A2-881F-4341-9C89-3A76402EAFF5}" type="slidenum">
              <a:rPr lang="en-US" altLang="en-US" sz="1200" smtClean="0"/>
              <a:pPr/>
              <a:t>278</a:t>
            </a:fld>
            <a:endParaRPr lang="en-US" altLang="en-US" sz="1200"/>
          </a:p>
        </p:txBody>
      </p:sp>
      <p:sp>
        <p:nvSpPr>
          <p:cNvPr id="165891" name="Rectangle 2">
            <a:extLst>
              <a:ext uri="{FF2B5EF4-FFF2-40B4-BE49-F238E27FC236}">
                <a16:creationId xmlns:a16="http://schemas.microsoft.com/office/drawing/2014/main" id="{966917CB-5D41-4D75-AE26-0879B2301152}"/>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DF28D5E8-196A-4440-836A-4F224480CB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latin typeface="Times" panose="02020603050405020304" pitchFamily="18" charset="0"/>
                <a:ea typeface="ＭＳ Ｐゴシック" panose="020B0600070205080204" pitchFamily="34" charset="-128"/>
              </a:rPr>
              <a:t>A detailed look at the usefulness of the standard deviation in normal distributions is presented in a chapter devoted entirely to normal distributions.</a:t>
            </a:r>
          </a:p>
          <a:p>
            <a:endParaRPr lang="en-US" altLang="en-US" sz="1800">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6E804CF5-4E7A-43D4-A1B8-0DFC330FC7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EA45A68-13D4-47CB-9D51-DE78FA759A50}" type="slidenum">
              <a:rPr lang="en-US" altLang="en-US" sz="1200" smtClean="0"/>
              <a:pPr/>
              <a:t>279</a:t>
            </a:fld>
            <a:endParaRPr lang="en-US" altLang="en-US" sz="1200"/>
          </a:p>
        </p:txBody>
      </p:sp>
      <p:sp>
        <p:nvSpPr>
          <p:cNvPr id="167939" name="Rectangle 2">
            <a:extLst>
              <a:ext uri="{FF2B5EF4-FFF2-40B4-BE49-F238E27FC236}">
                <a16:creationId xmlns:a16="http://schemas.microsoft.com/office/drawing/2014/main" id="{F996AFCD-28C1-4F7D-BC41-913645B2298F}"/>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C70440BB-5AC3-4ACE-AB81-0008FF37CB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We saw in the section on distributions that shapes of distributions can differ in skew and/or kurtosis. This section presents numerical ways of measuring these two attributes of shape.</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6158494B-A641-4503-82E3-B335FC9DC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B9B4DD1-50F6-4564-A24D-452B8E0301A2}" type="slidenum">
              <a:rPr lang="en-US" altLang="en-US" sz="1200" smtClean="0"/>
              <a:pPr/>
              <a:t>280</a:t>
            </a:fld>
            <a:endParaRPr lang="en-US" altLang="en-US" sz="1200"/>
          </a:p>
        </p:txBody>
      </p:sp>
      <p:sp>
        <p:nvSpPr>
          <p:cNvPr id="169987" name="Rectangle 2">
            <a:extLst>
              <a:ext uri="{FF2B5EF4-FFF2-40B4-BE49-F238E27FC236}">
                <a16:creationId xmlns:a16="http://schemas.microsoft.com/office/drawing/2014/main" id="{C3606588-6240-4709-9720-544F73C76CCC}"/>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34119709-2F4D-456B-91FA-7A4804F76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This figure shows a distribution with a very large positive skew. Recall that distributions with positive skew have tails that extend to the right.</a:t>
            </a:r>
          </a:p>
          <a:p>
            <a:pPr eaLnBrk="1" hangingPunct="1"/>
            <a:r>
              <a:rPr lang="en-US" altLang="en-US" sz="1600">
                <a:solidFill>
                  <a:srgbClr val="000000"/>
                </a:solidFill>
                <a:latin typeface="Geneva" charset="0"/>
                <a:ea typeface="ＭＳ Ｐゴシック" panose="020B0600070205080204" pitchFamily="34" charset="-128"/>
              </a:rPr>
              <a:t> </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2D3DBC4B-BE90-4D64-BF9E-F5A4D0446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E8DC123-4FFD-4EDB-86BD-FCF60D04E6B0}" type="slidenum">
              <a:rPr lang="en-US" altLang="en-US" sz="1200" smtClean="0"/>
              <a:pPr/>
              <a:t>281</a:t>
            </a:fld>
            <a:endParaRPr lang="en-US" altLang="en-US" sz="1200"/>
          </a:p>
        </p:txBody>
      </p:sp>
      <p:sp>
        <p:nvSpPr>
          <p:cNvPr id="172035" name="Rectangle 2">
            <a:extLst>
              <a:ext uri="{FF2B5EF4-FFF2-40B4-BE49-F238E27FC236}">
                <a16:creationId xmlns:a16="http://schemas.microsoft.com/office/drawing/2014/main" id="{843F95A2-0A95-40D6-88B4-D79C348B29E8}"/>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28687E84-37BA-4D11-AA5E-3C965FDB03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Distributions with positive skew have larger means than medians. The mean and median of the baseball salaries shown in this figure are $1,183,417 and $500,000 respectively (each unit on the x axis represents $10,000). For this highly-skewed distribution, the mean is more than twice as high as the median.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72156EBE-CCA9-4F6D-9A5F-6216DB43AF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58B1F97-3E15-4BAA-BC07-3C103E7EDD2D}" type="slidenum">
              <a:rPr lang="en-US" altLang="en-US" sz="1200" smtClean="0"/>
              <a:pPr/>
              <a:t>30</a:t>
            </a:fld>
            <a:endParaRPr lang="en-US" altLang="en-US" sz="1200"/>
          </a:p>
        </p:txBody>
      </p:sp>
      <p:sp>
        <p:nvSpPr>
          <p:cNvPr id="49155" name="Rectangle 2">
            <a:extLst>
              <a:ext uri="{FF2B5EF4-FFF2-40B4-BE49-F238E27FC236}">
                <a16:creationId xmlns:a16="http://schemas.microsoft.com/office/drawing/2014/main" id="{972DBE0E-E699-4420-98B9-FB765CAC7D95}"/>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25DC2735-9EE4-42B3-A4DC-66B338252F4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This table shows the average salaries for various occupations in 1999. </a:t>
            </a:r>
          </a:p>
          <a:p>
            <a:pPr eaLnBrk="1" hangingPunct="1"/>
            <a:r>
              <a:rPr lang="en-US" altLang="en-US">
                <a:solidFill>
                  <a:srgbClr val="000000"/>
                </a:solidFill>
                <a:latin typeface="Geneva" charset="0"/>
                <a:ea typeface="ＭＳ Ｐゴシック" panose="020B0600070205080204" pitchFamily="34" charset="-128"/>
              </a:rPr>
              <a:t>These statistics are referred to as </a:t>
            </a:r>
            <a:r>
              <a:rPr lang="en-US" altLang="en-US" i="1">
                <a:solidFill>
                  <a:srgbClr val="000000"/>
                </a:solidFill>
                <a:latin typeface="Geneva" charset="0"/>
                <a:ea typeface="ＭＳ Ｐゴシック" panose="020B0600070205080204" pitchFamily="34" charset="-128"/>
              </a:rPr>
              <a:t>descriptive statistics</a:t>
            </a:r>
            <a:r>
              <a:rPr lang="en-US" altLang="en-US">
                <a:solidFill>
                  <a:srgbClr val="000000"/>
                </a:solidFill>
                <a:latin typeface="Geneva" charset="0"/>
                <a:ea typeface="ＭＳ Ｐゴシック" panose="020B0600070205080204" pitchFamily="34" charset="-128"/>
              </a:rPr>
              <a:t> because, as the name suggests, they describe the data. Indeed, descriptive statistics are important and give us a great deal of information, in this case, about the different salaries that individuals make. It is interesting to note, for instance, that we pay the people who educate our children and who protect our citizens a great deal less than we pay people who take care of our feet or our teeth.</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CD2D0A37-B113-43B0-AA25-B5EC2A65AC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21EF24E-90B3-48D2-9ED4-6542EC47FA65}" type="slidenum">
              <a:rPr lang="en-US" altLang="en-US" sz="1200" smtClean="0"/>
              <a:pPr/>
              <a:t>282</a:t>
            </a:fld>
            <a:endParaRPr lang="en-US" altLang="en-US" sz="1200"/>
          </a:p>
        </p:txBody>
      </p:sp>
      <p:sp>
        <p:nvSpPr>
          <p:cNvPr id="174083" name="Rectangle 2">
            <a:extLst>
              <a:ext uri="{FF2B5EF4-FFF2-40B4-BE49-F238E27FC236}">
                <a16:creationId xmlns:a16="http://schemas.microsoft.com/office/drawing/2014/main" id="{62A54E3C-FCD2-491B-9D8C-627D263F5E47}"/>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FB7BA057-210C-4B80-A458-D19F9AD4CC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The relationship between skew and the relative size of the mean and median led the statistician Karl Pearson to propose this simple and convenient numerical way of measuring skew. Remember that lower case sigma represents the standard deviation. Verbally, this formula reads, “three times the difference between the mean and median divided by </a:t>
            </a:r>
            <a:r>
              <a:rPr lang="en-US" altLang="en-US">
                <a:latin typeface="Times" panose="02020603050405020304" pitchFamily="18" charset="0"/>
                <a:ea typeface="ＭＳ Ｐゴシック" panose="020B0600070205080204" pitchFamily="34" charset="-128"/>
              </a:rPr>
              <a:t>the standard deviation</a:t>
            </a:r>
            <a:r>
              <a:rPr lang="en-US" altLang="en-US" sz="1600">
                <a:solidFill>
                  <a:srgbClr val="000000"/>
                </a:solidFill>
                <a:latin typeface="Geneva" charset="0"/>
                <a:ea typeface="ＭＳ Ｐゴシック" panose="020B0600070205080204" pitchFamily="34" charset="-128"/>
              </a:rPr>
              <a:t>.”</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671A12AA-926F-46F3-A8A9-97301983A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780DDCE-E767-4717-AC26-6E7C32EC7ABA}" type="slidenum">
              <a:rPr lang="en-US" altLang="en-US" sz="1200" smtClean="0"/>
              <a:pPr/>
              <a:t>283</a:t>
            </a:fld>
            <a:endParaRPr lang="en-US" altLang="en-US" sz="1200"/>
          </a:p>
        </p:txBody>
      </p:sp>
      <p:sp>
        <p:nvSpPr>
          <p:cNvPr id="176131" name="Rectangle 2">
            <a:extLst>
              <a:ext uri="{FF2B5EF4-FFF2-40B4-BE49-F238E27FC236}">
                <a16:creationId xmlns:a16="http://schemas.microsoft.com/office/drawing/2014/main" id="{0574B7D6-285B-4581-83F5-AB96D9392236}"/>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1588C222-133E-4A43-B7A2-5CA104DC7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Let’s calculate Pearson’s index for our baseball example. The standard deviation of the baseball salaries is 1,390,922. Therefore, Pearson's measure of skew for this distribution is 3 times the quantity (1,183,417 - 500,000)/1,390,922 = 1.47.</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3C1887C7-408F-49CB-A9B2-5601CAC402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7568066-BDCD-4C0D-A898-56CA9A891F55}" type="slidenum">
              <a:rPr lang="en-US" altLang="en-US" sz="1200" smtClean="0"/>
              <a:pPr/>
              <a:t>284</a:t>
            </a:fld>
            <a:endParaRPr lang="en-US" altLang="en-US" sz="1200"/>
          </a:p>
        </p:txBody>
      </p:sp>
      <p:sp>
        <p:nvSpPr>
          <p:cNvPr id="178179" name="Rectangle 2">
            <a:extLst>
              <a:ext uri="{FF2B5EF4-FFF2-40B4-BE49-F238E27FC236}">
                <a16:creationId xmlns:a16="http://schemas.microsoft.com/office/drawing/2014/main" id="{E71930CA-86EB-4E41-B8CC-2AF12FDFD0E8}"/>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2AF41543-95E0-4841-AA27-ABF6D40F85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Just as there are several measures of central tendency, there is more than one measure of skew. Although Pearson's measure is a good one, the measure shown here is more commonly used. This measure is sometimes referred to as the third moment about the mean. Remember, upper case sigma represents summation, X represents an individual raw score, mu represents the population mean, and lower case sigma represents the standard deviation. </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3C331C5C-09C0-4450-BF54-BAE92DBC0A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CBBDACC-23CF-4E9C-A81D-9A6AB71E45DA}" type="slidenum">
              <a:rPr lang="en-US" altLang="en-US" sz="1200" smtClean="0"/>
              <a:pPr/>
              <a:t>285</a:t>
            </a:fld>
            <a:endParaRPr lang="en-US" altLang="en-US" sz="1200"/>
          </a:p>
        </p:txBody>
      </p:sp>
      <p:sp>
        <p:nvSpPr>
          <p:cNvPr id="180227" name="Rectangle 2">
            <a:extLst>
              <a:ext uri="{FF2B5EF4-FFF2-40B4-BE49-F238E27FC236}">
                <a16:creationId xmlns:a16="http://schemas.microsoft.com/office/drawing/2014/main" id="{3E2B1BC9-EDEC-4E2D-8252-2CDBEEB6D825}"/>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F1129277-94BD-4A58-80B9-B26920144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Use this formula when estimating the skew where n is the sample size. M is the sample mean, and s is the sample standard deviation. </a:t>
            </a:r>
          </a:p>
          <a:p>
            <a:pPr eaLnBrk="1" hangingPunct="1"/>
            <a:endParaRPr lang="en-US" altLang="en-US" sz="1600">
              <a:solidFill>
                <a:srgbClr val="000000"/>
              </a:solidFill>
              <a:latin typeface="Geneva" charset="0"/>
              <a:ea typeface="ＭＳ Ｐゴシック" panose="020B0600070205080204" pitchFamily="34" charset="-128"/>
            </a:endParaRP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559C5BD1-7175-487D-8878-D85D6D4DEA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05B1EF2-4727-474F-8C33-B117AF8F41A3}" type="slidenum">
              <a:rPr lang="en-US" altLang="en-US" sz="1200" smtClean="0"/>
              <a:pPr/>
              <a:t>286</a:t>
            </a:fld>
            <a:endParaRPr lang="en-US" altLang="en-US" sz="1200"/>
          </a:p>
        </p:txBody>
      </p:sp>
      <p:sp>
        <p:nvSpPr>
          <p:cNvPr id="182275" name="Rectangle 2">
            <a:extLst>
              <a:ext uri="{FF2B5EF4-FFF2-40B4-BE49-F238E27FC236}">
                <a16:creationId xmlns:a16="http://schemas.microsoft.com/office/drawing/2014/main" id="{A410D39C-3290-4DC3-9E4E-64CF5E95BD91}"/>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73BF57F7-5E95-4F04-982A-64C382C43B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This measure of kurtosis is the fourth moment about the mean. The value "3" is subtracted to define "no kurtosis" as the kurtosis of a normal distribution. Otherwise, a normal distribution would have a kurtosis of 3.</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9937CA27-A444-49B5-8941-DB4D820904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549BC5D-C57B-42C4-A681-5DE4FD7089DF}" type="slidenum">
              <a:rPr lang="en-US" altLang="en-US" sz="1200" smtClean="0"/>
              <a:pPr/>
              <a:t>287</a:t>
            </a:fld>
            <a:endParaRPr lang="en-US" altLang="en-US" sz="1200"/>
          </a:p>
        </p:txBody>
      </p:sp>
      <p:sp>
        <p:nvSpPr>
          <p:cNvPr id="184323" name="Rectangle 2">
            <a:extLst>
              <a:ext uri="{FF2B5EF4-FFF2-40B4-BE49-F238E27FC236}">
                <a16:creationId xmlns:a16="http://schemas.microsoft.com/office/drawing/2014/main" id="{D2DF2B66-F17D-4A59-B1B0-5E02C0E517DE}"/>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966A1F56-C630-46A6-91F0-D9BCB9D934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solidFill>
                  <a:srgbClr val="000000"/>
                </a:solidFill>
                <a:latin typeface="Geneva" charset="0"/>
                <a:ea typeface="ＭＳ Ｐゴシック" panose="020B0600070205080204" pitchFamily="34" charset="-128"/>
              </a:rPr>
              <a:t>Although you will probably never have to estimate kurtosis by hand, this is the formula you would use. Most statistics programs and spreadsheets use this formula to estimate kurtosis.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1F8F1BB1-68FC-4F54-97A3-AF7858D40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A4D5C9D-B077-4EDB-BCFE-361A644644CE}" type="slidenum">
              <a:rPr lang="en-US" altLang="en-US" sz="1200" smtClean="0">
                <a:latin typeface="Arial" panose="020B0604020202020204" pitchFamily="34" charset="0"/>
              </a:rPr>
              <a:pPr/>
              <a:t>288</a:t>
            </a:fld>
            <a:endParaRPr lang="en-US" altLang="en-US" sz="1200">
              <a:latin typeface="Arial" panose="020B0604020202020204" pitchFamily="34" charset="0"/>
            </a:endParaRPr>
          </a:p>
        </p:txBody>
      </p:sp>
      <p:sp>
        <p:nvSpPr>
          <p:cNvPr id="186371" name="Rectangle 2">
            <a:extLst>
              <a:ext uri="{FF2B5EF4-FFF2-40B4-BE49-F238E27FC236}">
                <a16:creationId xmlns:a16="http://schemas.microsoft.com/office/drawing/2014/main" id="{1759A4BE-2F49-4CA3-BF50-3BB6EA769FEA}"/>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ED1C887C-E2A8-41E8-B10D-4D795E518C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This section covers the effect of linear transformations on measures of central tendency and variability.</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8D187867-5B36-4BAB-B20E-A53BE8984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450075D-C864-49BD-AFE5-AD2E859F2663}" type="slidenum">
              <a:rPr lang="en-US" altLang="en-US" sz="1200" smtClean="0">
                <a:latin typeface="Arial" panose="020B0604020202020204" pitchFamily="34" charset="0"/>
              </a:rPr>
              <a:pPr/>
              <a:t>289</a:t>
            </a:fld>
            <a:endParaRPr lang="en-US" altLang="en-US" sz="1200">
              <a:latin typeface="Arial" panose="020B0604020202020204" pitchFamily="34" charset="0"/>
            </a:endParaRPr>
          </a:p>
        </p:txBody>
      </p:sp>
      <p:sp>
        <p:nvSpPr>
          <p:cNvPr id="188419" name="Rectangle 2">
            <a:extLst>
              <a:ext uri="{FF2B5EF4-FFF2-40B4-BE49-F238E27FC236}">
                <a16:creationId xmlns:a16="http://schemas.microsoft.com/office/drawing/2014/main" id="{58CF0780-3DCE-4918-8417-5946ABB9A99C}"/>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07D14769-A12F-4095-B158-BA146F436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Let’s start with an example we saw before in the section that defined linear transformations: temperature of cities.  The table shows the temperatures of 5 cities on November 16th 2002.</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B34EE79B-3692-4674-A8CD-ABBA829193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BB3EE3C-8B31-46F2-AAFB-70ECA7A69ABA}" type="slidenum">
              <a:rPr lang="en-US" altLang="en-US" sz="1200" smtClean="0">
                <a:latin typeface="Arial" panose="020B0604020202020204" pitchFamily="34" charset="0"/>
              </a:rPr>
              <a:pPr/>
              <a:t>290</a:t>
            </a:fld>
            <a:endParaRPr lang="en-US" altLang="en-US" sz="1200">
              <a:latin typeface="Arial" panose="020B0604020202020204" pitchFamily="34" charset="0"/>
            </a:endParaRPr>
          </a:p>
        </p:txBody>
      </p:sp>
      <p:sp>
        <p:nvSpPr>
          <p:cNvPr id="190467" name="Rectangle 2">
            <a:extLst>
              <a:ext uri="{FF2B5EF4-FFF2-40B4-BE49-F238E27FC236}">
                <a16:creationId xmlns:a16="http://schemas.microsoft.com/office/drawing/2014/main" id="{E698B0BC-B7F1-46E3-912F-DE5E4F227CCB}"/>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2AD644BF-DA05-4C7C-8793-F972FDFFF1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Recall that to transform the degree Fahrenheit to degrees Centigrade, we use the formula C = 0.55556F – 17.7778 which means we multiply each temperature Fahrenheit by 0.5556 and then subtract 17.778.  </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2A76E55E-03C7-4150-80C1-F7AF5C55A4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2BF0D6D-0CF8-4E06-8091-854E69C8A0F7}" type="slidenum">
              <a:rPr lang="en-US" altLang="en-US" sz="1200" smtClean="0">
                <a:latin typeface="Arial" panose="020B0604020202020204" pitchFamily="34" charset="0"/>
              </a:rPr>
              <a:pPr/>
              <a:t>291</a:t>
            </a:fld>
            <a:endParaRPr lang="en-US" altLang="en-US" sz="1200">
              <a:latin typeface="Arial" panose="020B0604020202020204" pitchFamily="34" charset="0"/>
            </a:endParaRPr>
          </a:p>
        </p:txBody>
      </p:sp>
      <p:sp>
        <p:nvSpPr>
          <p:cNvPr id="192515" name="Rectangle 2">
            <a:extLst>
              <a:ext uri="{FF2B5EF4-FFF2-40B4-BE49-F238E27FC236}">
                <a16:creationId xmlns:a16="http://schemas.microsoft.com/office/drawing/2014/main" id="{AD2B2B2D-C44C-4FF3-84B8-BA85FC695818}"/>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AB94BB03-B2EE-416F-B3A7-48AE70423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How do you find the mean temperature in Fahrenheit from the mean temperature in Centigrade? As  you might have expected, you multiply the mean temperature in Fahrenheit by 0.5556 and then subtract 17.778.  That is (0.5556) times (54) minus 17.7778 = 12.222.  The same is true for the median.  Note this relationship holds even if the mean and median are not identical.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0040785-24E7-415D-BD0B-8EDFF89888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DF10153-D072-4CAD-9754-C6F5EDF3C266}" type="slidenum">
              <a:rPr lang="en-US" altLang="en-US" sz="1200" smtClean="0"/>
              <a:pPr/>
              <a:t>31</a:t>
            </a:fld>
            <a:endParaRPr lang="en-US" altLang="en-US" sz="1200"/>
          </a:p>
        </p:txBody>
      </p:sp>
      <p:sp>
        <p:nvSpPr>
          <p:cNvPr id="57347" name="Rectangle 2">
            <a:extLst>
              <a:ext uri="{FF2B5EF4-FFF2-40B4-BE49-F238E27FC236}">
                <a16:creationId xmlns:a16="http://schemas.microsoft.com/office/drawing/2014/main" id="{1CCF4EE8-F8B9-4E08-990D-86FF254F9A16}"/>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C4E1113C-8A96-4700-93A9-1889967707F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solidFill>
                  <a:srgbClr val="000000"/>
                </a:solidFill>
                <a:latin typeface="Geneva" charset="0"/>
                <a:ea typeface="ＭＳ Ｐゴシック" panose="020B0600070205080204" pitchFamily="34" charset="-128"/>
              </a:rPr>
              <a:t>These statistics might further lead us to question whether the gender gap will close or remain constant. We might also look at the times within each gender and wonder just how far they will decrease. For instance, do you think, from looking at the numbers, that we will ever witness a marathon runner who runs a sub-2 hour marathon? These are the sorts of questions that statistics allow us to ask and we remind you to start thinking of these questions when you encounter statistics.</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5F6E1CA5-2A41-4DB6-9236-905E4E8A59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27ECF8F-0E6F-40D3-BCB8-5DC0E4BCD7A1}" type="slidenum">
              <a:rPr lang="en-US" altLang="en-US" sz="1200" smtClean="0">
                <a:latin typeface="Arial" panose="020B0604020202020204" pitchFamily="34" charset="0"/>
              </a:rPr>
              <a:pPr/>
              <a:t>292</a:t>
            </a:fld>
            <a:endParaRPr lang="en-US" altLang="en-US" sz="1200">
              <a:latin typeface="Arial" panose="020B0604020202020204" pitchFamily="34" charset="0"/>
            </a:endParaRPr>
          </a:p>
        </p:txBody>
      </p:sp>
      <p:sp>
        <p:nvSpPr>
          <p:cNvPr id="194563" name="Rectangle 2">
            <a:extLst>
              <a:ext uri="{FF2B5EF4-FFF2-40B4-BE49-F238E27FC236}">
                <a16:creationId xmlns:a16="http://schemas.microsoft.com/office/drawing/2014/main" id="{FF36269A-F82D-44DE-8941-ADF9BE85DF43}"/>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F81FCB3A-3D76-44E7-82A0-B60D5A5F1A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formula for the standard deviation is just as simple: the standard deviation of degrees Centigrade is equal to the standard deviation in degrees Fahrenheit times 0.5556.  </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83A1D76E-4A6E-4472-B5BD-50F2413463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D7B5E9D-8BC4-4010-9E20-D08B4FBF6D01}" type="slidenum">
              <a:rPr lang="en-US" altLang="en-US" sz="1200" smtClean="0">
                <a:latin typeface="Arial" panose="020B0604020202020204" pitchFamily="34" charset="0"/>
              </a:rPr>
              <a:pPr/>
              <a:t>293</a:t>
            </a:fld>
            <a:endParaRPr lang="en-US" altLang="en-US" sz="1200">
              <a:latin typeface="Arial" panose="020B0604020202020204" pitchFamily="34" charset="0"/>
            </a:endParaRPr>
          </a:p>
        </p:txBody>
      </p:sp>
      <p:sp>
        <p:nvSpPr>
          <p:cNvPr id="196611" name="Rectangle 2">
            <a:extLst>
              <a:ext uri="{FF2B5EF4-FFF2-40B4-BE49-F238E27FC236}">
                <a16:creationId xmlns:a16="http://schemas.microsoft.com/office/drawing/2014/main" id="{1B76B3B0-96D2-4385-B6B3-56F4AB0681F3}"/>
              </a:ext>
            </a:extLst>
          </p:cNvPr>
          <p:cNvSpPr>
            <a:spLocks noGrp="1" noRot="1" noChangeAspect="1" noChangeArrowheads="1" noTextEdit="1"/>
          </p:cNvSpPr>
          <p:nvPr>
            <p:ph type="sldImg"/>
          </p:nvPr>
        </p:nvSpPr>
        <p:spPr>
          <a:ln/>
        </p:spPr>
      </p:sp>
      <p:sp>
        <p:nvSpPr>
          <p:cNvPr id="196612" name="Rectangle 3">
            <a:extLst>
              <a:ext uri="{FF2B5EF4-FFF2-40B4-BE49-F238E27FC236}">
                <a16:creationId xmlns:a16="http://schemas.microsoft.com/office/drawing/2014/main" id="{4186C4B5-923B-4BDF-B48E-08AA9FEB21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Since the variance is the standard deviation squared, the variance in degrees Centigrade is equal to 0.5556</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times the variance of degrees Fahrenheit.</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6131E264-C49A-4177-AB6D-B934B65791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5230EF5-9EF1-45F2-A709-7D7735DE1171}" type="slidenum">
              <a:rPr lang="en-US" altLang="en-US" sz="1200" smtClean="0">
                <a:latin typeface="Arial" panose="020B0604020202020204" pitchFamily="34" charset="0"/>
              </a:rPr>
              <a:pPr/>
              <a:t>294</a:t>
            </a:fld>
            <a:endParaRPr lang="en-US" altLang="en-US" sz="1200">
              <a:latin typeface="Arial" panose="020B0604020202020204" pitchFamily="34" charset="0"/>
            </a:endParaRPr>
          </a:p>
        </p:txBody>
      </p:sp>
      <p:sp>
        <p:nvSpPr>
          <p:cNvPr id="198659" name="Rectangle 2">
            <a:extLst>
              <a:ext uri="{FF2B5EF4-FFF2-40B4-BE49-F238E27FC236}">
                <a16:creationId xmlns:a16="http://schemas.microsoft.com/office/drawing/2014/main" id="{37532AF1-E993-4EAE-9AAC-B83A38DA294F}"/>
              </a:ext>
            </a:extLst>
          </p:cNvPr>
          <p:cNvSpPr>
            <a:spLocks noGrp="1" noRot="1" noChangeAspect="1" noChangeArrowheads="1" noTextEdit="1"/>
          </p:cNvSpPr>
          <p:nvPr>
            <p:ph type="sldImg"/>
          </p:nvPr>
        </p:nvSpPr>
        <p:spPr>
          <a:ln/>
        </p:spPr>
      </p:sp>
      <p:sp>
        <p:nvSpPr>
          <p:cNvPr id="198660" name="Rectangle 3">
            <a:extLst>
              <a:ext uri="{FF2B5EF4-FFF2-40B4-BE49-F238E27FC236}">
                <a16:creationId xmlns:a16="http://schemas.microsoft.com/office/drawing/2014/main" id="{6ED3EE84-2C05-431F-BAD6-387B702338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To sum up, if variable X has a mean of mu, a standard deviation of </a:t>
            </a:r>
            <a:r>
              <a:rPr lang="el-GR" altLang="en-US">
                <a:latin typeface="Arial" panose="020B0604020202020204" pitchFamily="34" charset="0"/>
                <a:ea typeface="ＭＳ Ｐゴシック" panose="020B0600070205080204" pitchFamily="34" charset="-128"/>
              </a:rPr>
              <a:t>sigma</a:t>
            </a:r>
            <a:r>
              <a:rPr lang="en-US" altLang="en-US">
                <a:latin typeface="Arial" panose="020B0604020202020204" pitchFamily="34" charset="0"/>
                <a:ea typeface="ＭＳ Ｐゴシック" panose="020B0600070205080204" pitchFamily="34" charset="-128"/>
              </a:rPr>
              <a:t>, and a variance of </a:t>
            </a:r>
            <a:r>
              <a:rPr lang="el-GR" altLang="en-US">
                <a:latin typeface="Arial" panose="020B0604020202020204" pitchFamily="34" charset="0"/>
                <a:ea typeface="ＭＳ Ｐゴシック" panose="020B0600070205080204" pitchFamily="34" charset="-128"/>
              </a:rPr>
              <a:t>sigma squared</a:t>
            </a:r>
            <a:r>
              <a:rPr lang="en-US" altLang="en-US">
                <a:latin typeface="Arial" panose="020B0604020202020204" pitchFamily="34" charset="0"/>
                <a:ea typeface="ＭＳ Ｐゴシック" panose="020B0600070205080204" pitchFamily="34" charset="-128"/>
              </a:rPr>
              <a:t>, </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EE57AD4F-458B-450A-806D-AE45274D90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5197DFA-D89C-4CEC-A78E-3148D511E585}" type="slidenum">
              <a:rPr lang="en-US" altLang="en-US" sz="1200" smtClean="0">
                <a:latin typeface="Arial" panose="020B0604020202020204" pitchFamily="34" charset="0"/>
              </a:rPr>
              <a:pPr/>
              <a:t>295</a:t>
            </a:fld>
            <a:endParaRPr lang="en-US" altLang="en-US" sz="1200">
              <a:latin typeface="Arial" panose="020B0604020202020204" pitchFamily="34" charset="0"/>
            </a:endParaRPr>
          </a:p>
        </p:txBody>
      </p:sp>
      <p:sp>
        <p:nvSpPr>
          <p:cNvPr id="200707" name="Rectangle 2">
            <a:extLst>
              <a:ext uri="{FF2B5EF4-FFF2-40B4-BE49-F238E27FC236}">
                <a16:creationId xmlns:a16="http://schemas.microsoft.com/office/drawing/2014/main" id="{F4C08CD7-51DD-45CD-BFD8-E75FBABBA40D}"/>
              </a:ext>
            </a:extLst>
          </p:cNvPr>
          <p:cNvSpPr>
            <a:spLocks noGrp="1" noRot="1" noChangeAspect="1" noChangeArrowheads="1" noTextEdit="1"/>
          </p:cNvSpPr>
          <p:nvPr>
            <p:ph type="sldImg"/>
          </p:nvPr>
        </p:nvSpPr>
        <p:spPr>
          <a:ln/>
        </p:spPr>
      </p:sp>
      <p:sp>
        <p:nvSpPr>
          <p:cNvPr id="200708" name="Rectangle 3">
            <a:extLst>
              <a:ext uri="{FF2B5EF4-FFF2-40B4-BE49-F238E27FC236}">
                <a16:creationId xmlns:a16="http://schemas.microsoft.com/office/drawing/2014/main" id="{08A6AE95-40CA-4B1F-962D-036779C2E0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then a new variable Y created using the linear transformation Y = bX + A will have mean of b</a:t>
            </a:r>
            <a:r>
              <a:rPr lang="el-GR" altLang="en-US">
                <a:latin typeface="Arial" panose="020B0604020202020204" pitchFamily="34" charset="0"/>
                <a:ea typeface="ＭＳ Ｐゴシック" panose="020B0600070205080204" pitchFamily="34" charset="-128"/>
              </a:rPr>
              <a:t> times mu</a:t>
            </a:r>
            <a:r>
              <a:rPr lang="en-US" altLang="en-US">
                <a:latin typeface="Arial" panose="020B0604020202020204" pitchFamily="34" charset="0"/>
                <a:ea typeface="ＭＳ Ｐゴシック" panose="020B0600070205080204" pitchFamily="34" charset="-128"/>
              </a:rPr>
              <a:t>+A</a:t>
            </a:r>
            <a:endParaRPr lang="el-GR" altLang="en-US" baseline="30000">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66B3B0DA-EED7-493E-BD6E-1344A81431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8392CE3-7724-4213-A681-B661A3DC67F3}" type="slidenum">
              <a:rPr lang="en-US" altLang="en-US" sz="1200" smtClean="0">
                <a:latin typeface="Arial" panose="020B0604020202020204" pitchFamily="34" charset="0"/>
              </a:rPr>
              <a:pPr/>
              <a:t>296</a:t>
            </a:fld>
            <a:endParaRPr lang="en-US" altLang="en-US" sz="1200">
              <a:latin typeface="Arial" panose="020B0604020202020204" pitchFamily="34" charset="0"/>
            </a:endParaRPr>
          </a:p>
        </p:txBody>
      </p:sp>
      <p:sp>
        <p:nvSpPr>
          <p:cNvPr id="202755" name="Rectangle 2">
            <a:extLst>
              <a:ext uri="{FF2B5EF4-FFF2-40B4-BE49-F238E27FC236}">
                <a16:creationId xmlns:a16="http://schemas.microsoft.com/office/drawing/2014/main" id="{ACED49A1-EB93-418B-8F53-67C2C31E7115}"/>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A4DE499D-D3D7-41B9-A7D6-B6A6AAD69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 standard deviation of b</a:t>
            </a:r>
            <a:r>
              <a:rPr lang="el-GR" altLang="en-US">
                <a:latin typeface="Arial" panose="020B0604020202020204" pitchFamily="34" charset="0"/>
                <a:ea typeface="ＭＳ Ｐゴシック" panose="020B0600070205080204" pitchFamily="34" charset="-128"/>
              </a:rPr>
              <a:t> times sigma</a:t>
            </a:r>
            <a:endParaRPr lang="el-GR" altLang="en-US" baseline="30000">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4C05B12C-17C3-4FB1-A496-85FF281865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96DDCCB-147E-40BD-B701-B721840B82D7}" type="slidenum">
              <a:rPr lang="en-US" altLang="en-US" sz="1200" smtClean="0">
                <a:latin typeface="Arial" panose="020B0604020202020204" pitchFamily="34" charset="0"/>
              </a:rPr>
              <a:pPr/>
              <a:t>297</a:t>
            </a:fld>
            <a:endParaRPr lang="en-US" altLang="en-US" sz="1200">
              <a:latin typeface="Arial" panose="020B0604020202020204" pitchFamily="34" charset="0"/>
            </a:endParaRPr>
          </a:p>
        </p:txBody>
      </p:sp>
      <p:sp>
        <p:nvSpPr>
          <p:cNvPr id="204803" name="Rectangle 2">
            <a:extLst>
              <a:ext uri="{FF2B5EF4-FFF2-40B4-BE49-F238E27FC236}">
                <a16:creationId xmlns:a16="http://schemas.microsoft.com/office/drawing/2014/main" id="{6EDEDC86-9E9E-4EA6-BAF4-503468A237DE}"/>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id="{E5B2C7C2-ED92-4FE8-B9E6-CA8FC9117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and a variance of b squared times sigma squared.</a:t>
            </a:r>
            <a:endParaRPr lang="el-GR" altLang="en-US" baseline="30000">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C2F39D36-CF1B-4D57-886A-8DA17FEAC8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AC77DC30-D645-4238-9D32-E4EB1F6A6CC2}" type="slidenum">
              <a:rPr lang="en-US" altLang="en-US" sz="1200" smtClean="0">
                <a:latin typeface="Times New Roman" panose="02020603050405020304" pitchFamily="18" charset="0"/>
              </a:rPr>
              <a:pPr eaLnBrk="1" hangingPunct="1">
                <a:spcBef>
                  <a:spcPct val="0"/>
                </a:spcBef>
              </a:pPr>
              <a:t>298</a:t>
            </a:fld>
            <a:endParaRPr lang="en-US" altLang="en-US" sz="1200">
              <a:latin typeface="Times New Roman" panose="02020603050405020304" pitchFamily="18" charset="0"/>
            </a:endParaRPr>
          </a:p>
        </p:txBody>
      </p:sp>
      <p:sp>
        <p:nvSpPr>
          <p:cNvPr id="206851" name="Rectangle 2">
            <a:extLst>
              <a:ext uri="{FF2B5EF4-FFF2-40B4-BE49-F238E27FC236}">
                <a16:creationId xmlns:a16="http://schemas.microsoft.com/office/drawing/2014/main" id="{70267D28-5D2B-4867-B08F-A9B7AAD0ADCB}"/>
              </a:ext>
            </a:extLst>
          </p:cNvPr>
          <p:cNvSpPr>
            <a:spLocks noGrp="1" noRot="1" noChangeAspect="1" noChangeArrowheads="1" noTextEdit="1"/>
          </p:cNvSpPr>
          <p:nvPr>
            <p:ph type="sldImg"/>
          </p:nvPr>
        </p:nvSpPr>
        <p:spPr>
          <a:ln/>
        </p:spPr>
      </p:sp>
      <p:sp>
        <p:nvSpPr>
          <p:cNvPr id="206852" name="Rectangle 3">
            <a:extLst>
              <a:ext uri="{FF2B5EF4-FFF2-40B4-BE49-F238E27FC236}">
                <a16:creationId xmlns:a16="http://schemas.microsoft.com/office/drawing/2014/main" id="{B119896C-85C2-46DF-92FD-25143DF57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this section, we will discuss how to calculate the variance of the sum of two variables. As you will see in later sections, there are many occasions where this is important. Consider the following situation: you have two populations, you sample one number from each population, and then you add the two numbers together. You do this over and over again until you have a great many sums. The question is, "What is the variance of the sums."</a:t>
            </a: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C2FAEB23-BC5F-4C74-A4BB-9E2F75471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C9E193BB-B7D2-49CE-A73A-1DD713AF9BA9}" type="slidenum">
              <a:rPr lang="en-US" altLang="en-US" sz="1200" smtClean="0">
                <a:latin typeface="Times New Roman" panose="02020603050405020304" pitchFamily="18" charset="0"/>
              </a:rPr>
              <a:pPr eaLnBrk="1" hangingPunct="1">
                <a:spcBef>
                  <a:spcPct val="0"/>
                </a:spcBef>
              </a:pPr>
              <a:t>299</a:t>
            </a:fld>
            <a:endParaRPr lang="en-US" altLang="en-US" sz="1200">
              <a:latin typeface="Times New Roman" panose="02020603050405020304" pitchFamily="18" charset="0"/>
            </a:endParaRPr>
          </a:p>
        </p:txBody>
      </p:sp>
      <p:sp>
        <p:nvSpPr>
          <p:cNvPr id="208899" name="Rectangle 1026">
            <a:extLst>
              <a:ext uri="{FF2B5EF4-FFF2-40B4-BE49-F238E27FC236}">
                <a16:creationId xmlns:a16="http://schemas.microsoft.com/office/drawing/2014/main" id="{CE882A0C-4769-4E87-A8F3-06C8A13541A0}"/>
              </a:ext>
            </a:extLst>
          </p:cNvPr>
          <p:cNvSpPr>
            <a:spLocks noGrp="1" noRot="1" noChangeAspect="1" noChangeArrowheads="1" noTextEdit="1"/>
          </p:cNvSpPr>
          <p:nvPr>
            <p:ph type="sldImg"/>
          </p:nvPr>
        </p:nvSpPr>
        <p:spPr>
          <a:ln/>
        </p:spPr>
      </p:sp>
      <p:sp>
        <p:nvSpPr>
          <p:cNvPr id="208900" name="Rectangle 1027">
            <a:extLst>
              <a:ext uri="{FF2B5EF4-FFF2-40B4-BE49-F238E27FC236}">
                <a16:creationId xmlns:a16="http://schemas.microsoft.com/office/drawing/2014/main" id="{BF11C7B9-FD8B-4C29-8E93-705532C9A3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For example, suppose the two populations are the populations of 8-year old males and 8-year females in Houston Texas and that the variable of interest is memory span. You repeat the following steps thousands of times: (1) sample one male and one female, (2) measure the memory span of each, and (3) add the two memory spans. </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3311B36F-B20F-4160-B90A-264F43AE6A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3872D3C3-8DAF-4E7E-B843-3251787336C3}" type="slidenum">
              <a:rPr lang="en-US" altLang="en-US" sz="1200" smtClean="0">
                <a:latin typeface="Times New Roman" panose="02020603050405020304" pitchFamily="18" charset="0"/>
              </a:rPr>
              <a:pPr eaLnBrk="1" hangingPunct="1">
                <a:spcBef>
                  <a:spcPct val="0"/>
                </a:spcBef>
              </a:pPr>
              <a:t>300</a:t>
            </a:fld>
            <a:endParaRPr lang="en-US" altLang="en-US" sz="1200">
              <a:latin typeface="Times New Roman" panose="02020603050405020304" pitchFamily="18" charset="0"/>
            </a:endParaRPr>
          </a:p>
        </p:txBody>
      </p:sp>
      <p:sp>
        <p:nvSpPr>
          <p:cNvPr id="210947" name="Rectangle 2">
            <a:extLst>
              <a:ext uri="{FF2B5EF4-FFF2-40B4-BE49-F238E27FC236}">
                <a16:creationId xmlns:a16="http://schemas.microsoft.com/office/drawing/2014/main" id="{C9ED6376-CAD5-4C3F-B7A3-4ADF46BF9195}"/>
              </a:ext>
            </a:extLst>
          </p:cNvPr>
          <p:cNvSpPr>
            <a:spLocks noGrp="1" noRot="1" noChangeAspect="1" noChangeArrowheads="1" noTextEdit="1"/>
          </p:cNvSpPr>
          <p:nvPr>
            <p:ph type="sldImg"/>
          </p:nvPr>
        </p:nvSpPr>
        <p:spPr>
          <a:ln/>
        </p:spPr>
      </p:sp>
      <p:sp>
        <p:nvSpPr>
          <p:cNvPr id="210948" name="Rectangle 3">
            <a:extLst>
              <a:ext uri="{FF2B5EF4-FFF2-40B4-BE49-F238E27FC236}">
                <a16:creationId xmlns:a16="http://schemas.microsoft.com/office/drawing/2014/main" id="{68228B0E-18D8-43E8-80A7-7DE500757D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After you have done this thousands of times, you compute the variance of the sum. It turns out that the variance of this sum can be computed according to the formula shown here.</a:t>
            </a:r>
          </a:p>
          <a:p>
            <a:pPr eaLnBrk="1" hangingPunct="1"/>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The first term is the variance of the sum, the second term is the variance of the males and the third term is the variance of the females. </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49F44215-A5B5-4D8C-854B-ECB290836B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F9E4A782-2797-49C3-99D0-658AAC89575D}" type="slidenum">
              <a:rPr lang="en-US" altLang="en-US" sz="1200" smtClean="0">
                <a:latin typeface="Times New Roman" panose="02020603050405020304" pitchFamily="18" charset="0"/>
              </a:rPr>
              <a:pPr eaLnBrk="1" hangingPunct="1">
                <a:spcBef>
                  <a:spcPct val="0"/>
                </a:spcBef>
              </a:pPr>
              <a:t>301</a:t>
            </a:fld>
            <a:endParaRPr lang="en-US" altLang="en-US" sz="1200">
              <a:latin typeface="Times New Roman" panose="02020603050405020304" pitchFamily="18" charset="0"/>
            </a:endParaRPr>
          </a:p>
        </p:txBody>
      </p:sp>
      <p:sp>
        <p:nvSpPr>
          <p:cNvPr id="212995" name="Rectangle 2">
            <a:extLst>
              <a:ext uri="{FF2B5EF4-FFF2-40B4-BE49-F238E27FC236}">
                <a16:creationId xmlns:a16="http://schemas.microsoft.com/office/drawing/2014/main" id="{3566B328-DFFA-41B1-A773-3D42CC8E912D}"/>
              </a:ext>
            </a:extLst>
          </p:cNvPr>
          <p:cNvSpPr>
            <a:spLocks noGrp="1" noRot="1" noChangeAspect="1" noChangeArrowheads="1" noTextEdit="1"/>
          </p:cNvSpPr>
          <p:nvPr>
            <p:ph type="sldImg"/>
          </p:nvPr>
        </p:nvSpPr>
        <p:spPr>
          <a:ln/>
        </p:spPr>
      </p:sp>
      <p:sp>
        <p:nvSpPr>
          <p:cNvPr id="212996" name="Rectangle 3">
            <a:extLst>
              <a:ext uri="{FF2B5EF4-FFF2-40B4-BE49-F238E27FC236}">
                <a16:creationId xmlns:a16="http://schemas.microsoft.com/office/drawing/2014/main" id="{ADBC3693-700B-428B-9FDC-0C87D8CE50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Therefore, if the variances on the memory span test for the males and females respectively were 0.9 and 0.8, then the variance of the sum would be 1.7.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5</a:t>
            </a:fld>
            <a:endParaRPr lang="en-US" dirty="0"/>
          </a:p>
        </p:txBody>
      </p:sp>
    </p:spTree>
    <p:extLst>
      <p:ext uri="{BB962C8B-B14F-4D97-AF65-F5344CB8AC3E}">
        <p14:creationId xmlns:p14="http://schemas.microsoft.com/office/powerpoint/2010/main" val="1747516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DD937C9D-92C3-4826-A6AE-F72CBFD8F9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964E86A-61B5-47B1-8CA2-A8D6348E2C34}" type="slidenum">
              <a:rPr lang="en-US" altLang="en-US" sz="1200" smtClean="0"/>
              <a:pPr/>
              <a:t>32</a:t>
            </a:fld>
            <a:endParaRPr lang="en-US" altLang="en-US" sz="1200"/>
          </a:p>
        </p:txBody>
      </p:sp>
      <p:sp>
        <p:nvSpPr>
          <p:cNvPr id="59395" name="Rectangle 2">
            <a:extLst>
              <a:ext uri="{FF2B5EF4-FFF2-40B4-BE49-F238E27FC236}">
                <a16:creationId xmlns:a16="http://schemas.microsoft.com/office/drawing/2014/main" id="{6BB9C5BB-9DDF-4705-BAE1-5E16EE8FA68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A9396E1-0231-4199-A2EF-79022EB821F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With inferential statistics, we generally take a sample, or a small subset of a larger set of data, and we use this sample to draw inferences about the population as a whole.</a:t>
            </a:r>
          </a:p>
          <a:p>
            <a:pPr eaLnBrk="1" hangingPunct="1"/>
            <a:endParaRPr lang="en-US" altLang="en-US">
              <a:solidFill>
                <a:srgbClr val="000000"/>
              </a:solidFill>
              <a:latin typeface="Geneva" charset="0"/>
              <a:ea typeface="ＭＳ Ｐゴシック" panose="020B0600070205080204" pitchFamily="34" charset="-128"/>
            </a:endParaRPr>
          </a:p>
          <a:p>
            <a:pPr eaLnBrk="1" hangingPunct="1"/>
            <a:r>
              <a:rPr lang="en-US" altLang="en-US">
                <a:solidFill>
                  <a:srgbClr val="000000"/>
                </a:solidFill>
                <a:latin typeface="Geneva" charset="0"/>
                <a:ea typeface="ＭＳ Ｐゴシック" panose="020B0600070205080204" pitchFamily="34" charset="-128"/>
              </a:rPr>
              <a:t>Let’s consider some examples...</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7BCB805E-E206-4E87-BE59-0582166F4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830C1E8A-39D9-4785-BF8E-91CA6F53C925}" type="slidenum">
              <a:rPr lang="en-US" altLang="en-US" sz="1200" smtClean="0">
                <a:latin typeface="Times New Roman" panose="02020603050405020304" pitchFamily="18" charset="0"/>
              </a:rPr>
              <a:pPr eaLnBrk="1" hangingPunct="1">
                <a:spcBef>
                  <a:spcPct val="0"/>
                </a:spcBef>
              </a:pPr>
              <a:t>302</a:t>
            </a:fld>
            <a:endParaRPr lang="en-US" altLang="en-US" sz="1200">
              <a:latin typeface="Times New Roman" panose="02020603050405020304" pitchFamily="18" charset="0"/>
            </a:endParaRPr>
          </a:p>
        </p:txBody>
      </p:sp>
      <p:sp>
        <p:nvSpPr>
          <p:cNvPr id="215043" name="Rectangle 2">
            <a:extLst>
              <a:ext uri="{FF2B5EF4-FFF2-40B4-BE49-F238E27FC236}">
                <a16:creationId xmlns:a16="http://schemas.microsoft.com/office/drawing/2014/main" id="{5B12E821-C160-47D1-A9BF-C7962D829A4F}"/>
              </a:ext>
            </a:extLst>
          </p:cNvPr>
          <p:cNvSpPr>
            <a:spLocks noGrp="1" noRot="1" noChangeAspect="1" noChangeArrowheads="1" noTextEdit="1"/>
          </p:cNvSpPr>
          <p:nvPr>
            <p:ph type="sldImg"/>
          </p:nvPr>
        </p:nvSpPr>
        <p:spPr>
          <a:ln/>
        </p:spPr>
      </p:sp>
      <p:sp>
        <p:nvSpPr>
          <p:cNvPr id="215044" name="Rectangle 3">
            <a:extLst>
              <a:ext uri="{FF2B5EF4-FFF2-40B4-BE49-F238E27FC236}">
                <a16:creationId xmlns:a16="http://schemas.microsoft.com/office/drawing/2014/main" id="{76C9CDE2-C4F7-4FD1-923B-EC5BC44A21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The formula for the variance of the difference between the two variables (memory span in this example) is shown here. Notice that expression for the difference is the same as the formula for the sum. Intuitively you might think that the variance of the difference would be smaller but that is not the case.</a:t>
            </a: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D3DA62DC-B2FA-4DD4-BE0B-4F2DDC5074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EE66BB0C-F102-4C70-9F5E-95688264A02C}" type="slidenum">
              <a:rPr lang="en-US" altLang="en-US" sz="1200" smtClean="0">
                <a:latin typeface="Times New Roman" panose="02020603050405020304" pitchFamily="18" charset="0"/>
              </a:rPr>
              <a:pPr eaLnBrk="1" hangingPunct="1">
                <a:spcBef>
                  <a:spcPct val="0"/>
                </a:spcBef>
              </a:pPr>
              <a:t>303</a:t>
            </a:fld>
            <a:endParaRPr lang="en-US" altLang="en-US" sz="1200">
              <a:latin typeface="Times New Roman" panose="02020603050405020304" pitchFamily="18" charset="0"/>
            </a:endParaRPr>
          </a:p>
        </p:txBody>
      </p:sp>
      <p:sp>
        <p:nvSpPr>
          <p:cNvPr id="217091" name="Rectangle 2">
            <a:extLst>
              <a:ext uri="{FF2B5EF4-FFF2-40B4-BE49-F238E27FC236}">
                <a16:creationId xmlns:a16="http://schemas.microsoft.com/office/drawing/2014/main" id="{C2D92155-8484-4748-84DE-2497C7A31B66}"/>
              </a:ext>
            </a:extLst>
          </p:cNvPr>
          <p:cNvSpPr>
            <a:spLocks noGrp="1" noRot="1" noChangeAspect="1" noChangeArrowheads="1" noTextEdit="1"/>
          </p:cNvSpPr>
          <p:nvPr>
            <p:ph type="sldImg"/>
          </p:nvPr>
        </p:nvSpPr>
        <p:spPr>
          <a:ln/>
        </p:spPr>
      </p:sp>
      <p:sp>
        <p:nvSpPr>
          <p:cNvPr id="217092" name="Rectangle 3">
            <a:extLst>
              <a:ext uri="{FF2B5EF4-FFF2-40B4-BE49-F238E27FC236}">
                <a16:creationId xmlns:a16="http://schemas.microsoft.com/office/drawing/2014/main" id="{9C7A6415-CFFF-44A1-A661-61FAE4FB03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Times" panose="02020603050405020304" pitchFamily="18" charset="0"/>
              <a:buNone/>
            </a:pPr>
            <a:r>
              <a:rPr lang="en-US" altLang="en-US">
                <a:latin typeface="Geneva" charset="0"/>
                <a:ea typeface="ＭＳ Ｐゴシック" panose="020B0600070205080204" pitchFamily="34" charset="-128"/>
              </a:rPr>
              <a:t>More generally, the variance sum law can be written as shown here.</a:t>
            </a:r>
          </a:p>
          <a:p>
            <a:pPr eaLnBrk="1" hangingPunct="1">
              <a:buFont typeface="Times" panose="02020603050405020304" pitchFamily="18" charset="0"/>
              <a:buNone/>
            </a:pPr>
            <a:endParaRPr lang="en-US" altLang="en-US">
              <a:latin typeface="Geneva" charset="0"/>
              <a:ea typeface="ＭＳ Ｐゴシック" panose="020B0600070205080204" pitchFamily="34" charset="-128"/>
            </a:endParaRPr>
          </a:p>
          <a:p>
            <a:pPr eaLnBrk="1" hangingPunct="1">
              <a:buFont typeface="Times" panose="02020603050405020304" pitchFamily="18" charset="0"/>
              <a:buNone/>
            </a:pPr>
            <a:r>
              <a:rPr lang="en-US" altLang="en-US">
                <a:latin typeface="Geneva" charset="0"/>
                <a:ea typeface="ＭＳ Ｐゴシック" panose="020B0600070205080204" pitchFamily="34" charset="-128"/>
              </a:rPr>
              <a:t>This is read as </a:t>
            </a:r>
          </a:p>
          <a:p>
            <a:pPr eaLnBrk="1" hangingPunct="1">
              <a:buFont typeface="Times" panose="02020603050405020304" pitchFamily="18" charset="0"/>
              <a:buNone/>
            </a:pPr>
            <a:r>
              <a:rPr lang="en-US" altLang="en-US">
                <a:latin typeface="Geneva" charset="0"/>
                <a:ea typeface="ＭＳ Ｐゴシック" panose="020B0600070205080204" pitchFamily="34" charset="-128"/>
              </a:rPr>
              <a:t>"The variance of X plus or minus Y is equals the variance of X plus the variance of Y.</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EC944C89-D225-4A96-8DF8-E990369B69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265E0F4E-216C-45C1-8623-5DBBBA86BBC7}" type="slidenum">
              <a:rPr lang="en-US" altLang="en-US" sz="1200" smtClean="0">
                <a:latin typeface="Times New Roman" panose="02020603050405020304" pitchFamily="18" charset="0"/>
              </a:rPr>
              <a:pPr eaLnBrk="1" hangingPunct="1">
                <a:spcBef>
                  <a:spcPct val="0"/>
                </a:spcBef>
              </a:pPr>
              <a:t>304</a:t>
            </a:fld>
            <a:endParaRPr lang="en-US" altLang="en-US" sz="1200">
              <a:latin typeface="Times New Roman" panose="02020603050405020304" pitchFamily="18" charset="0"/>
            </a:endParaRPr>
          </a:p>
        </p:txBody>
      </p:sp>
      <p:sp>
        <p:nvSpPr>
          <p:cNvPr id="219139" name="Rectangle 2">
            <a:extLst>
              <a:ext uri="{FF2B5EF4-FFF2-40B4-BE49-F238E27FC236}">
                <a16:creationId xmlns:a16="http://schemas.microsoft.com/office/drawing/2014/main" id="{37DF48CC-2D9A-416C-8C72-175453BBAA68}"/>
              </a:ext>
            </a:extLst>
          </p:cNvPr>
          <p:cNvSpPr>
            <a:spLocks noGrp="1" noRot="1" noChangeAspect="1" noChangeArrowheads="1" noTextEdit="1"/>
          </p:cNvSpPr>
          <p:nvPr>
            <p:ph type="sldImg"/>
          </p:nvPr>
        </p:nvSpPr>
        <p:spPr>
          <a:ln/>
        </p:spPr>
      </p:sp>
      <p:sp>
        <p:nvSpPr>
          <p:cNvPr id="219140" name="Rectangle 3">
            <a:extLst>
              <a:ext uri="{FF2B5EF4-FFF2-40B4-BE49-F238E27FC236}">
                <a16:creationId xmlns:a16="http://schemas.microsoft.com/office/drawing/2014/main" id="{354BDBBB-DEF4-487E-8B0D-C1633DF7F4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Times" panose="02020603050405020304" pitchFamily="18" charset="0"/>
              <a:buNone/>
            </a:pPr>
            <a:r>
              <a:rPr lang="en-US" altLang="en-US">
                <a:solidFill>
                  <a:srgbClr val="FF0000"/>
                </a:solidFill>
                <a:latin typeface="Geneva" charset="0"/>
                <a:ea typeface="ＭＳ Ｐゴシック" panose="020B0600070205080204" pitchFamily="34" charset="-128"/>
              </a:rPr>
              <a:t>However, these formulas for the sum and difference of variables only apply when the variables are independent.</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8D55845E-A470-4B11-BC35-4DED18478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E4FFA3F9-A54B-4DF0-8901-84B9A26DC1C6}" type="slidenum">
              <a:rPr lang="en-US" altLang="en-US" sz="1200" smtClean="0">
                <a:latin typeface="Times New Roman" panose="02020603050405020304" pitchFamily="18" charset="0"/>
              </a:rPr>
              <a:pPr eaLnBrk="1" hangingPunct="1">
                <a:spcBef>
                  <a:spcPct val="0"/>
                </a:spcBef>
              </a:pPr>
              <a:t>305</a:t>
            </a:fld>
            <a:endParaRPr lang="en-US" altLang="en-US" sz="1200">
              <a:latin typeface="Times New Roman" panose="02020603050405020304" pitchFamily="18" charset="0"/>
            </a:endParaRPr>
          </a:p>
        </p:txBody>
      </p:sp>
      <p:sp>
        <p:nvSpPr>
          <p:cNvPr id="221187" name="Rectangle 2">
            <a:extLst>
              <a:ext uri="{FF2B5EF4-FFF2-40B4-BE49-F238E27FC236}">
                <a16:creationId xmlns:a16="http://schemas.microsoft.com/office/drawing/2014/main" id="{F27E7D34-03E0-41D1-9834-A3EC45545FA1}"/>
              </a:ext>
            </a:extLst>
          </p:cNvPr>
          <p:cNvSpPr>
            <a:spLocks noGrp="1" noRot="1" noChangeAspect="1" noChangeArrowheads="1" noTextEdit="1"/>
          </p:cNvSpPr>
          <p:nvPr>
            <p:ph type="sldImg"/>
          </p:nvPr>
        </p:nvSpPr>
        <p:spPr>
          <a:ln/>
        </p:spPr>
      </p:sp>
      <p:sp>
        <p:nvSpPr>
          <p:cNvPr id="221188" name="Rectangle 3">
            <a:extLst>
              <a:ext uri="{FF2B5EF4-FFF2-40B4-BE49-F238E27FC236}">
                <a16:creationId xmlns:a16="http://schemas.microsoft.com/office/drawing/2014/main" id="{08AF71ED-9171-4170-A7C1-13E6F92893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Times" panose="02020603050405020304" pitchFamily="18" charset="0"/>
              <a:buNone/>
            </a:pPr>
            <a:r>
              <a:rPr lang="en-US" altLang="en-US">
                <a:latin typeface="Geneva" charset="0"/>
                <a:ea typeface="ＭＳ Ｐゴシック" panose="020B0600070205080204" pitchFamily="34" charset="-128"/>
              </a:rPr>
              <a:t>In the memory span example, we have thousands of randomly-paired scores. Since the scores are paired randomly, there is no relationship between memory span of one member of the pair and the memory span of the other. Therefore the two scores are independent. </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B3A82245-B9FD-4BBB-B71E-6574667F74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A28046B2-713E-4299-882D-13C9D86216FB}" type="slidenum">
              <a:rPr lang="en-US" altLang="en-US" sz="1200" smtClean="0">
                <a:latin typeface="Times New Roman" panose="02020603050405020304" pitchFamily="18" charset="0"/>
              </a:rPr>
              <a:pPr eaLnBrk="1" hangingPunct="1">
                <a:spcBef>
                  <a:spcPct val="0"/>
                </a:spcBef>
              </a:pPr>
              <a:t>306</a:t>
            </a:fld>
            <a:endParaRPr lang="en-US" altLang="en-US" sz="1200">
              <a:latin typeface="Times New Roman" panose="02020603050405020304" pitchFamily="18" charset="0"/>
            </a:endParaRPr>
          </a:p>
        </p:txBody>
      </p:sp>
      <p:sp>
        <p:nvSpPr>
          <p:cNvPr id="223235" name="Rectangle 2">
            <a:extLst>
              <a:ext uri="{FF2B5EF4-FFF2-40B4-BE49-F238E27FC236}">
                <a16:creationId xmlns:a16="http://schemas.microsoft.com/office/drawing/2014/main" id="{B7D74547-2639-4518-B629-F31C9BAD3A5E}"/>
              </a:ext>
            </a:extLst>
          </p:cNvPr>
          <p:cNvSpPr>
            <a:spLocks noGrp="1" noRot="1" noChangeAspect="1" noChangeArrowheads="1" noTextEdit="1"/>
          </p:cNvSpPr>
          <p:nvPr>
            <p:ph type="sldImg"/>
          </p:nvPr>
        </p:nvSpPr>
        <p:spPr>
          <a:ln/>
        </p:spPr>
      </p:sp>
      <p:sp>
        <p:nvSpPr>
          <p:cNvPr id="223236" name="Rectangle 3">
            <a:extLst>
              <a:ext uri="{FF2B5EF4-FFF2-40B4-BE49-F238E27FC236}">
                <a16:creationId xmlns:a16="http://schemas.microsoft.com/office/drawing/2014/main" id="{B2BD7F5E-813F-44BA-BE7E-9ABDF11CFD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Contrast this situation with one in which thousands of people are sampled and two measures, such as verbal and quantitative SAT, are taken from each. In this case, there would be a relationship between the two variables since higher scores on the verbal SAT are associated with higher scores on the quantitative SAT. </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AB0F10A2-DCCF-4236-925F-44C257323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3000">
                <a:solidFill>
                  <a:schemeClr val="tx1"/>
                </a:solidFill>
                <a:latin typeface="Times" panose="02020603050405020304" pitchFamily="18" charset="0"/>
                <a:ea typeface="ＭＳ Ｐゴシック" panose="020B0600070205080204" pitchFamily="34" charset="-128"/>
              </a:defRPr>
            </a:lvl1pPr>
            <a:lvl2pPr marL="37931725" indent="-37474525">
              <a:spcBef>
                <a:spcPct val="30000"/>
              </a:spcBef>
              <a:defRPr sz="3000">
                <a:solidFill>
                  <a:schemeClr val="tx1"/>
                </a:solidFill>
                <a:latin typeface="Times" panose="02020603050405020304" pitchFamily="18" charset="0"/>
                <a:ea typeface="ＭＳ Ｐゴシック" panose="020B0600070205080204" pitchFamily="34" charset="-128"/>
              </a:defRPr>
            </a:lvl2pPr>
            <a:lvl3pPr marL="1143000" indent="-228600">
              <a:spcBef>
                <a:spcPct val="30000"/>
              </a:spcBef>
              <a:defRPr sz="3000">
                <a:solidFill>
                  <a:schemeClr val="tx1"/>
                </a:solidFill>
                <a:latin typeface="Times" panose="02020603050405020304" pitchFamily="18" charset="0"/>
                <a:ea typeface="ＭＳ Ｐゴシック" panose="020B0600070205080204" pitchFamily="34" charset="-128"/>
              </a:defRPr>
            </a:lvl3pPr>
            <a:lvl4pPr marL="1600200" indent="-228600">
              <a:spcBef>
                <a:spcPct val="30000"/>
              </a:spcBef>
              <a:defRPr sz="3000">
                <a:solidFill>
                  <a:schemeClr val="tx1"/>
                </a:solidFill>
                <a:latin typeface="Times" panose="02020603050405020304" pitchFamily="18" charset="0"/>
                <a:ea typeface="ＭＳ Ｐゴシック" panose="020B0600070205080204" pitchFamily="34" charset="-128"/>
              </a:defRPr>
            </a:lvl4pPr>
            <a:lvl5pPr marL="2057400" indent="-228600">
              <a:spcBef>
                <a:spcPct val="30000"/>
              </a:spcBef>
              <a:defRPr sz="3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30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pPr>
            <a:fld id="{D61A8DF0-5233-4581-B38E-6B27523B3ECA}" type="slidenum">
              <a:rPr lang="en-US" altLang="en-US" sz="1200" smtClean="0">
                <a:latin typeface="Times New Roman" panose="02020603050405020304" pitchFamily="18" charset="0"/>
              </a:rPr>
              <a:pPr eaLnBrk="1" hangingPunct="1">
                <a:spcBef>
                  <a:spcPct val="0"/>
                </a:spcBef>
              </a:pPr>
              <a:t>307</a:t>
            </a:fld>
            <a:endParaRPr lang="en-US" altLang="en-US" sz="1200">
              <a:latin typeface="Times New Roman" panose="02020603050405020304" pitchFamily="18" charset="0"/>
            </a:endParaRPr>
          </a:p>
        </p:txBody>
      </p:sp>
      <p:sp>
        <p:nvSpPr>
          <p:cNvPr id="225283" name="Rectangle 2">
            <a:extLst>
              <a:ext uri="{FF2B5EF4-FFF2-40B4-BE49-F238E27FC236}">
                <a16:creationId xmlns:a16="http://schemas.microsoft.com/office/drawing/2014/main" id="{A0BC77CF-BC8A-45AF-9B8F-EDD2F03CF6FF}"/>
              </a:ext>
            </a:extLst>
          </p:cNvPr>
          <p:cNvSpPr>
            <a:spLocks noGrp="1" noRot="1" noChangeAspect="1" noChangeArrowheads="1" noTextEdit="1"/>
          </p:cNvSpPr>
          <p:nvPr>
            <p:ph type="sldImg"/>
          </p:nvPr>
        </p:nvSpPr>
        <p:spPr>
          <a:solidFill>
            <a:srgbClr val="FFFFFF"/>
          </a:solidFill>
          <a:ln/>
        </p:spPr>
      </p:sp>
      <p:sp>
        <p:nvSpPr>
          <p:cNvPr id="225284" name="Rectangle 3">
            <a:extLst>
              <a:ext uri="{FF2B5EF4-FFF2-40B4-BE49-F238E27FC236}">
                <a16:creationId xmlns:a16="http://schemas.microsoft.com/office/drawing/2014/main" id="{41F8BC8F-E2BB-47C8-8710-3BC9E999C4C6}"/>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Geneva" charset="0"/>
                <a:ea typeface="ＭＳ Ｐゴシック" panose="020B0600070205080204" pitchFamily="34" charset="-128"/>
              </a:rPr>
              <a:t>Thus the two variables are not independent and the variance of the total SAT score would not be the sum of the variance of the verbal SAT and the quantitative SAT. The general form of the variance sum law that takes non-independence into account is presented in a </a:t>
            </a:r>
            <a:r>
              <a:rPr lang="en-US" altLang="en-US">
                <a:solidFill>
                  <a:srgbClr val="0000EE"/>
                </a:solidFill>
                <a:latin typeface="Times New Roman" panose="02020603050405020304" pitchFamily="18" charset="0"/>
                <a:ea typeface="ＭＳ Ｐゴシック" panose="020B0600070205080204" pitchFamily="34" charset="-128"/>
              </a:rPr>
              <a:t>section</a:t>
            </a:r>
            <a:r>
              <a:rPr lang="en-US" altLang="en-US">
                <a:latin typeface="Geneva" charset="0"/>
                <a:ea typeface="ＭＳ Ｐゴシック" panose="020B0600070205080204" pitchFamily="34" charset="-128"/>
              </a:rPr>
              <a:t> in the chapter on correlation.</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AC22249D-F011-4BF8-AADC-7798F596C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1168806-05AC-4923-8F4F-8D55423CBAA6}" type="slidenum">
              <a:rPr lang="en-US" altLang="en-US" sz="1200" smtClean="0">
                <a:latin typeface="Arial" panose="020B0604020202020204" pitchFamily="34" charset="0"/>
              </a:rPr>
              <a:pPr/>
              <a:t>308</a:t>
            </a:fld>
            <a:endParaRPr lang="en-US" altLang="en-US" sz="1200">
              <a:latin typeface="Arial" panose="020B0604020202020204" pitchFamily="34" charset="0"/>
            </a:endParaRPr>
          </a:p>
        </p:txBody>
      </p:sp>
      <p:sp>
        <p:nvSpPr>
          <p:cNvPr id="6147" name="Rectangle 2">
            <a:extLst>
              <a:ext uri="{FF2B5EF4-FFF2-40B4-BE49-F238E27FC236}">
                <a16:creationId xmlns:a16="http://schemas.microsoft.com/office/drawing/2014/main" id="{D9629A37-926A-49B2-BA19-B9F140F00DCB}"/>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2C69D40-CE76-4D9E-B7B8-0D1FFEAFC3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Measures of central tendency, variability, and spread summarize a single variable by providing important information about its distribution.</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EB34235C-808A-46AD-A9E3-391EF63A6B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905DEAB-1E6C-4FA7-95BD-4A9D25B91C6E}" type="slidenum">
              <a:rPr lang="en-US" altLang="en-US" sz="1200" smtClean="0">
                <a:latin typeface="Arial" panose="020B0604020202020204" pitchFamily="34" charset="0"/>
              </a:rPr>
              <a:pPr/>
              <a:t>309</a:t>
            </a:fld>
            <a:endParaRPr lang="en-US" altLang="en-US" sz="1200">
              <a:latin typeface="Arial" panose="020B0604020202020204" pitchFamily="34" charset="0"/>
            </a:endParaRPr>
          </a:p>
        </p:txBody>
      </p:sp>
      <p:sp>
        <p:nvSpPr>
          <p:cNvPr id="8195" name="Rectangle 2">
            <a:extLst>
              <a:ext uri="{FF2B5EF4-FFF2-40B4-BE49-F238E27FC236}">
                <a16:creationId xmlns:a16="http://schemas.microsoft.com/office/drawing/2014/main" id="{EF202AFC-35F5-4379-AA0A-67BA4DB803A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32FBAF13-DFCC-4AE9-869C-84BF66242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Often, more than one variable is collected on each individual.  For example, in large health studies of populations it is common to obtain variables such as age, sex, height, weight, blood pressure, and total cholesterol on each individual.</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41BCD60-B900-489D-A298-E24DF9AA5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E4C4CD1-224F-4839-8C71-AFD9B61BABA1}" type="slidenum">
              <a:rPr lang="en-US" altLang="en-US" sz="1200" smtClean="0">
                <a:latin typeface="Arial" panose="020B0604020202020204" pitchFamily="34" charset="0"/>
              </a:rPr>
              <a:pPr/>
              <a:t>310</a:t>
            </a:fld>
            <a:endParaRPr lang="en-US" altLang="en-US" sz="1200">
              <a:latin typeface="Arial" panose="020B0604020202020204" pitchFamily="34" charset="0"/>
            </a:endParaRPr>
          </a:p>
        </p:txBody>
      </p:sp>
      <p:sp>
        <p:nvSpPr>
          <p:cNvPr id="10243" name="Rectangle 2">
            <a:extLst>
              <a:ext uri="{FF2B5EF4-FFF2-40B4-BE49-F238E27FC236}">
                <a16:creationId xmlns:a16="http://schemas.microsoft.com/office/drawing/2014/main" id="{740A8EBE-9D4D-4B2D-9B39-FD079386480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D8121D6E-5876-49DB-9BCB-C3DD4DDF4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Economic studies may be interested in, among other things personal income and years of education.  </a:t>
            </a: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38C30EE7-700D-4991-BCAD-494F878220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088DFCC-1AB8-41FF-9CB0-E1291FFAD698}" type="slidenum">
              <a:rPr lang="en-US" altLang="en-US" sz="1200" smtClean="0">
                <a:latin typeface="Arial" panose="020B0604020202020204" pitchFamily="34" charset="0"/>
              </a:rPr>
              <a:pPr/>
              <a:t>311</a:t>
            </a:fld>
            <a:endParaRPr lang="en-US" altLang="en-US" sz="1200">
              <a:latin typeface="Arial" panose="020B0604020202020204" pitchFamily="34" charset="0"/>
            </a:endParaRPr>
          </a:p>
        </p:txBody>
      </p:sp>
      <p:sp>
        <p:nvSpPr>
          <p:cNvPr id="12291" name="Rectangle 2">
            <a:extLst>
              <a:ext uri="{FF2B5EF4-FFF2-40B4-BE49-F238E27FC236}">
                <a16:creationId xmlns:a16="http://schemas.microsoft.com/office/drawing/2014/main" id="{7F61A75A-1A2F-4600-95BD-A43447D9AB1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5A1E217A-2936-4BEF-A459-AE9CCC874A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In this chapter we consider bivariate data which consists of two quantitative variables for each individual.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7D439D8D-A230-404F-8CB8-05614F3D0A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AE67A93-3435-4655-B923-B46130EF6B6E}" type="slidenum">
              <a:rPr lang="en-US" altLang="en-US" sz="1200" smtClean="0"/>
              <a:pPr/>
              <a:t>33</a:t>
            </a:fld>
            <a:endParaRPr lang="en-US" altLang="en-US" sz="1200"/>
          </a:p>
        </p:txBody>
      </p:sp>
      <p:sp>
        <p:nvSpPr>
          <p:cNvPr id="63491" name="Rectangle 2">
            <a:extLst>
              <a:ext uri="{FF2B5EF4-FFF2-40B4-BE49-F238E27FC236}">
                <a16:creationId xmlns:a16="http://schemas.microsoft.com/office/drawing/2014/main" id="{2CEDDE91-4F06-49EB-B9AD-3A3F15E01AD7}"/>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648694DA-212C-4892-B207-C70B6BCFACB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As you might imagine, it is very easy for a sample to be biased. Thus, there are strategies that researchers adopt in an attempt to eliminate or decrease the bias in their sample. One of these strategies is the use of simple random sampling. Simple random sampling occurs when every member of the population has an equal chance of being selected into the sample. In addition, the selection of one member is independent from the selection of another member. In theory, then, the strategy of simple random sampling involves selection into a sample by pure chance.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36BACD-0C39-45CC-80D3-0D0851E71A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3BE52EA-61F4-4253-B87A-CDDFF40811E8}" type="slidenum">
              <a:rPr lang="en-US" altLang="en-US" sz="1200" smtClean="0">
                <a:latin typeface="Arial" panose="020B0604020202020204" pitchFamily="34" charset="0"/>
              </a:rPr>
              <a:pPr/>
              <a:t>312</a:t>
            </a:fld>
            <a:endParaRPr lang="en-US" altLang="en-US" sz="1200">
              <a:latin typeface="Arial" panose="020B0604020202020204" pitchFamily="34" charset="0"/>
            </a:endParaRPr>
          </a:p>
        </p:txBody>
      </p:sp>
      <p:sp>
        <p:nvSpPr>
          <p:cNvPr id="14339" name="Rectangle 2">
            <a:extLst>
              <a:ext uri="{FF2B5EF4-FFF2-40B4-BE49-F238E27FC236}">
                <a16:creationId xmlns:a16="http://schemas.microsoft.com/office/drawing/2014/main" id="{3485977D-AEAF-4D8B-BB24-2AC3CF9F1107}"/>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075CDCF7-0086-4E06-A847-9FA643E651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Our first interest is in summarizing such data in a way that is analogous to summarizing data on a single variable.  By way of illustration, let’s consider something with which we are all familiar: age.  It helps to discuss something familiar since knowing the subject matter goes a long way </a:t>
            </a:r>
            <a:r>
              <a:rPr lang="en-US" altLang="en-US" sz="1600">
                <a:solidFill>
                  <a:srgbClr val="000000"/>
                </a:solidFill>
                <a:latin typeface="Geneva" charset="0"/>
                <a:ea typeface="ＭＳ Ｐゴシック" panose="020B0600070205080204" pitchFamily="34" charset="-128"/>
              </a:rPr>
              <a:t>goes a long way in making judgments about statistical results.</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0EB2A1E3-7D5C-4397-B9ED-86F8C29DFB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B745A62-60E1-43A7-96D9-8C5E961C34B9}" type="slidenum">
              <a:rPr lang="en-US" altLang="en-US" sz="1200" smtClean="0">
                <a:latin typeface="Arial" panose="020B0604020202020204" pitchFamily="34" charset="0"/>
              </a:rPr>
              <a:pPr/>
              <a:t>313</a:t>
            </a:fld>
            <a:endParaRPr lang="en-US" altLang="en-US" sz="1200">
              <a:latin typeface="Arial" panose="020B0604020202020204" pitchFamily="34" charset="0"/>
            </a:endParaRPr>
          </a:p>
        </p:txBody>
      </p:sp>
      <p:sp>
        <p:nvSpPr>
          <p:cNvPr id="16387" name="Rectangle 2">
            <a:extLst>
              <a:ext uri="{FF2B5EF4-FFF2-40B4-BE49-F238E27FC236}">
                <a16:creationId xmlns:a16="http://schemas.microsoft.com/office/drawing/2014/main" id="{05D058F5-81A1-4BA4-9BE7-88172238FF94}"/>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80DCF31-E5CD-406D-8F53-C3FA671122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Let’s begin by asking if people tend to marry other people of about the same age.  Our experience tells us “yes,” but how good is the correspondence?</a:t>
            </a: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C395030-70CD-4CD2-BA2C-D2F02A5BAB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E17C98E-2592-49CA-99F6-0189EDECCC9C}" type="slidenum">
              <a:rPr lang="en-US" altLang="en-US" sz="1200" smtClean="0">
                <a:latin typeface="Arial" panose="020B0604020202020204" pitchFamily="34" charset="0"/>
              </a:rPr>
              <a:pPr/>
              <a:t>314</a:t>
            </a:fld>
            <a:endParaRPr lang="en-US" altLang="en-US" sz="1200">
              <a:latin typeface="Arial" panose="020B0604020202020204" pitchFamily="34" charset="0"/>
            </a:endParaRPr>
          </a:p>
        </p:txBody>
      </p:sp>
      <p:sp>
        <p:nvSpPr>
          <p:cNvPr id="18435" name="Rectangle 2">
            <a:extLst>
              <a:ext uri="{FF2B5EF4-FFF2-40B4-BE49-F238E27FC236}">
                <a16:creationId xmlns:a16="http://schemas.microsoft.com/office/drawing/2014/main" id="{A287B7D9-D865-4638-A9B5-DFDA545DF653}"/>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08BFD29-CBF7-4FDF-B953-92BE3B9C1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One way to address the question is to look at pairs of ages for a sample of married couples.  The table shows the ages of 10 married couples.  </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5BF5992-CBDE-4F1B-B3A7-43A5945455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D555046-FDF2-4E54-B1C3-55F9D50FB982}" type="slidenum">
              <a:rPr lang="en-US" altLang="en-US" sz="1200" smtClean="0">
                <a:latin typeface="Arial" panose="020B0604020202020204" pitchFamily="34" charset="0"/>
              </a:rPr>
              <a:pPr/>
              <a:t>315</a:t>
            </a:fld>
            <a:endParaRPr lang="en-US" altLang="en-US" sz="1200">
              <a:latin typeface="Arial" panose="020B0604020202020204" pitchFamily="34" charset="0"/>
            </a:endParaRPr>
          </a:p>
        </p:txBody>
      </p:sp>
      <p:sp>
        <p:nvSpPr>
          <p:cNvPr id="20483" name="Rectangle 2">
            <a:extLst>
              <a:ext uri="{FF2B5EF4-FFF2-40B4-BE49-F238E27FC236}">
                <a16:creationId xmlns:a16="http://schemas.microsoft.com/office/drawing/2014/main" id="{1AB9E7E2-1504-486C-B06F-BD11A649A7A5}"/>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397B275-91B2-48DF-8670-0C6EE52FA9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Going across the columns we see that, yes, husbands and wives tend to be of about the same age, with men having a tendency to be slightly older than their wives.  This is no big surprise, but at least the data bear out our experiences, which is not always the case. The pairs of ages in the table are from a dataset consisting of 282 pairs of spousal ages, too many to make sense of from a table. </a:t>
            </a: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620BFB46-E0DC-4BEE-A09B-DB3C7A5987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708C72E-2F4C-4A91-A782-4714002F45EB}" type="slidenum">
              <a:rPr lang="en-US" altLang="en-US" sz="1200" smtClean="0">
                <a:latin typeface="Arial" panose="020B0604020202020204" pitchFamily="34" charset="0"/>
              </a:rPr>
              <a:pPr/>
              <a:t>316</a:t>
            </a:fld>
            <a:endParaRPr lang="en-US" altLang="en-US" sz="1200">
              <a:latin typeface="Arial" panose="020B0604020202020204" pitchFamily="34" charset="0"/>
            </a:endParaRPr>
          </a:p>
        </p:txBody>
      </p:sp>
      <p:sp>
        <p:nvSpPr>
          <p:cNvPr id="22531" name="Rectangle 2">
            <a:extLst>
              <a:ext uri="{FF2B5EF4-FFF2-40B4-BE49-F238E27FC236}">
                <a16:creationId xmlns:a16="http://schemas.microsoft.com/office/drawing/2014/main" id="{3EC93693-0947-42CE-9465-B1B0870E7638}"/>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ACB6D65-3DF9-41CE-8AF5-EBE888EF8A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What we need is a way to summarize the 282 pairs of ages.  We know that each variable can be summarized by a histogram and by a mean and standard deviation. </a:t>
            </a:r>
            <a:r>
              <a:rPr lang="en-US" altLang="en-US" sz="1400">
                <a:latin typeface="Arial" panose="020B0604020202020204" pitchFamily="34" charset="0"/>
                <a:ea typeface="ＭＳ Ｐゴシック" panose="020B0600070205080204" pitchFamily="34" charset="-128"/>
              </a:rPr>
              <a:t>Each distribution is fairly skewed with a long right tail. Although some wives are older than their husbands, this information cannot be determined from the histograms or from the means and standard deviations. </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7DE7204F-5CF7-4448-9F3B-4BE1F320A9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0CB95C6-F00D-44D7-A8E3-AB3C63A487CF}" type="slidenum">
              <a:rPr lang="en-US" altLang="en-US" sz="1200" smtClean="0">
                <a:latin typeface="Arial" panose="020B0604020202020204" pitchFamily="34" charset="0"/>
              </a:rPr>
              <a:pPr/>
              <a:t>317</a:t>
            </a:fld>
            <a:endParaRPr lang="en-US" altLang="en-US" sz="1200">
              <a:latin typeface="Arial" panose="020B0604020202020204" pitchFamily="34" charset="0"/>
            </a:endParaRPr>
          </a:p>
        </p:txBody>
      </p:sp>
      <p:sp>
        <p:nvSpPr>
          <p:cNvPr id="24579" name="Rectangle 2">
            <a:extLst>
              <a:ext uri="{FF2B5EF4-FFF2-40B4-BE49-F238E27FC236}">
                <a16:creationId xmlns:a16="http://schemas.microsoft.com/office/drawing/2014/main" id="{0928D579-2E2C-4495-A512-3C87822C7119}"/>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5814168-6268-43A7-9EFF-5FCBD7CCC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Another example of information not available from the separate descriptions of husbands and wives’ ages is  the mean age of husbands with wives of a certain age.  For instance, what is the average age of husbands with 45-year-old wives?  Finally, we do not know the relationship between the husband’s age and the wife’s age.</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E975883-25AF-4796-B92C-51D077B507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97F0E73-D8E2-4352-B9A2-C03B29A93107}" type="slidenum">
              <a:rPr lang="en-US" altLang="en-US" sz="1200" smtClean="0">
                <a:latin typeface="Arial" panose="020B0604020202020204" pitchFamily="34" charset="0"/>
              </a:rPr>
              <a:pPr/>
              <a:t>318</a:t>
            </a:fld>
            <a:endParaRPr lang="en-US" altLang="en-US" sz="1200">
              <a:latin typeface="Arial" panose="020B0604020202020204" pitchFamily="34" charset="0"/>
            </a:endParaRPr>
          </a:p>
        </p:txBody>
      </p:sp>
      <p:sp>
        <p:nvSpPr>
          <p:cNvPr id="26627" name="Rectangle 2">
            <a:extLst>
              <a:ext uri="{FF2B5EF4-FFF2-40B4-BE49-F238E27FC236}">
                <a16:creationId xmlns:a16="http://schemas.microsoft.com/office/drawing/2014/main" id="{532A2FE0-2493-4A54-880A-102011F11D7D}"/>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A6290CDB-3B2A-4B59-87C5-38D7EE53F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We can learn much more by displaying the bivariate data in a graphical form that maintains the pairing.  The figure shows a scatter plot of the paired ages.  The x-axis represents the age of the husband and the y-axis the age of the wife. Each blue dot represents one married couple. The graph shows clearly </a:t>
            </a:r>
            <a:r>
              <a:rPr lang="en-US" altLang="en-US" sz="1400">
                <a:latin typeface="Arial" panose="020B0604020202020204" pitchFamily="34" charset="0"/>
                <a:ea typeface="ＭＳ Ｐゴシック" panose="020B0600070205080204" pitchFamily="34" charset="-128"/>
              </a:rPr>
              <a:t>that there is a strong relationship between the husband’s age and the wife’s age:  the older the husband, the older the wife</a:t>
            </a: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2E2875E-D449-43BF-A7B5-A5835C77BB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D50122C-6DEC-421E-8AFA-4124EA7ED648}" type="slidenum">
              <a:rPr lang="en-US" altLang="en-US" sz="1200" smtClean="0">
                <a:latin typeface="Arial" panose="020B0604020202020204" pitchFamily="34" charset="0"/>
              </a:rPr>
              <a:pPr/>
              <a:t>319</a:t>
            </a:fld>
            <a:endParaRPr lang="en-US" altLang="en-US" sz="1200">
              <a:latin typeface="Arial" panose="020B0604020202020204" pitchFamily="34" charset="0"/>
            </a:endParaRPr>
          </a:p>
        </p:txBody>
      </p:sp>
      <p:sp>
        <p:nvSpPr>
          <p:cNvPr id="28675" name="Rectangle 2">
            <a:extLst>
              <a:ext uri="{FF2B5EF4-FFF2-40B4-BE49-F238E27FC236}">
                <a16:creationId xmlns:a16="http://schemas.microsoft.com/office/drawing/2014/main" id="{D1573279-B7A7-4E22-87C6-EEEBA824AF0F}"/>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AB0B023-42EE-405C-9A59-FC085DD28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When one variable (Y) increases with the second variable (X), there is a positive association between X and Y.  Conversely, when Y decreases as X increases, there is a negative association.</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B42DF0A-1755-4261-BA62-B78D679D96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6B29C7E-D602-4EB7-A791-E7D5CB40E5C8}" type="slidenum">
              <a:rPr lang="en-US" altLang="en-US" sz="1200" smtClean="0">
                <a:latin typeface="Arial" panose="020B0604020202020204" pitchFamily="34" charset="0"/>
              </a:rPr>
              <a:pPr/>
              <a:t>320</a:t>
            </a:fld>
            <a:endParaRPr lang="en-US" altLang="en-US" sz="1200">
              <a:latin typeface="Arial" panose="020B0604020202020204" pitchFamily="34" charset="0"/>
            </a:endParaRPr>
          </a:p>
        </p:txBody>
      </p:sp>
      <p:sp>
        <p:nvSpPr>
          <p:cNvPr id="30723" name="Rectangle 2">
            <a:extLst>
              <a:ext uri="{FF2B5EF4-FFF2-40B4-BE49-F238E27FC236}">
                <a16:creationId xmlns:a16="http://schemas.microsoft.com/office/drawing/2014/main" id="{E12B9E27-447A-41D9-A2C2-1998BAD3C994}"/>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5DFD7B5-8064-4774-B026-3474BA3368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 second characteristic of these data is that the points cluster along a straight line.  When this occurs, the relationship is called a linear relationship.</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7CFC1BF-C35B-4D0B-A980-5C8FC6F7C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31986DA-AD6C-4973-B240-1E99111AE2F4}" type="slidenum">
              <a:rPr lang="en-US" altLang="en-US" sz="1200" smtClean="0">
                <a:latin typeface="Arial" panose="020B0604020202020204" pitchFamily="34" charset="0"/>
              </a:rPr>
              <a:pPr/>
              <a:t>321</a:t>
            </a:fld>
            <a:endParaRPr lang="en-US" altLang="en-US" sz="1200">
              <a:latin typeface="Arial" panose="020B0604020202020204" pitchFamily="34" charset="0"/>
            </a:endParaRPr>
          </a:p>
        </p:txBody>
      </p:sp>
      <p:sp>
        <p:nvSpPr>
          <p:cNvPr id="32771" name="Rectangle 2">
            <a:extLst>
              <a:ext uri="{FF2B5EF4-FFF2-40B4-BE49-F238E27FC236}">
                <a16:creationId xmlns:a16="http://schemas.microsoft.com/office/drawing/2014/main" id="{4E13377A-F298-4B29-AC7F-A1AB9CEAD3B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9707B7A-7A7A-4218-A06C-66C5CE8CEE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This figure shows a scatter plot of Arm Strength and Grip Strength from 149 individuals working in physically demanding jobs including electricians, construction and maintenance workers, and auto mechanics. Not surprisingly, the stronger someone’s grip, the stronger their arm tends to be.  There is therefore, a positive association between these variables. </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Although the points cluster along a line, they are not clustered quite as closely as they are for the scatter plot of spousal age.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01D9E03-F703-4297-A6DA-B4A26FDFD6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327D391-FC89-4282-B4E4-8289E70D1AD7}" type="slidenum">
              <a:rPr lang="en-US" altLang="en-US" sz="1200" smtClean="0"/>
              <a:pPr/>
              <a:t>34</a:t>
            </a:fld>
            <a:endParaRPr lang="en-US" altLang="en-US" sz="1200"/>
          </a:p>
        </p:txBody>
      </p:sp>
      <p:sp>
        <p:nvSpPr>
          <p:cNvPr id="65539" name="Rectangle 2">
            <a:extLst>
              <a:ext uri="{FF2B5EF4-FFF2-40B4-BE49-F238E27FC236}">
                <a16:creationId xmlns:a16="http://schemas.microsoft.com/office/drawing/2014/main" id="{CF0F8887-F428-4649-B58A-F8991337F6D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84B0A4EB-3EDD-46D7-8298-A38563F2FC6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To see why random sampling is important, consider the following ways that a sample can be obtained. To build on your understanding of sample and population, identify both of these and then consider the problem(s) with how the sample was selected.</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5BFBEBD8-A546-4EC2-B81F-DABA60DE7A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AEA4587-669A-4E63-B8D2-4C5C347E3D85}" type="slidenum">
              <a:rPr lang="en-US" altLang="en-US" sz="1200" smtClean="0">
                <a:latin typeface="Arial" panose="020B0604020202020204" pitchFamily="34" charset="0"/>
              </a:rPr>
              <a:pPr/>
              <a:t>322</a:t>
            </a:fld>
            <a:endParaRPr lang="en-US" altLang="en-US" sz="1200">
              <a:latin typeface="Arial" panose="020B0604020202020204" pitchFamily="34" charset="0"/>
            </a:endParaRPr>
          </a:p>
        </p:txBody>
      </p:sp>
      <p:sp>
        <p:nvSpPr>
          <p:cNvPr id="34819" name="Rectangle 2">
            <a:extLst>
              <a:ext uri="{FF2B5EF4-FFF2-40B4-BE49-F238E27FC236}">
                <a16:creationId xmlns:a16="http://schemas.microsoft.com/office/drawing/2014/main" id="{830DD056-0571-474E-8325-71D0F2222EE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DFDF2EB7-120B-4D8F-9B58-8BBF0D3D45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Not all scatter plots show linear relationships.  This figure shows the results of an experiment conducted by Galileo on projectile motion.  In the experiment, Galileo rolled balls down an incline and measured how far they traveled as a function of the release height.  You can see that the points do not fall on a straight line. If you drew a line connecting the lowest point and the highest point, all of the remaining points would be above the line. </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8530DCA8-045B-4C06-A175-42E2CEF88D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A118EA5-34CB-4BA7-9477-798F23FA1C47}" type="slidenum">
              <a:rPr lang="en-US" altLang="en-US" sz="1200" smtClean="0">
                <a:latin typeface="Arial" panose="020B0604020202020204" pitchFamily="34" charset="0"/>
              </a:rPr>
              <a:pPr/>
              <a:t>323</a:t>
            </a:fld>
            <a:endParaRPr lang="en-US" altLang="en-US" sz="1200">
              <a:latin typeface="Arial" panose="020B0604020202020204" pitchFamily="34" charset="0"/>
            </a:endParaRPr>
          </a:p>
        </p:txBody>
      </p:sp>
      <p:sp>
        <p:nvSpPr>
          <p:cNvPr id="36867" name="Rectangle 2">
            <a:extLst>
              <a:ext uri="{FF2B5EF4-FFF2-40B4-BE49-F238E27FC236}">
                <a16:creationId xmlns:a16="http://schemas.microsoft.com/office/drawing/2014/main" id="{53B102CE-9603-4F31-BE1A-2F37F263BA43}"/>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008FEC35-B643-4BF6-9498-5F54BF184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Scatter plots that show linear relationships between variables can differ in several way including the slope of the line about which they cluster and how tightly the points cluster about the line. A statistical measure of the strength of the relationship between variables that takes both these factors into account is the subject of another section.</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2BF98BC-0A54-41AB-8C79-413C47BFFA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6868205-0844-427E-BD05-DD42EBE41FD8}" type="slidenum">
              <a:rPr lang="en-US" altLang="en-US" sz="1200" smtClean="0">
                <a:latin typeface="Arial" panose="020B0604020202020204" pitchFamily="34" charset="0"/>
              </a:rPr>
              <a:pPr/>
              <a:t>324</a:t>
            </a:fld>
            <a:endParaRPr lang="en-US" altLang="en-US" sz="1200">
              <a:latin typeface="Arial" panose="020B0604020202020204" pitchFamily="34" charset="0"/>
            </a:endParaRPr>
          </a:p>
        </p:txBody>
      </p:sp>
      <p:sp>
        <p:nvSpPr>
          <p:cNvPr id="38915" name="Rectangle 2">
            <a:extLst>
              <a:ext uri="{FF2B5EF4-FFF2-40B4-BE49-F238E27FC236}">
                <a16:creationId xmlns:a16="http://schemas.microsoft.com/office/drawing/2014/main" id="{2DA7190A-606A-47AD-974D-F5A11C7E33D0}"/>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7B2FFBD-7053-4AD9-9D0A-DCE059C56F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Pearson product-moment correlation coefficient is a measure of the strength of the linear relationship between two variables.  It is referred to as Pearson’s correlation or simply as the correlation coefficient.  </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73CAE89-A6D4-45FA-8B7A-1F47FCCE9F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C828AC0-BFB4-420F-BC27-BA27EED80ACF}" type="slidenum">
              <a:rPr lang="en-US" altLang="en-US" sz="1200" smtClean="0">
                <a:latin typeface="Arial" panose="020B0604020202020204" pitchFamily="34" charset="0"/>
              </a:rPr>
              <a:pPr/>
              <a:t>325</a:t>
            </a:fld>
            <a:endParaRPr lang="en-US" altLang="en-US" sz="1200">
              <a:latin typeface="Arial" panose="020B0604020202020204" pitchFamily="34" charset="0"/>
            </a:endParaRPr>
          </a:p>
        </p:txBody>
      </p:sp>
      <p:sp>
        <p:nvSpPr>
          <p:cNvPr id="40963" name="Rectangle 2">
            <a:extLst>
              <a:ext uri="{FF2B5EF4-FFF2-40B4-BE49-F238E27FC236}">
                <a16:creationId xmlns:a16="http://schemas.microsoft.com/office/drawing/2014/main" id="{8355CCF2-698D-44AC-BEF4-21E4A79CD0EE}"/>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75377A5-D13D-49F0-A88B-E67C9FEA45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If the relationship between the variables is not linear, then the correlation coefficient does not adequately represent the strength of the relationship between the variables.  Recall that a relationship is linear if the points cluster around a straight line. The figure shows a nonlinear relationship.</a:t>
            </a: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23BF511-6C06-4946-B18A-D220F91A2D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DEBC2EB-BEAE-4FA1-A02C-0E5BB607F01E}" type="slidenum">
              <a:rPr lang="en-US" altLang="en-US" sz="1200" smtClean="0">
                <a:latin typeface="Arial" panose="020B0604020202020204" pitchFamily="34" charset="0"/>
              </a:rPr>
              <a:pPr/>
              <a:t>326</a:t>
            </a:fld>
            <a:endParaRPr lang="en-US" altLang="en-US" sz="1200">
              <a:latin typeface="Arial" panose="020B0604020202020204" pitchFamily="34" charset="0"/>
            </a:endParaRPr>
          </a:p>
        </p:txBody>
      </p:sp>
      <p:sp>
        <p:nvSpPr>
          <p:cNvPr id="43011" name="Rectangle 2">
            <a:extLst>
              <a:ext uri="{FF2B5EF4-FFF2-40B4-BE49-F238E27FC236}">
                <a16:creationId xmlns:a16="http://schemas.microsoft.com/office/drawing/2014/main" id="{3991E431-B6B1-4657-8078-316D4277C74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50AB0FB-FD49-4D18-97AC-BB711D4113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symbol for Pearson’s correlation is “rho” when it is measured in the population and “r” when it is measured in a sample.  Because we will be dealing almost exclusively with samples, we will use r to represent Pearson’s correlation unless otherwise noted.</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22E22B9-7942-4D3A-9140-94FB3EA92E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85DE3C7-395C-41D1-BCBA-38B28C9D34CF}" type="slidenum">
              <a:rPr lang="en-US" altLang="en-US" sz="1200" smtClean="0">
                <a:latin typeface="Arial" panose="020B0604020202020204" pitchFamily="34" charset="0"/>
              </a:rPr>
              <a:pPr/>
              <a:t>327</a:t>
            </a:fld>
            <a:endParaRPr lang="en-US" altLang="en-US" sz="1200">
              <a:latin typeface="Arial" panose="020B0604020202020204" pitchFamily="34" charset="0"/>
            </a:endParaRPr>
          </a:p>
        </p:txBody>
      </p:sp>
      <p:sp>
        <p:nvSpPr>
          <p:cNvPr id="45059" name="Rectangle 2">
            <a:extLst>
              <a:ext uri="{FF2B5EF4-FFF2-40B4-BE49-F238E27FC236}">
                <a16:creationId xmlns:a16="http://schemas.microsoft.com/office/drawing/2014/main" id="{530E6393-CC8B-4E9F-9142-2A5E06D17ED9}"/>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975BE1-3BBA-4A1A-99D0-5873D74136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Pearon’s r can range from -1 to 1.  An r of -1 indicates a perfect negative linear relationship between variables, an r of 0 indicates no linear relationship between variables and an r of 1 indicates a perfect positive relationship between variables.</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51C3F5A4-86D1-4711-B356-9EDF7D74C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5158F4D-EDEA-4A48-BD75-2E9AC276FD67}" type="slidenum">
              <a:rPr lang="en-US" altLang="en-US" sz="1200" smtClean="0">
                <a:latin typeface="Arial" panose="020B0604020202020204" pitchFamily="34" charset="0"/>
              </a:rPr>
              <a:pPr/>
              <a:t>328</a:t>
            </a:fld>
            <a:endParaRPr lang="en-US" altLang="en-US" sz="1200">
              <a:latin typeface="Arial" panose="020B0604020202020204" pitchFamily="34" charset="0"/>
            </a:endParaRPr>
          </a:p>
        </p:txBody>
      </p:sp>
      <p:sp>
        <p:nvSpPr>
          <p:cNvPr id="47107" name="Rectangle 2">
            <a:extLst>
              <a:ext uri="{FF2B5EF4-FFF2-40B4-BE49-F238E27FC236}">
                <a16:creationId xmlns:a16="http://schemas.microsoft.com/office/drawing/2014/main" id="{7760D03A-215A-493A-A981-38CE2CE0AB8C}"/>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C309250-DAFA-4109-88E9-B0702C3A90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figure shows a scatter plot for which r = 1. Notice that the points fall on a straight line.</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C317516-14D7-49C3-8EF5-7ED37BED97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2AC2402-5EAA-4D56-BD61-F10A41887927}" type="slidenum">
              <a:rPr lang="en-US" altLang="en-US" sz="1200" smtClean="0">
                <a:latin typeface="Arial" panose="020B0604020202020204" pitchFamily="34" charset="0"/>
              </a:rPr>
              <a:pPr/>
              <a:t>329</a:t>
            </a:fld>
            <a:endParaRPr lang="en-US" altLang="en-US" sz="1200">
              <a:latin typeface="Arial" panose="020B0604020202020204" pitchFamily="34" charset="0"/>
            </a:endParaRPr>
          </a:p>
        </p:txBody>
      </p:sp>
      <p:sp>
        <p:nvSpPr>
          <p:cNvPr id="49155" name="Rectangle 2">
            <a:extLst>
              <a:ext uri="{FF2B5EF4-FFF2-40B4-BE49-F238E27FC236}">
                <a16:creationId xmlns:a16="http://schemas.microsoft.com/office/drawing/2014/main" id="{7485A97F-6B8B-46F0-985C-9DD200FE745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09CB523-2578-4215-9A97-23A39537EA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figure shows a perfect negative linear relationship.  Notice that as X increases, Y decreases.</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D11CE76C-9892-4248-B29B-A9D4B9B2C0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EC030F6-73B7-40E1-B99D-277F9134FC67}" type="slidenum">
              <a:rPr lang="en-US" altLang="en-US" sz="1200" smtClean="0">
                <a:latin typeface="Arial" panose="020B0604020202020204" pitchFamily="34" charset="0"/>
              </a:rPr>
              <a:pPr/>
              <a:t>330</a:t>
            </a:fld>
            <a:endParaRPr lang="en-US" altLang="en-US" sz="1200">
              <a:latin typeface="Arial" panose="020B0604020202020204" pitchFamily="34" charset="0"/>
            </a:endParaRPr>
          </a:p>
        </p:txBody>
      </p:sp>
      <p:sp>
        <p:nvSpPr>
          <p:cNvPr id="51203" name="Rectangle 2">
            <a:extLst>
              <a:ext uri="{FF2B5EF4-FFF2-40B4-BE49-F238E27FC236}">
                <a16:creationId xmlns:a16="http://schemas.microsoft.com/office/drawing/2014/main" id="{8A0D1F00-5675-40A9-96AB-C8D129B359B1}"/>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953592FF-F422-4B5D-BD1E-15E770C0E1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figure shows a scatter plot for which r=0.  Notice that there is no relationship between X and Y.</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3B1F4FD-8E6B-4394-804B-49F695F5D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943F808-1E3B-448E-9FDF-0453BA190844}" type="slidenum">
              <a:rPr lang="en-US" altLang="en-US" sz="1200" smtClean="0">
                <a:latin typeface="Arial" panose="020B0604020202020204" pitchFamily="34" charset="0"/>
              </a:rPr>
              <a:pPr/>
              <a:t>331</a:t>
            </a:fld>
            <a:endParaRPr lang="en-US" altLang="en-US" sz="1200">
              <a:latin typeface="Arial" panose="020B0604020202020204" pitchFamily="34" charset="0"/>
            </a:endParaRPr>
          </a:p>
        </p:txBody>
      </p:sp>
      <p:sp>
        <p:nvSpPr>
          <p:cNvPr id="53251" name="Rectangle 2">
            <a:extLst>
              <a:ext uri="{FF2B5EF4-FFF2-40B4-BE49-F238E27FC236}">
                <a16:creationId xmlns:a16="http://schemas.microsoft.com/office/drawing/2014/main" id="{80E98AD2-EE55-4179-BB1A-540660699B7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BA7C5520-035B-447D-9D21-DAA5CB70EE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For real data, perfect realtionships are rare to non-existent. This figure shows the relationship between grip strength and arm strength for a sample of workers in physically demandint jobs. The value of Pearson’s correlation is 0.63.</a:t>
            </a:r>
          </a:p>
          <a:p>
            <a:pPr eaLnBrk="1" hangingPunct="1"/>
            <a:endParaRPr lang="en-US" altLang="en-US" sz="1600">
              <a:solidFill>
                <a:srgbClr val="000000"/>
              </a:solidFill>
              <a:latin typeface="Geneva"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8A26D73C-EE0C-4878-B101-54A7D5872DC1}"/>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9160B341-0075-4F23-AB01-E30E496EC212}"/>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1200">
                <a:latin typeface="Times" panose="02020603050405020304" pitchFamily="18" charset="0"/>
                <a:ea typeface="ＭＳ Ｐゴシック" panose="020B0600070205080204" pitchFamily="34" charset="-128"/>
              </a:rPr>
              <a:t>In this example,  a substitute teacher wants to know how students in the class did on their last test. She asks only the 10 students sitting in the front row to report how they did and concludes that the class did extremely well. What is the sample? What is the population? Can you identify any problems with choosing the sample in the way that the teacher did?</a:t>
            </a:r>
          </a:p>
        </p:txBody>
      </p:sp>
      <p:sp>
        <p:nvSpPr>
          <p:cNvPr id="67588" name="Slide Number Placeholder 3">
            <a:extLst>
              <a:ext uri="{FF2B5EF4-FFF2-40B4-BE49-F238E27FC236}">
                <a16:creationId xmlns:a16="http://schemas.microsoft.com/office/drawing/2014/main" id="{BB422B0E-1D8E-41FB-81D5-5B461B1A50A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0B20B6E-6983-4430-BC77-7235A64E2D98}" type="slidenum">
              <a:rPr lang="en-US" altLang="en-US" sz="1200" smtClean="0"/>
              <a:pPr/>
              <a:t>35</a:t>
            </a:fld>
            <a:endParaRPr lang="en-US" altLang="en-US" sz="1200"/>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A165B97-BE1A-4F10-8F64-3E39A18286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2F5B8ED-69A7-464B-9BF9-8B8665AC3A8B}" type="slidenum">
              <a:rPr lang="en-US" altLang="en-US" sz="1200" smtClean="0">
                <a:latin typeface="Arial" panose="020B0604020202020204" pitchFamily="34" charset="0"/>
              </a:rPr>
              <a:pPr/>
              <a:t>332</a:t>
            </a:fld>
            <a:endParaRPr lang="en-US" altLang="en-US" sz="1200">
              <a:latin typeface="Arial" panose="020B0604020202020204" pitchFamily="34" charset="0"/>
            </a:endParaRPr>
          </a:p>
        </p:txBody>
      </p:sp>
      <p:sp>
        <p:nvSpPr>
          <p:cNvPr id="55299" name="Rectangle 2">
            <a:extLst>
              <a:ext uri="{FF2B5EF4-FFF2-40B4-BE49-F238E27FC236}">
                <a16:creationId xmlns:a16="http://schemas.microsoft.com/office/drawing/2014/main" id="{C5A11595-0EA2-43C3-A3EF-7FE38905A56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CAC3C14F-335E-4C5D-9F09-1D3611661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 basic property of Pearson’s r is that its possible range is from -1 to 1.  The lowest possible  correlation of -1 means there is a perfect negative linear relationship, a correlation of 0 means no linear relationship and the highest possible correlation of 1 means there is a perfect linear relationship.</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FF730773-8076-4692-B654-245FF14A75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F1C0A38-B434-43A8-8943-CDFE96F2E8DD}" type="slidenum">
              <a:rPr lang="en-US" altLang="en-US" sz="1200" smtClean="0">
                <a:latin typeface="Arial" panose="020B0604020202020204" pitchFamily="34" charset="0"/>
              </a:rPr>
              <a:pPr/>
              <a:t>333</a:t>
            </a:fld>
            <a:endParaRPr lang="en-US" altLang="en-US" sz="1200">
              <a:latin typeface="Arial" panose="020B0604020202020204" pitchFamily="34" charset="0"/>
            </a:endParaRPr>
          </a:p>
        </p:txBody>
      </p:sp>
      <p:sp>
        <p:nvSpPr>
          <p:cNvPr id="57347" name="Rectangle 2">
            <a:extLst>
              <a:ext uri="{FF2B5EF4-FFF2-40B4-BE49-F238E27FC236}">
                <a16:creationId xmlns:a16="http://schemas.microsoft.com/office/drawing/2014/main" id="{A93708A8-4A6F-4F6B-A3C0-A2B67BB395C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072620A-3981-43B5-BD05-B52CABF2B6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Pearson’s correlation is symmetric in the sense that the correlation of X with Y is the same as the correlation of Y with X.  For example, the correlation of Weight with Height is the same as the correlation of Height with Weight.</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C73D317B-5BA0-4477-8AE4-2D46D9E62E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C8CD4A8-A91A-4525-92D6-F2B2E6163277}" type="slidenum">
              <a:rPr lang="en-US" altLang="en-US" sz="1200" smtClean="0">
                <a:latin typeface="Arial" panose="020B0604020202020204" pitchFamily="34" charset="0"/>
              </a:rPr>
              <a:pPr/>
              <a:t>334</a:t>
            </a:fld>
            <a:endParaRPr lang="en-US" altLang="en-US" sz="1200">
              <a:latin typeface="Arial" panose="020B0604020202020204" pitchFamily="34" charset="0"/>
            </a:endParaRPr>
          </a:p>
        </p:txBody>
      </p:sp>
      <p:sp>
        <p:nvSpPr>
          <p:cNvPr id="59395" name="Rectangle 2">
            <a:extLst>
              <a:ext uri="{FF2B5EF4-FFF2-40B4-BE49-F238E27FC236}">
                <a16:creationId xmlns:a16="http://schemas.microsoft.com/office/drawing/2014/main" id="{011E7063-37CD-4C54-AFC9-DC030D651F7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6241715-5A61-4F9A-81E1-CA3A8B1B09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 critical property of Pearson’s r is that it is unaffected by linear transformations.  This means that multiplying a variable by a constant and/or adding a constant does not change the correlation of that variable with other variables. </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71B2003-7F3A-48AE-A03C-C67BF5716A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7DDE0F7-FEA9-4570-99BA-00487CD01950}" type="slidenum">
              <a:rPr lang="en-US" altLang="en-US" sz="1200" smtClean="0">
                <a:latin typeface="Arial" panose="020B0604020202020204" pitchFamily="34" charset="0"/>
              </a:rPr>
              <a:pPr/>
              <a:t>335</a:t>
            </a:fld>
            <a:endParaRPr lang="en-US" altLang="en-US" sz="1200">
              <a:latin typeface="Arial" panose="020B0604020202020204" pitchFamily="34" charset="0"/>
            </a:endParaRPr>
          </a:p>
        </p:txBody>
      </p:sp>
      <p:sp>
        <p:nvSpPr>
          <p:cNvPr id="61443" name="Rectangle 2">
            <a:extLst>
              <a:ext uri="{FF2B5EF4-FFF2-40B4-BE49-F238E27FC236}">
                <a16:creationId xmlns:a16="http://schemas.microsoft.com/office/drawing/2014/main" id="{832A630C-04E5-4285-AC25-186E2DD66C56}"/>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C1654D4-0787-42E6-8A2A-B023931524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For instance, the correlation of Weight and Height does not depend on whether Height is measured in inches, feet, or even miles.  </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1F2A45C-8CB1-40B7-B42C-6797BF349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A76AE2C-9C29-43E1-8167-259D7FA623FF}" type="slidenum">
              <a:rPr lang="en-US" altLang="en-US" sz="1200" smtClean="0">
                <a:latin typeface="Arial" panose="020B0604020202020204" pitchFamily="34" charset="0"/>
              </a:rPr>
              <a:pPr/>
              <a:t>336</a:t>
            </a:fld>
            <a:endParaRPr lang="en-US" altLang="en-US" sz="1200">
              <a:latin typeface="Arial" panose="020B0604020202020204" pitchFamily="34" charset="0"/>
            </a:endParaRPr>
          </a:p>
        </p:txBody>
      </p:sp>
      <p:sp>
        <p:nvSpPr>
          <p:cNvPr id="63491" name="Rectangle 2">
            <a:extLst>
              <a:ext uri="{FF2B5EF4-FFF2-40B4-BE49-F238E27FC236}">
                <a16:creationId xmlns:a16="http://schemas.microsoft.com/office/drawing/2014/main" id="{0B6219A2-B27C-4DDF-AF37-60135E852B6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D3F8E3D-9F49-4535-B73B-4E2F87ED1D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Similarly, adding five points to every student’s test score would not change the correlation of the test score with other variables such as grade point average.</a:t>
            </a: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ED03FF0-3ACA-42A1-8E92-9FFB64E530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F61A09-CA59-4E2C-88B5-C189904D82D7}" type="slidenum">
              <a:rPr lang="en-US" altLang="en-US" smtClean="0"/>
              <a:pPr/>
              <a:t>337</a:t>
            </a:fld>
            <a:endParaRPr lang="en-US" altLang="en-US"/>
          </a:p>
        </p:txBody>
      </p:sp>
      <p:sp>
        <p:nvSpPr>
          <p:cNvPr id="65539" name="Rectangle 2">
            <a:extLst>
              <a:ext uri="{FF2B5EF4-FFF2-40B4-BE49-F238E27FC236}">
                <a16:creationId xmlns:a16="http://schemas.microsoft.com/office/drawing/2014/main" id="{F326C57C-7C42-4AA8-B4EF-EA477AD716ED}"/>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349647A-74AD-46DB-98C9-48F2AB9EDD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There are several formulas that can be used to compute Pearson’s correlation.  Some formulas make more conceptual sense whereas others are easier to actually compute.  We are going to begin with a formula that makes more conceptual sense.</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487B2AF-67FB-4C67-BE6F-1689BAFA75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B24316-A34B-40B2-A18C-8D5D7726F3CD}" type="slidenum">
              <a:rPr lang="en-US" altLang="en-US" smtClean="0"/>
              <a:pPr/>
              <a:t>338</a:t>
            </a:fld>
            <a:endParaRPr lang="en-US" altLang="en-US"/>
          </a:p>
        </p:txBody>
      </p:sp>
      <p:sp>
        <p:nvSpPr>
          <p:cNvPr id="67587" name="Rectangle 2">
            <a:extLst>
              <a:ext uri="{FF2B5EF4-FFF2-40B4-BE49-F238E27FC236}">
                <a16:creationId xmlns:a16="http://schemas.microsoft.com/office/drawing/2014/main" id="{8F773C1A-F318-4304-9E52-DF2104B26DF5}"/>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A8E66FBA-0C6A-444E-82E4-D0E7387A80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We are going to compute the correlation between the variables X and Y shown in the table. We begin by computing the total for X which is the first column.  This total of 20 is then divided by the sample size of 5 to get the mean of 4.</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4C3FDED-1B6A-44C2-8FF5-16DB9C0F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810420-9FD0-495D-A21E-3D680A312ACE}" type="slidenum">
              <a:rPr lang="en-US" altLang="en-US" smtClean="0"/>
              <a:pPr/>
              <a:t>339</a:t>
            </a:fld>
            <a:endParaRPr lang="en-US" altLang="en-US"/>
          </a:p>
        </p:txBody>
      </p:sp>
      <p:sp>
        <p:nvSpPr>
          <p:cNvPr id="69635" name="Rectangle 2">
            <a:extLst>
              <a:ext uri="{FF2B5EF4-FFF2-40B4-BE49-F238E27FC236}">
                <a16:creationId xmlns:a16="http://schemas.microsoft.com/office/drawing/2014/main" id="{694013B0-D80B-4471-AD58-35673E43C4E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557349A4-1E19-4FF3-8FFF-92C4DE8FF8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We then subtract this mean from each value of X to produce the third column (small x). Notice that the mean of small x is 0.</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5DE757D-340B-4866-BE41-365C87AFE3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100DBB-07B6-42CD-BC3F-35EE8C5B5740}" type="slidenum">
              <a:rPr lang="en-US" altLang="en-US" smtClean="0"/>
              <a:pPr/>
              <a:t>340</a:t>
            </a:fld>
            <a:endParaRPr lang="en-US" altLang="en-US"/>
          </a:p>
        </p:txBody>
      </p:sp>
      <p:sp>
        <p:nvSpPr>
          <p:cNvPr id="71683" name="Rectangle 2">
            <a:extLst>
              <a:ext uri="{FF2B5EF4-FFF2-40B4-BE49-F238E27FC236}">
                <a16:creationId xmlns:a16="http://schemas.microsoft.com/office/drawing/2014/main" id="{1B787A3E-57B7-42C6-A312-DB2D99EEFAD0}"/>
              </a:ext>
            </a:extLst>
          </p:cNvPr>
          <p:cNvSpPr>
            <a:spLocks noGrp="1" noRot="1" noChangeAspect="1" noChangeArrowheads="1" noTextEdit="1"/>
          </p:cNvSpPr>
          <p:nvPr>
            <p:ph type="sldImg"/>
          </p:nvPr>
        </p:nvSpPr>
        <p:spPr>
          <a:solidFill>
            <a:srgbClr val="FFFFFF"/>
          </a:solidFill>
          <a:ln/>
        </p:spPr>
      </p:sp>
      <p:sp>
        <p:nvSpPr>
          <p:cNvPr id="71684" name="Rectangle 3">
            <a:extLst>
              <a:ext uri="{FF2B5EF4-FFF2-40B4-BE49-F238E27FC236}">
                <a16:creationId xmlns:a16="http://schemas.microsoft.com/office/drawing/2014/main" id="{CA9FC2A5-D178-4E18-85AC-AC98A93C5AE4}"/>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a:latin typeface="Times" panose="02020603050405020304" pitchFamily="18" charset="0"/>
                <a:ea typeface="ＭＳ Ｐゴシック" panose="020B0600070205080204" pitchFamily="34" charset="-128"/>
              </a:rPr>
              <a:t>We do the same thing for Y to create the column small y. The variables small  x and small y are deviation scores because each score is a deviation from its mean.  </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9A34403-190D-491E-B10B-96B1A8E23A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0D9CD9-B7F7-4BE9-AEEA-EAF3A6B02797}" type="slidenum">
              <a:rPr lang="en-US" altLang="en-US" smtClean="0"/>
              <a:pPr/>
              <a:t>341</a:t>
            </a:fld>
            <a:endParaRPr lang="en-US" altLang="en-US"/>
          </a:p>
        </p:txBody>
      </p:sp>
      <p:sp>
        <p:nvSpPr>
          <p:cNvPr id="73731" name="Rectangle 2">
            <a:extLst>
              <a:ext uri="{FF2B5EF4-FFF2-40B4-BE49-F238E27FC236}">
                <a16:creationId xmlns:a16="http://schemas.microsoft.com/office/drawing/2014/main" id="{E7D131B6-A6BF-4E45-B941-41D5B24902CD}"/>
              </a:ext>
            </a:extLst>
          </p:cNvPr>
          <p:cNvSpPr>
            <a:spLocks noGrp="1" noRot="1" noChangeAspect="1" noChangeArrowheads="1" noTextEdit="1"/>
          </p:cNvSpPr>
          <p:nvPr>
            <p:ph type="sldImg"/>
          </p:nvPr>
        </p:nvSpPr>
        <p:spPr>
          <a:solidFill>
            <a:srgbClr val="FFFFFF"/>
          </a:solidFill>
          <a:ln/>
        </p:spPr>
      </p:sp>
      <p:sp>
        <p:nvSpPr>
          <p:cNvPr id="73732" name="Rectangle 3">
            <a:extLst>
              <a:ext uri="{FF2B5EF4-FFF2-40B4-BE49-F238E27FC236}">
                <a16:creationId xmlns:a16="http://schemas.microsoft.com/office/drawing/2014/main" id="{31683914-0F9D-4D5F-B8D2-12831EC5684B}"/>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a:latin typeface="Times" panose="02020603050405020304" pitchFamily="18" charset="0"/>
                <a:ea typeface="ＭＳ Ｐゴシック" panose="020B0600070205080204" pitchFamily="34" charset="-128"/>
              </a:rPr>
              <a:t>Next we create a column by multiplying small x and small y together. This column is caled “xy” Finally, we create two new columns, one is the square of small x and the other is the square of small y.</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97D6E87-E0E5-4215-8142-08078642F5CE}"/>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595D5BAF-0843-407E-8560-5C857147398E}"/>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500"/>
              </a:spcBef>
            </a:pPr>
            <a:r>
              <a:rPr lang="en-US" altLang="en-US" sz="140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The sample is the 10 students sitting in the front row.- The population is all students in the class.- The problem with choosing this sample is that it is biased. Those who sit in the front row of classes tend to be more interested in the class and tend to perform higher in the class than the students who sit in other places in the classroom. Thus, the sample may be performing much better than the population. If the substitute teacher puts every student's name in a hat and randomly chooses 10 names out of the hat, the sample would not be biased. Consider another example...</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69636" name="Slide Number Placeholder 3">
            <a:extLst>
              <a:ext uri="{FF2B5EF4-FFF2-40B4-BE49-F238E27FC236}">
                <a16:creationId xmlns:a16="http://schemas.microsoft.com/office/drawing/2014/main" id="{B71D1538-1782-46C7-9601-C6F8B49F1C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EB0FE52-7840-40B5-B67D-395815068A58}" type="slidenum">
              <a:rPr lang="en-US" altLang="en-US" sz="1200" smtClean="0"/>
              <a:pPr/>
              <a:t>36</a:t>
            </a:fld>
            <a:endParaRPr lang="en-US" altLang="en-US" sz="1200"/>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BEC7831-EC71-448D-9C44-8DC0F2A6BA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EE6101-5C0E-47DB-AE3F-9904183DAAC4}" type="slidenum">
              <a:rPr lang="en-US" altLang="en-US" smtClean="0"/>
              <a:pPr/>
              <a:t>342</a:t>
            </a:fld>
            <a:endParaRPr lang="en-US" altLang="en-US"/>
          </a:p>
        </p:txBody>
      </p:sp>
      <p:sp>
        <p:nvSpPr>
          <p:cNvPr id="75779" name="Rectangle 2">
            <a:extLst>
              <a:ext uri="{FF2B5EF4-FFF2-40B4-BE49-F238E27FC236}">
                <a16:creationId xmlns:a16="http://schemas.microsoft.com/office/drawing/2014/main" id="{764F3059-45CD-4F9A-B8FA-54E94CE62E88}"/>
              </a:ext>
            </a:extLst>
          </p:cNvPr>
          <p:cNvSpPr>
            <a:spLocks noGrp="1" noRot="1" noChangeAspect="1" noChangeArrowheads="1" noTextEdit="1"/>
          </p:cNvSpPr>
          <p:nvPr>
            <p:ph type="sldImg"/>
          </p:nvPr>
        </p:nvSpPr>
        <p:spPr>
          <a:solidFill>
            <a:srgbClr val="FFFFFF"/>
          </a:solidFill>
          <a:ln/>
        </p:spPr>
      </p:sp>
      <p:sp>
        <p:nvSpPr>
          <p:cNvPr id="75780" name="Rectangle 3">
            <a:extLst>
              <a:ext uri="{FF2B5EF4-FFF2-40B4-BE49-F238E27FC236}">
                <a16:creationId xmlns:a16="http://schemas.microsoft.com/office/drawing/2014/main" id="{988C3AD2-34F7-4D3D-8038-CB42ABBF48F4}"/>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a:latin typeface="Times" panose="02020603050405020304" pitchFamily="18" charset="0"/>
                <a:ea typeface="ＭＳ Ｐゴシック" panose="020B0600070205080204" pitchFamily="34" charset="-128"/>
              </a:rPr>
              <a:t>Before proceeding with the calculations, let’s consider why the mean of the xy column reveals the relationship between X and Y.  If there were no relationship between X and Y, then positive values of small x would be just as likely to be paired with negative values of small y as with positive values.  This would make negative values of xy as likely as positive values and the sum would be 0. On the other hand, consider the example data shown here where high values of X are associated with high values of Y and low values of X are associated with low values of Y.  You can see that positive values of small x are associated with positive values of small  y and negative values of small  x are associated with negative values of small y. Therefore, the values of xy are positive. If high values of X were associated with low values of Y, then xy would be negative.</a:t>
            </a: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1E3810F3-7FE6-47B4-A19D-A797086E23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394C04-BED7-470C-B6B4-299D8F65D045}" type="slidenum">
              <a:rPr lang="en-US" altLang="en-US" smtClean="0"/>
              <a:pPr/>
              <a:t>343</a:t>
            </a:fld>
            <a:endParaRPr lang="en-US" altLang="en-US"/>
          </a:p>
        </p:txBody>
      </p:sp>
      <p:sp>
        <p:nvSpPr>
          <p:cNvPr id="77827" name="Rectangle 2">
            <a:extLst>
              <a:ext uri="{FF2B5EF4-FFF2-40B4-BE49-F238E27FC236}">
                <a16:creationId xmlns:a16="http://schemas.microsoft.com/office/drawing/2014/main" id="{5A2C67D5-E2B1-478C-90F5-B1378CD69381}"/>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F576D93-F6A6-4BF3-9982-193554AE7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Pearson’s correlation is computed by dividing the sum of the xy column by the square root of the product of the sum of the x squared column and the sum of the y squared column. For this example, r = 0.968.</a:t>
            </a:r>
          </a:p>
          <a:p>
            <a:endParaRPr lang="en-US" altLang="en-US">
              <a:latin typeface="Times" panose="02020603050405020304" pitchFamily="18" charset="0"/>
              <a:ea typeface="ＭＳ Ｐゴシック" panose="020B0600070205080204" pitchFamily="34" charset="-128"/>
              <a:cs typeface="Arial" panose="020B0604020202020204" pitchFamily="34" charset="0"/>
            </a:endParaRPr>
          </a:p>
          <a:p>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7B682CD-A95D-43A8-A21F-25818F080E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6B3597-D477-49AC-ABA2-3DBE0AA2E10D}" type="slidenum">
              <a:rPr lang="en-US" altLang="en-US" smtClean="0"/>
              <a:pPr/>
              <a:t>344</a:t>
            </a:fld>
            <a:endParaRPr lang="en-US" altLang="en-US"/>
          </a:p>
        </p:txBody>
      </p:sp>
      <p:sp>
        <p:nvSpPr>
          <p:cNvPr id="79875" name="Rectangle 2">
            <a:extLst>
              <a:ext uri="{FF2B5EF4-FFF2-40B4-BE49-F238E27FC236}">
                <a16:creationId xmlns:a16="http://schemas.microsoft.com/office/drawing/2014/main" id="{141F59BC-8133-455D-9769-FD7A031086B5}"/>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4FD76248-61FF-4527-A03A-DB4BFB9EA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ea typeface="ＭＳ Ｐゴシック" panose="020B0600070205080204" pitchFamily="34" charset="-128"/>
              </a:rPr>
              <a:t>An alternative computational formula that avoids the step of computing deviation scores is  shown here. This is a good formula to use in the remote possibility that you are computing r using a hand calculator. </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5B7C1A2-E44E-467B-A5E2-0FFAEE3747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90ADACC-E0FE-486D-8FFB-8DE3D8274FB5}" type="slidenum">
              <a:rPr lang="en-US" altLang="en-US" sz="1200" smtClean="0">
                <a:latin typeface="Arial" panose="020B0604020202020204" pitchFamily="34" charset="0"/>
              </a:rPr>
              <a:pPr/>
              <a:t>345</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8C2A5C4C-5A46-4B26-BBEA-AD1D33F9852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798EBD3-2C5C-4887-ABF2-E664C20EA0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Recall that when the variables X and Y are independent, the variance of the sum of X and Y is the variance of X plus the variance of Y. The variance of X minus Y is also the variance of X plus the variance of Y.</a:t>
            </a: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EB54A3B-D226-4D06-A818-C7D42B8E16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6C68888-A4BB-44EC-9AF5-3EBBB9292599}" type="slidenum">
              <a:rPr lang="en-US" altLang="en-US" sz="1200" smtClean="0">
                <a:latin typeface="Arial" panose="020B0604020202020204" pitchFamily="34" charset="0"/>
              </a:rPr>
              <a:pPr/>
              <a:t>346</a:t>
            </a:fld>
            <a:endParaRPr lang="en-US" altLang="en-US" sz="1200">
              <a:latin typeface="Arial" panose="020B0604020202020204" pitchFamily="34" charset="0"/>
            </a:endParaRPr>
          </a:p>
        </p:txBody>
      </p:sp>
      <p:sp>
        <p:nvSpPr>
          <p:cNvPr id="83971" name="Rectangle 2">
            <a:extLst>
              <a:ext uri="{FF2B5EF4-FFF2-40B4-BE49-F238E27FC236}">
                <a16:creationId xmlns:a16="http://schemas.microsoft.com/office/drawing/2014/main" id="{1B65E665-F6A2-4B1D-B5E3-1BE3B4D928B6}"/>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CBA2614-61AD-4CF0-885A-D5773498F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When X and Y are correlated, the same formula is used with an additional expression included that accounts for the relationship between the two variables. This expression is the correlation between the two variables, expressed with the symbol rho, times the variance of X times the variance of Y.</a:t>
            </a:r>
          </a:p>
          <a:p>
            <a:pPr eaLnBrk="1" hangingPunct="1"/>
            <a:r>
              <a:rPr lang="en-US" altLang="en-US">
                <a:latin typeface="Arial" panose="020B0604020202020204" pitchFamily="34" charset="0"/>
                <a:ea typeface="ＭＳ Ｐゴシック" panose="020B0600070205080204" pitchFamily="34" charset="-128"/>
              </a:rPr>
              <a:t>So, when the variables are correlated, the variance of X PLUS Y is the variance of X plus the variance of Y plus 2 times rho times the standard deviation of X times the standard deviation of Y. </a:t>
            </a:r>
          </a:p>
          <a:p>
            <a:pPr eaLnBrk="1" hangingPunct="1"/>
            <a:r>
              <a:rPr lang="en-US" altLang="en-US">
                <a:latin typeface="Arial" panose="020B0604020202020204" pitchFamily="34" charset="0"/>
                <a:ea typeface="ＭＳ Ｐゴシック" panose="020B0600070205080204" pitchFamily="34" charset="-128"/>
              </a:rPr>
              <a:t>OR, the variance of X MINUS Y is the variance of X plus the variance of Y MINUS 2 times rho times the standard deviation of X times the standard deviation of Y. </a:t>
            </a:r>
          </a:p>
          <a:p>
            <a:pPr eaLnBrk="1" hangingPunct="1"/>
            <a:endParaRPr lang="en-US" altLang="en-US">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9AA1325D-486A-40AB-939D-0EFA8B07C4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1C67A7A-2FD3-407A-ACA7-209CABF57C86}" type="slidenum">
              <a:rPr lang="en-US" altLang="en-US" sz="1200" smtClean="0">
                <a:latin typeface="Arial" panose="020B0604020202020204" pitchFamily="34" charset="0"/>
              </a:rPr>
              <a:pPr/>
              <a:t>347</a:t>
            </a:fld>
            <a:endParaRPr lang="en-US" altLang="en-US" sz="1200">
              <a:latin typeface="Arial" panose="020B0604020202020204" pitchFamily="34" charset="0"/>
            </a:endParaRPr>
          </a:p>
        </p:txBody>
      </p:sp>
      <p:sp>
        <p:nvSpPr>
          <p:cNvPr id="86019" name="Rectangle 2">
            <a:extLst>
              <a:ext uri="{FF2B5EF4-FFF2-40B4-BE49-F238E27FC236}">
                <a16:creationId xmlns:a16="http://schemas.microsoft.com/office/drawing/2014/main" id="{28B575B3-01FC-415E-A74E-59DD7D762753}"/>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416AE5D-F699-47A9-A171-845E37D79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For example, let’s examine how we would calculate the variance of the sum or the difference between the verbal and the quantitative scores on the SAT. Assume that the variance for verbal SAT scores is 10,000 and the variance for quantitative SAT scores is 11,000. Also assume that the correlation between these two tests is 0.50. </a:t>
            </a: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35EA4781-4EED-4F87-AFAE-6225FD629F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6319A5C-C3D5-45CD-A335-4DF4CF79F3E9}" type="slidenum">
              <a:rPr lang="en-US" altLang="en-US" sz="1200" smtClean="0">
                <a:latin typeface="Arial" panose="020B0604020202020204" pitchFamily="34" charset="0"/>
              </a:rPr>
              <a:pPr/>
              <a:t>348</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7ED6672F-7C16-4DBC-AAF1-FA9CEA4301D5}"/>
              </a:ext>
            </a:extLst>
          </p:cNvPr>
          <p:cNvSpPr>
            <a:spLocks noGrp="1" noRot="1" noChangeAspect="1" noChangeArrowheads="1" noTextEdit="1"/>
          </p:cNvSpPr>
          <p:nvPr>
            <p:ph type="sldImg"/>
          </p:nvPr>
        </p:nvSpPr>
        <p:spPr>
          <a:solidFill>
            <a:srgbClr val="FFFFFF"/>
          </a:solidFill>
          <a:ln/>
        </p:spPr>
      </p:sp>
      <p:sp>
        <p:nvSpPr>
          <p:cNvPr id="88068" name="Rectangle 3">
            <a:extLst>
              <a:ext uri="{FF2B5EF4-FFF2-40B4-BE49-F238E27FC236}">
                <a16:creationId xmlns:a16="http://schemas.microsoft.com/office/drawing/2014/main" id="{AE044565-40E2-4713-95CA-D6F0A5BAB96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Arial" panose="020B0604020202020204" pitchFamily="34" charset="0"/>
                <a:ea typeface="ＭＳ Ｐゴシック" panose="020B0600070205080204" pitchFamily="34" charset="-128"/>
              </a:rPr>
              <a:t>The calculation of the variance of total SAT scores is shown here.   It is equal to 31,488.</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20527B34-E2EC-421D-9421-D4C0B54EE8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5FA485E-94A7-4ACF-BBEF-14921620826E}" type="slidenum">
              <a:rPr lang="en-US" altLang="en-US" sz="1200" smtClean="0">
                <a:latin typeface="Arial" panose="020B0604020202020204" pitchFamily="34" charset="0"/>
              </a:rPr>
              <a:pPr/>
              <a:t>349</a:t>
            </a:fld>
            <a:endParaRPr lang="en-US" altLang="en-US" sz="1200">
              <a:latin typeface="Arial" panose="020B0604020202020204" pitchFamily="34" charset="0"/>
            </a:endParaRPr>
          </a:p>
        </p:txBody>
      </p:sp>
      <p:sp>
        <p:nvSpPr>
          <p:cNvPr id="90115" name="Rectangle 2">
            <a:extLst>
              <a:ext uri="{FF2B5EF4-FFF2-40B4-BE49-F238E27FC236}">
                <a16:creationId xmlns:a16="http://schemas.microsoft.com/office/drawing/2014/main" id="{BB92546C-0068-412C-A0D9-353AC23E0A3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D9294307-0D5C-491D-B51F-62547B7E48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formula for the DIFFEERENCE between verbal and quantitative SAT is the same as the formula for the sum except that the third term is subtracted instead of added. The variance of the difference for this example is equal to 10,512</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109977D-1DAB-4012-83D4-EB19C9FA2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9AA83D70-2376-42F5-A8C8-157AD43A6EBC}" type="slidenum">
              <a:rPr lang="en-US" altLang="en-US" sz="1200" smtClean="0">
                <a:latin typeface="Arial" panose="020B0604020202020204" pitchFamily="34" charset="0"/>
              </a:rPr>
              <a:pPr/>
              <a:t>350</a:t>
            </a:fld>
            <a:endParaRPr lang="en-US" altLang="en-US" sz="1200">
              <a:latin typeface="Arial" panose="020B0604020202020204" pitchFamily="34" charset="0"/>
            </a:endParaRPr>
          </a:p>
        </p:txBody>
      </p:sp>
      <p:sp>
        <p:nvSpPr>
          <p:cNvPr id="92163" name="Rectangle 2">
            <a:extLst>
              <a:ext uri="{FF2B5EF4-FFF2-40B4-BE49-F238E27FC236}">
                <a16:creationId xmlns:a16="http://schemas.microsoft.com/office/drawing/2014/main" id="{4453A57B-EEC1-49A2-BAD7-16040E78AE04}"/>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198468A7-D6F8-4350-AC32-5D51CEA068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If the variance and the correlation are computed in a sample, then the the same formula is used with a different notation to express the variances, correlation and standard deviations.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B1283BAB-5554-4E43-A636-EAC39D8E994D}"/>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720C16EF-D9F9-4E9A-B6F8-9AC11ADB1909}"/>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425"/>
              </a:spcBef>
            </a:pPr>
            <a:r>
              <a:rPr lang="en-US" altLang="en-US" sz="120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In this example, a coach is interested in seeing how many cartwheels the average college freshman at his university can do. The coach chooses eight volunteers, all of whom happen to be women, and concludes that college freshmen can do an average of 16 cartwheels in a row without stopping. What is the sample? What is the population? Can you identify any problems with choosing the sample in the way that the coach did? The sample includes the female students who volunteered to do cartwheels. - The population includes all freshmen at the university where the study was conducted. - The problem with choosing this sample is that, again, random sampling was not used and so generalizations back to the population can be grossly inaccurate. Rather than randomly sample from all college freshmen and ask them to turn cartwheels, the coach chose only women and chose only those who volunteered. First, we might assume that women generally outperform men in turning cartwheels (more women are in gymnastics, cartwheels tend to be an activity that little girls pursue more than boys) and so the number 16 would be biased. Second, those that volunteer to do cartwheels can probably do cartwheels very well. In other words, a person who can't do cartwheels probably would not volunteer to do them. Thus, the sample may be missing individuals who suffer in cartwheel abilities and hence, the sample inflates the number relative to the population. </a:t>
            </a:r>
            <a:endParaRPr lang="en-US" altLang="en-US" sz="1200">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71684" name="Slide Number Placeholder 3">
            <a:extLst>
              <a:ext uri="{FF2B5EF4-FFF2-40B4-BE49-F238E27FC236}">
                <a16:creationId xmlns:a16="http://schemas.microsoft.com/office/drawing/2014/main" id="{3A0E8B45-58E6-4469-9F33-C35A9A5975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F4ADA58-BF1E-40E5-A01A-A6F77D1503AB}" type="slidenum">
              <a:rPr lang="en-US" altLang="en-US" sz="1200" smtClean="0"/>
              <a:pPr/>
              <a:t>37</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F0EA469E-BFBE-4F24-B566-548D0C959990}"/>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1388E497-8B80-4E2B-8FCC-8241AF5BD0FA}"/>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ts val="363"/>
              </a:spcBef>
            </a:pPr>
            <a:r>
              <a:rPr lang="en-US" altLang="en-US" sz="1000" dirty="0">
                <a:solidFill>
                  <a:srgbClr val="000000"/>
                </a:solidFill>
                <a:latin typeface="Geneva" charset="0"/>
                <a:ea typeface="ＭＳ Ｐゴシック" panose="020B0600070205080204" pitchFamily="34" charset="-128"/>
                <a:cs typeface="Times New Roman" panose="02020603050405020304" pitchFamily="18" charset="0"/>
              </a:rPr>
              <a:t>Sometimes, it is simply not possible or feasible to take a simple random sampling. For instance, consider that both Dallas and Houston were vying to be hosts of the 2012 Olympics. And assume you were hired to assess whether Texans, as a whole, would prefer the Olympics to be in Dallas or Houston. Because you have already learned the difficulty of getting every single Texan's opinion, you know you must get a sample and you want to use a simple random sampling. However, even this may be very difficult. For instance, how will you get a hold of those individuals who don't vote, who don't have phones, and whose addresses have changed? What do you do with those individuals in the sample who happened to move from Texas to California? What do you do about the fact that since the beginning of the study, an additional 4,212 people moved to the state of Texas? As you can see, it is sometimes very difficult to develop a truly random procedure.</a:t>
            </a:r>
            <a:endParaRPr lang="en-US" altLang="en-US" sz="1000"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80000"/>
              </a:lnSpc>
              <a:spcBef>
                <a:spcPts val="363"/>
              </a:spcBef>
            </a:pPr>
            <a:r>
              <a:rPr lang="en-US" altLang="en-US" sz="1000" dirty="0">
                <a:solidFill>
                  <a:srgbClr val="000000"/>
                </a:solidFill>
                <a:latin typeface="Geneva" charset="0"/>
                <a:ea typeface="ＭＳ Ｐゴシック" panose="020B0600070205080204" pitchFamily="34" charset="-128"/>
                <a:cs typeface="Times New Roman" panose="02020603050405020304" pitchFamily="18" charset="0"/>
              </a:rPr>
              <a:t>Recall that the definition of a random sample is a sample in which every member of the population has an equal chance of being selected. This means that the </a:t>
            </a:r>
            <a:r>
              <a:rPr lang="en-US" altLang="en-US" sz="1000" b="1" dirty="0">
                <a:solidFill>
                  <a:srgbClr val="000000"/>
                </a:solidFill>
                <a:latin typeface="Geneva" charset="0"/>
                <a:ea typeface="ＭＳ Ｐゴシック" panose="020B0600070205080204" pitchFamily="34" charset="-128"/>
                <a:cs typeface="Times New Roman" panose="02020603050405020304" pitchFamily="18" charset="0"/>
              </a:rPr>
              <a:t>sampling procedure </a:t>
            </a:r>
            <a:r>
              <a:rPr lang="en-US" altLang="en-US" sz="1000" dirty="0">
                <a:solidFill>
                  <a:srgbClr val="000000"/>
                </a:solidFill>
                <a:latin typeface="Geneva" charset="0"/>
                <a:ea typeface="ＭＳ Ｐゴシック" panose="020B0600070205080204" pitchFamily="34" charset="-128"/>
                <a:cs typeface="Times New Roman" panose="02020603050405020304" pitchFamily="18" charset="0"/>
              </a:rPr>
              <a:t>rather than the </a:t>
            </a:r>
            <a:r>
              <a:rPr lang="en-US" altLang="en-US" sz="1000" b="1" dirty="0">
                <a:solidFill>
                  <a:srgbClr val="000000"/>
                </a:solidFill>
                <a:latin typeface="Geneva" charset="0"/>
                <a:ea typeface="ＭＳ Ｐゴシック" panose="020B0600070205080204" pitchFamily="34" charset="-128"/>
                <a:cs typeface="Times New Roman" panose="02020603050405020304" pitchFamily="18" charset="0"/>
              </a:rPr>
              <a:t>results of the sampling procedure </a:t>
            </a:r>
            <a:r>
              <a:rPr lang="en-US" altLang="en-US" sz="1000" dirty="0">
                <a:solidFill>
                  <a:srgbClr val="000000"/>
                </a:solidFill>
                <a:latin typeface="Geneva" charset="0"/>
                <a:ea typeface="ＭＳ Ｐゴシック" panose="020B0600070205080204" pitchFamily="34" charset="-128"/>
                <a:cs typeface="Times New Roman" panose="02020603050405020304" pitchFamily="18" charset="0"/>
              </a:rPr>
              <a:t>defines what it means for a sample to be random. Random samples, especially if the sample size is small, are not necessarily even roughly representative of the population. For example, if a random sample of 12 were taken from a population with an equal number of males and females, there would be approximately a 1 in 5 chance that two thirds or more of the sample would be female. Such a sample would not be representative, although it would be random. In short, only with a large sample size will a random sample ensure an approximately representative sample.</a:t>
            </a:r>
            <a:endParaRPr lang="en-US" altLang="en-US" sz="1000"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sz="1000" dirty="0">
                <a:latin typeface="Calibri" panose="020F0502020204030204" pitchFamily="34" charset="0"/>
                <a:ea typeface="ＭＳ Ｐゴシック" panose="020B0600070205080204" pitchFamily="34" charset="-128"/>
                <a:cs typeface="Times New Roman" panose="02020603050405020304" pitchFamily="18" charset="0"/>
              </a:rPr>
              <a:t> </a:t>
            </a:r>
          </a:p>
          <a:p>
            <a:pPr>
              <a:lnSpc>
                <a:spcPct val="115000"/>
              </a:lnSpc>
              <a:spcBef>
                <a:spcPct val="0"/>
              </a:spcBef>
              <a:spcAft>
                <a:spcPts val="1000"/>
              </a:spcAft>
            </a:pPr>
            <a:r>
              <a:rPr lang="en-US" altLang="en-US" sz="1000" dirty="0">
                <a:latin typeface="Calibri" panose="020F0502020204030204" pitchFamily="34" charset="0"/>
                <a:ea typeface="ＭＳ Ｐゴシック" panose="020B0600070205080204" pitchFamily="34" charset="-128"/>
                <a:cs typeface="Times New Roman" panose="02020603050405020304" pitchFamily="18" charset="0"/>
              </a:rPr>
              <a:t> </a:t>
            </a:r>
          </a:p>
        </p:txBody>
      </p:sp>
      <p:sp>
        <p:nvSpPr>
          <p:cNvPr id="73732" name="Slide Number Placeholder 3">
            <a:extLst>
              <a:ext uri="{FF2B5EF4-FFF2-40B4-BE49-F238E27FC236}">
                <a16:creationId xmlns:a16="http://schemas.microsoft.com/office/drawing/2014/main" id="{F15C2C8D-6424-41D3-AF1F-ABDC047257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D13C66A-37D0-4A86-BF8E-5780D6E3E608}" type="slidenum">
              <a:rPr lang="en-US" altLang="en-US" sz="1200" smtClean="0"/>
              <a:pPr/>
              <a:t>38</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A93BAE92-866B-4537-A781-B4FEFFF4A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83EF6F-C4FB-4CC0-9665-590A81F94434}" type="slidenum">
              <a:rPr lang="en-US" altLang="en-US" smtClean="0"/>
              <a:pPr/>
              <a:t>39</a:t>
            </a:fld>
            <a:endParaRPr lang="en-US" altLang="en-US"/>
          </a:p>
        </p:txBody>
      </p:sp>
      <p:sp>
        <p:nvSpPr>
          <p:cNvPr id="75779" name="Rectangle 2">
            <a:extLst>
              <a:ext uri="{FF2B5EF4-FFF2-40B4-BE49-F238E27FC236}">
                <a16:creationId xmlns:a16="http://schemas.microsoft.com/office/drawing/2014/main" id="{7789C327-C816-46F8-9259-EB47EC2B35A1}"/>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CC4EE11F-123D-4E3F-810C-12B11B9EBD7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Variables are properties or characteristics of some event, object, or person that can take on different values or amounts (as opposed to constants, such as the mathematical constant pi, which do not vary).   Let's look at a few examples.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a:latin typeface="Calibri" panose="020F0502020204030204" pitchFamily="34" charset="0"/>
                <a:ea typeface="Times New Roman" panose="02020603050405020304" pitchFamily="18" charset="0"/>
                <a:cs typeface="Calibri" panose="020F0502020204030204" pitchFamily="34"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11626E9B-5E69-40CA-8393-41D38C9D01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A22777-B9C2-473B-A2FB-AD6C522E11DC}" type="slidenum">
              <a:rPr lang="en-US" altLang="en-US" smtClean="0"/>
              <a:pPr/>
              <a:t>40</a:t>
            </a:fld>
            <a:endParaRPr lang="en-US" altLang="en-US"/>
          </a:p>
        </p:txBody>
      </p:sp>
      <p:sp>
        <p:nvSpPr>
          <p:cNvPr id="77827" name="Rectangle 2">
            <a:extLst>
              <a:ext uri="{FF2B5EF4-FFF2-40B4-BE49-F238E27FC236}">
                <a16:creationId xmlns:a16="http://schemas.microsoft.com/office/drawing/2014/main" id="{492A85E9-06C5-4E7B-98DC-AE85ED23E283}"/>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61C8C04D-B200-46BF-896A-56E4F92EBA9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ea typeface="ＭＳ Ｐゴシック" panose="020B0600070205080204" pitchFamily="34" charset="-128"/>
              </a:rPr>
              <a:t>Here you can see 3 dogs of different breeds.  Can you think of ways in which these 3 dogs vary?  In other words, can you think of some properties or characteristics of these dogs that can take on different values or amounts?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9D432DF7-D830-45CD-B7C1-9B3910DD60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9D7386-B34C-48D8-9487-440C700A49FA}" type="slidenum">
              <a:rPr lang="en-US" altLang="en-US" smtClean="0"/>
              <a:pPr/>
              <a:t>41</a:t>
            </a:fld>
            <a:endParaRPr lang="en-US" altLang="en-US"/>
          </a:p>
        </p:txBody>
      </p:sp>
      <p:sp>
        <p:nvSpPr>
          <p:cNvPr id="79875" name="Rectangle 2">
            <a:extLst>
              <a:ext uri="{FF2B5EF4-FFF2-40B4-BE49-F238E27FC236}">
                <a16:creationId xmlns:a16="http://schemas.microsoft.com/office/drawing/2014/main" id="{6817B8B3-CFD2-47C0-836D-4CECA9370FCA}"/>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BF2B9208-D320-4153-B105-17DBB1FA4B8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These three dogs vary in height, weight, color, length of hair, body shape, purpose for which they were bred, and so forth.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6</a:t>
            </a:fld>
            <a:endParaRPr lang="en-US" dirty="0"/>
          </a:p>
        </p:txBody>
      </p:sp>
    </p:spTree>
    <p:extLst>
      <p:ext uri="{BB962C8B-B14F-4D97-AF65-F5344CB8AC3E}">
        <p14:creationId xmlns:p14="http://schemas.microsoft.com/office/powerpoint/2010/main" val="2388125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F2E8655D-5607-4BE7-BB0A-36F58B292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B46441-D42F-4E1B-A932-6316AC0ABB98}" type="slidenum">
              <a:rPr lang="en-US" altLang="en-US" smtClean="0"/>
              <a:pPr/>
              <a:t>42</a:t>
            </a:fld>
            <a:endParaRPr lang="en-US" altLang="en-US"/>
          </a:p>
        </p:txBody>
      </p:sp>
      <p:sp>
        <p:nvSpPr>
          <p:cNvPr id="81923" name="Rectangle 2">
            <a:extLst>
              <a:ext uri="{FF2B5EF4-FFF2-40B4-BE49-F238E27FC236}">
                <a16:creationId xmlns:a16="http://schemas.microsoft.com/office/drawing/2014/main" id="{B7C21D41-8454-494E-BB36-04440400D7CE}"/>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9DBD49D0-5F43-496A-9F91-1BAE922DBE5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are some dogs that vary on many dimensions.  They vary on breed, height, weight, color, among other things.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0A8B1AB5-28EA-4261-A34D-83CEA6DC02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832CFA-3005-4F42-9CEC-0F5FB76240D0}" type="slidenum">
              <a:rPr lang="en-US" altLang="en-US" smtClean="0"/>
              <a:pPr/>
              <a:t>43</a:t>
            </a:fld>
            <a:endParaRPr lang="en-US" altLang="en-US"/>
          </a:p>
        </p:txBody>
      </p:sp>
      <p:sp>
        <p:nvSpPr>
          <p:cNvPr id="83971" name="Rectangle 2">
            <a:extLst>
              <a:ext uri="{FF2B5EF4-FFF2-40B4-BE49-F238E27FC236}">
                <a16:creationId xmlns:a16="http://schemas.microsoft.com/office/drawing/2014/main" id="{FB742443-7CE2-4ECE-8E6F-49F495B66EC2}"/>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6A0DD29-742F-4847-AE26-3F03C1199A2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Here’s another example.  Can you think of ways these fish vary?  Well, they vary in species, shape, weight, type of water they live in (saltwater or fresh), etc.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0F4820B6-1ACA-4A40-8DA7-1B1A5DF5FE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2F2B84-8628-4801-9677-8AAA852C4939}" type="slidenum">
              <a:rPr lang="en-US" altLang="en-US" smtClean="0"/>
              <a:pPr/>
              <a:t>44</a:t>
            </a:fld>
            <a:endParaRPr lang="en-US" altLang="en-US"/>
          </a:p>
        </p:txBody>
      </p:sp>
      <p:sp>
        <p:nvSpPr>
          <p:cNvPr id="86019" name="Rectangle 2">
            <a:extLst>
              <a:ext uri="{FF2B5EF4-FFF2-40B4-BE49-F238E27FC236}">
                <a16:creationId xmlns:a16="http://schemas.microsoft.com/office/drawing/2014/main" id="{B4DD9389-8A7D-44DA-8D1A-1C09DC317E33}"/>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385ED4EB-28E0-425E-B0B2-F5020C1ED65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Now let’s learn about variables in more depth.  </a:t>
            </a:r>
            <a:r>
              <a:rPr lang="en-US" altLang="en-US">
                <a:latin typeface="Geneva" charset="0"/>
                <a:ea typeface="ＭＳ Ｐゴシック" panose="020B0600070205080204" pitchFamily="34" charset="-128"/>
              </a:rPr>
              <a:t>When conducting research, experimenters often </a:t>
            </a:r>
            <a:r>
              <a:rPr lang="en-US" altLang="en-US" b="1">
                <a:latin typeface="Geneva" charset="0"/>
                <a:ea typeface="ＭＳ Ｐゴシック" panose="020B0600070205080204" pitchFamily="34" charset="-128"/>
              </a:rPr>
              <a:t>manipulate</a:t>
            </a:r>
            <a:r>
              <a:rPr lang="en-US" altLang="en-US">
                <a:latin typeface="Geneva" charset="0"/>
                <a:ea typeface="ＭＳ Ｐゴシック" panose="020B0600070205080204" pitchFamily="34" charset="-128"/>
              </a:rPr>
              <a:t> variables. For example, an experimenter might compare the effectiveness of four types of antidepressants. When a variable is manipulated by an experimenter, it is called an </a:t>
            </a:r>
            <a:r>
              <a:rPr lang="en-US" altLang="en-US" i="1">
                <a:latin typeface="Geneva" charset="0"/>
                <a:ea typeface="ＭＳ Ｐゴシック" panose="020B0600070205080204" pitchFamily="34" charset="-128"/>
              </a:rPr>
              <a:t>independent</a:t>
            </a:r>
            <a:r>
              <a:rPr lang="en-US" altLang="en-US">
                <a:latin typeface="Geneva" charset="0"/>
                <a:ea typeface="ＭＳ Ｐゴシック" panose="020B0600070205080204" pitchFamily="34" charset="-128"/>
              </a:rPr>
              <a:t> variable. Therefore, “type of anti-depressant” is an independent variable.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F3363C74-F6F7-4AFC-8F22-9091D7FF1E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0C6024-CA9C-4FD0-ACF5-73CC69678E53}" type="slidenum">
              <a:rPr lang="en-US" altLang="en-US" smtClean="0"/>
              <a:pPr/>
              <a:t>45</a:t>
            </a:fld>
            <a:endParaRPr lang="en-US" altLang="en-US"/>
          </a:p>
        </p:txBody>
      </p:sp>
      <p:sp>
        <p:nvSpPr>
          <p:cNvPr id="88067" name="Rectangle 2">
            <a:extLst>
              <a:ext uri="{FF2B5EF4-FFF2-40B4-BE49-F238E27FC236}">
                <a16:creationId xmlns:a16="http://schemas.microsoft.com/office/drawing/2014/main" id="{BA8C4C57-83F1-42D3-89D6-E16E4070B3AA}"/>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B5930C38-746D-4DDC-B233-90CCDE69294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this example about anti depressants, the experimenter seeks to determine the effect of the independent variable (type of anti-depressant)  on the level of depression. The measure of the severity of depression is the </a:t>
            </a:r>
            <a:r>
              <a:rPr lang="en-US" altLang="en-US" i="1">
                <a:latin typeface="Geneva" charset="0"/>
                <a:ea typeface="ＭＳ Ｐゴシック" panose="020B0600070205080204" pitchFamily="34" charset="-128"/>
              </a:rPr>
              <a:t>dependent variable</a:t>
            </a:r>
            <a:r>
              <a:rPr lang="en-US" altLang="en-US">
                <a:latin typeface="Geneva" charset="0"/>
                <a:ea typeface="ＭＳ Ｐゴシック" panose="020B0600070205080204" pitchFamily="34" charset="-128"/>
              </a:rPr>
              <a:t>. The dependent variable is used to assess the effect of the independent variable. Dependent variables are sometimes called “dependent measures.”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D25FCE1-CACF-4BAA-9B99-3F99D8C1D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3DEEF1-C459-4BEC-B144-30F269AD942E}" type="slidenum">
              <a:rPr lang="en-US" altLang="en-US" smtClean="0"/>
              <a:pPr/>
              <a:t>46</a:t>
            </a:fld>
            <a:endParaRPr lang="en-US" altLang="en-US"/>
          </a:p>
        </p:txBody>
      </p:sp>
      <p:sp>
        <p:nvSpPr>
          <p:cNvPr id="90115" name="Rectangle 2">
            <a:extLst>
              <a:ext uri="{FF2B5EF4-FFF2-40B4-BE49-F238E27FC236}">
                <a16:creationId xmlns:a16="http://schemas.microsoft.com/office/drawing/2014/main" id="{8DE9D897-185A-402B-80A9-CEC470CD306A}"/>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9C18E779-CE80-4E51-80B4-09A2C75D55A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Identifying independent and dependent variables is one of the first tasks of a researcher, and, initially, many students find this task difficult.  The easiest way to improve your ability to identify these variables is to practice, practice, practice. You will now get a chance for some practice.</a:t>
            </a:r>
            <a:endParaRPr lang="en-US" altLang="en-US">
              <a:latin typeface="Geneva" charset="0"/>
              <a:ea typeface="ＭＳ Ｐゴシック"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2E5620A1-8678-460E-8BD3-D17108290F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1C72D9-EBF6-458D-B271-EA4084A641A7}" type="slidenum">
              <a:rPr lang="en-US" altLang="en-US" smtClean="0"/>
              <a:pPr/>
              <a:t>47</a:t>
            </a:fld>
            <a:endParaRPr lang="en-US" altLang="en-US"/>
          </a:p>
        </p:txBody>
      </p:sp>
      <p:sp>
        <p:nvSpPr>
          <p:cNvPr id="92163" name="Rectangle 2">
            <a:extLst>
              <a:ext uri="{FF2B5EF4-FFF2-40B4-BE49-F238E27FC236}">
                <a16:creationId xmlns:a16="http://schemas.microsoft.com/office/drawing/2014/main" id="{B66B3087-653D-4009-9837-F0C2F0EBD0F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9085F3B-25A3-42D7-8D6E-5694E057BDB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i="1">
                <a:latin typeface="Geneva" charset="0"/>
                <a:ea typeface="ＭＳ Ｐゴシック" panose="020B0600070205080204" pitchFamily="34" charset="-128"/>
              </a:rPr>
              <a:t>Example #1: </a:t>
            </a:r>
            <a:r>
              <a:rPr lang="en-US" altLang="en-US">
                <a:latin typeface="Geneva" charset="0"/>
                <a:ea typeface="ＭＳ Ｐゴシック" panose="020B0600070205080204" pitchFamily="34" charset="-128"/>
              </a:rPr>
              <a:t>Can blueberries slow down aging? A study indicates that antioxidants found in blueberries may slow down the process of aging. In the study, 19-month old rats (equivalent to 60-year old humans) were fed either their standard diet or a diet supplemented by either blueberry, strawberry, or spinach powder. After eight weeks, the rats were given memory and motor tests. Although all supplemented rats showed improvement, those supplemented with blueberry powder showed the most notable improvement. </a:t>
            </a:r>
            <a:br>
              <a:rPr lang="en-US" altLang="en-US">
                <a:latin typeface="Geneva" charset="0"/>
                <a:ea typeface="ＭＳ Ｐゴシック" panose="020B0600070205080204" pitchFamily="34" charset="-128"/>
              </a:rPr>
            </a:br>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What is the independent variable? And, what are the dependent variables?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AE4033F-92BF-4456-8D72-0586176FBF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D1CE7B-84EE-4F19-9419-42A62F963872}" type="slidenum">
              <a:rPr lang="en-US" altLang="en-US" smtClean="0"/>
              <a:pPr/>
              <a:t>48</a:t>
            </a:fld>
            <a:endParaRPr lang="en-US" altLang="en-US"/>
          </a:p>
        </p:txBody>
      </p:sp>
      <p:sp>
        <p:nvSpPr>
          <p:cNvPr id="94211" name="Rectangle 2">
            <a:extLst>
              <a:ext uri="{FF2B5EF4-FFF2-40B4-BE49-F238E27FC236}">
                <a16:creationId xmlns:a16="http://schemas.microsoft.com/office/drawing/2014/main" id="{F89A108C-670C-4913-B2C1-D1CADB28AB10}"/>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E70666D-7232-4963-AE8C-FDE6D7D84B0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 independent variable is the variable that the experimenter manipulated, namely the rats’ diet.  There were four levels of the independent variable, the control (no supplement), blueberries, strawberries, and spinach powder.  </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The dependent variables are the variable that measure the effects of the independent variable. In this case, the motor and memory tasks are the dependent variables.  So, the experimenter manipulated the rats’ supplement intake and measured the effect of these different supplements (or no supplement) on motor and memory tasks. Learning to identify independent and dependent variables is a difficult task, so let’s do another example.</a:t>
            </a:r>
          </a:p>
          <a:p>
            <a:pPr eaLnBrk="1" hangingPunct="1"/>
            <a:endParaRPr lang="en-US" altLang="en-US">
              <a:latin typeface="Geneva" charset="0"/>
              <a:ea typeface="ＭＳ Ｐゴシック"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F55DC6C-9803-43AE-BE95-93E7D79FE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A4B67C-04DF-4F40-8178-88E5114A349E}" type="slidenum">
              <a:rPr lang="en-US" altLang="en-US" smtClean="0"/>
              <a:pPr/>
              <a:t>49</a:t>
            </a:fld>
            <a:endParaRPr lang="en-US" altLang="en-US"/>
          </a:p>
        </p:txBody>
      </p:sp>
      <p:sp>
        <p:nvSpPr>
          <p:cNvPr id="96259" name="Rectangle 2">
            <a:extLst>
              <a:ext uri="{FF2B5EF4-FFF2-40B4-BE49-F238E27FC236}">
                <a16:creationId xmlns:a16="http://schemas.microsoft.com/office/drawing/2014/main" id="{AAA19819-A4AE-46C7-89B1-A8462F327A59}"/>
              </a:ext>
            </a:extLst>
          </p:cNvPr>
          <p:cNvSpPr>
            <a:spLocks noGrp="1" noRot="1" noChangeAspect="1" noChangeArrowheads="1" noTextEdit="1"/>
          </p:cNvSpPr>
          <p:nvPr>
            <p:ph type="sldImg"/>
          </p:nvPr>
        </p:nvSpPr>
        <p:spPr>
          <a:solidFill>
            <a:srgbClr val="FFFFFF"/>
          </a:solidFill>
          <a:ln/>
        </p:spPr>
      </p:sp>
      <p:sp>
        <p:nvSpPr>
          <p:cNvPr id="96260" name="Rectangle 3">
            <a:extLst>
              <a:ext uri="{FF2B5EF4-FFF2-40B4-BE49-F238E27FC236}">
                <a16:creationId xmlns:a16="http://schemas.microsoft.com/office/drawing/2014/main" id="{06B057AA-8CC7-49F1-B920-CE2B31DB31FF}"/>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i="1">
                <a:latin typeface="Geneva" charset="0"/>
                <a:ea typeface="ＭＳ Ｐゴシック" panose="020B0600070205080204" pitchFamily="34" charset="-128"/>
              </a:rPr>
              <a:t>Example #2: Does beta-carotene protect against cancer?</a:t>
            </a:r>
            <a:br>
              <a:rPr lang="en-US" altLang="en-US">
                <a:latin typeface="Geneva" charset="0"/>
                <a:ea typeface="ＭＳ Ｐゴシック" panose="020B0600070205080204" pitchFamily="34" charset="-128"/>
              </a:rPr>
            </a:br>
            <a:r>
              <a:rPr lang="en-US" altLang="en-US">
                <a:latin typeface="Geneva" charset="0"/>
                <a:ea typeface="ＭＳ Ｐゴシック" panose="020B0600070205080204" pitchFamily="34" charset="-128"/>
              </a:rPr>
              <a:t>Beta-carotene: Does it or doesn't it? Beta-carotene supplements had been thought to protect against cancer, but a study published in the Journal of the National Cancer Institute suggests that it does not. The study was conducted with 39,000 women aged 45 and up. These women were randomly assigned to receive a beta-carotene supplement or a placebo, and their health was studied over time. There was no evidence that taking the beta-carotene supplement affected their cancer rates. </a:t>
            </a:r>
            <a:br>
              <a:rPr lang="en-US" altLang="en-US">
                <a:latin typeface="Geneva" charset="0"/>
                <a:ea typeface="ＭＳ Ｐゴシック" panose="020B0600070205080204" pitchFamily="34" charset="-128"/>
              </a:rPr>
            </a:br>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Once again, what is the independent variable? And, what is the dependent variable? </a:t>
            </a:r>
            <a:br>
              <a:rPr lang="en-US" altLang="en-US">
                <a:latin typeface="Geneva" charset="0"/>
                <a:ea typeface="ＭＳ Ｐゴシック" panose="020B0600070205080204" pitchFamily="34" charset="-128"/>
              </a:rPr>
            </a:br>
            <a:endParaRPr lang="en-US" altLang="en-US" sz="1600" u="sng">
              <a:solidFill>
                <a:srgbClr val="0000FF"/>
              </a:solidFill>
              <a:latin typeface="Times" panose="02020603050405020304" pitchFamily="18"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F1B33C5-DB26-48F3-A5A3-C536531422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73BD45-6995-43AB-99C1-D85AE3129893}" type="slidenum">
              <a:rPr lang="en-US" altLang="en-US" smtClean="0"/>
              <a:pPr/>
              <a:t>50</a:t>
            </a:fld>
            <a:endParaRPr lang="en-US" altLang="en-US"/>
          </a:p>
        </p:txBody>
      </p:sp>
      <p:sp>
        <p:nvSpPr>
          <p:cNvPr id="98307" name="Rectangle 2">
            <a:extLst>
              <a:ext uri="{FF2B5EF4-FFF2-40B4-BE49-F238E27FC236}">
                <a16:creationId xmlns:a16="http://schemas.microsoft.com/office/drawing/2014/main" id="{3F8F2683-A78E-422A-8308-1B94B6389FBB}"/>
              </a:ext>
            </a:extLst>
          </p:cNvPr>
          <p:cNvSpPr>
            <a:spLocks noGrp="1" noRot="1" noChangeAspect="1" noChangeArrowheads="1" noTextEdit="1"/>
          </p:cNvSpPr>
          <p:nvPr>
            <p:ph type="sldImg"/>
          </p:nvPr>
        </p:nvSpPr>
        <p:spPr>
          <a:solidFill>
            <a:srgbClr val="FFFFFF"/>
          </a:solidFill>
          <a:ln/>
        </p:spPr>
      </p:sp>
      <p:sp>
        <p:nvSpPr>
          <p:cNvPr id="98308" name="Rectangle 3">
            <a:extLst>
              <a:ext uri="{FF2B5EF4-FFF2-40B4-BE49-F238E27FC236}">
                <a16:creationId xmlns:a16="http://schemas.microsoft.com/office/drawing/2014/main" id="{D007D805-54D6-4B62-8AB9-1F832F24C608}"/>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Times" panose="02020603050405020304" pitchFamily="18" charset="0"/>
                <a:ea typeface="ＭＳ Ｐゴシック" panose="020B0600070205080204" pitchFamily="34" charset="-128"/>
              </a:rPr>
              <a:t>The independent variable is the variable that the experimenter manipulated, namely the supplement (beta-carotene or a placebo).  There were two levels of the independent variable, the control (no supplement) and the beta-carotene.  The dependent variable is the variable that measures the effects of the independent variable, in this case, cancer rate.  So, the experimenter manipulated the administration of beta-carotene and measured its effect on cancer rates.  Let’s do one more example.</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2875AD84-3688-4E2A-8A44-5E43F20F02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4F415C-2C67-4E3A-81CD-E9A02FA383B6}" type="slidenum">
              <a:rPr lang="en-US" altLang="en-US" smtClean="0"/>
              <a:pPr/>
              <a:t>51</a:t>
            </a:fld>
            <a:endParaRPr lang="en-US" altLang="en-US"/>
          </a:p>
        </p:txBody>
      </p:sp>
      <p:sp>
        <p:nvSpPr>
          <p:cNvPr id="100355" name="Rectangle 2">
            <a:extLst>
              <a:ext uri="{FF2B5EF4-FFF2-40B4-BE49-F238E27FC236}">
                <a16:creationId xmlns:a16="http://schemas.microsoft.com/office/drawing/2014/main" id="{3B427A8C-8559-43AE-A2A8-E55C2A07A40B}"/>
              </a:ext>
            </a:extLst>
          </p:cNvPr>
          <p:cNvSpPr>
            <a:spLocks noGrp="1" noRot="1" noChangeAspect="1" noChangeArrowheads="1" noTextEdit="1"/>
          </p:cNvSpPr>
          <p:nvPr>
            <p:ph type="sldImg"/>
          </p:nvPr>
        </p:nvSpPr>
        <p:spPr>
          <a:solidFill>
            <a:srgbClr val="FFFFFF"/>
          </a:solidFill>
          <a:ln/>
        </p:spPr>
      </p:sp>
      <p:sp>
        <p:nvSpPr>
          <p:cNvPr id="100356" name="Rectangle 3">
            <a:extLst>
              <a:ext uri="{FF2B5EF4-FFF2-40B4-BE49-F238E27FC236}">
                <a16:creationId xmlns:a16="http://schemas.microsoft.com/office/drawing/2014/main" id="{8127ED5E-38F1-4168-9F15-6001E9175654}"/>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i="1">
                <a:latin typeface="Geneva" charset="0"/>
                <a:ea typeface="ＭＳ Ｐゴシック" panose="020B0600070205080204" pitchFamily="34" charset="-128"/>
              </a:rPr>
              <a:t>Example #3: How bright is right?</a:t>
            </a:r>
            <a:br>
              <a:rPr lang="en-US" altLang="en-US">
                <a:latin typeface="Geneva" charset="0"/>
                <a:ea typeface="ＭＳ Ｐゴシック" panose="020B0600070205080204" pitchFamily="34" charset="-128"/>
              </a:rPr>
            </a:br>
            <a:r>
              <a:rPr lang="en-US" altLang="en-US">
                <a:latin typeface="Geneva" charset="0"/>
                <a:ea typeface="ＭＳ Ｐゴシック" panose="020B0600070205080204" pitchFamily="34" charset="-128"/>
              </a:rPr>
              <a:t>An automobile manufacturer wants to know how bright brake lights should be to minimize the time required for the driver of a following car to brake.</a:t>
            </a:r>
            <a:br>
              <a:rPr lang="en-US" altLang="en-US">
                <a:latin typeface="Geneva" charset="0"/>
                <a:ea typeface="ＭＳ Ｐゴシック" panose="020B0600070205080204" pitchFamily="34" charset="-128"/>
              </a:rPr>
            </a:br>
            <a:r>
              <a:rPr lang="en-US" altLang="en-US">
                <a:latin typeface="Geneva" charset="0"/>
                <a:ea typeface="ＭＳ Ｐゴシック" panose="020B0600070205080204" pitchFamily="34" charset="-128"/>
              </a:rPr>
              <a:t>What is the independent variable? And, what is the dependent variable? </a:t>
            </a:r>
            <a:r>
              <a:rPr lang="en-US" altLang="en-US">
                <a:latin typeface="Times" panose="02020603050405020304" pitchFamily="18" charset="0"/>
                <a:ea typeface="ＭＳ Ｐゴシック" panose="020B0600070205080204" pitchFamily="34" charset="-128"/>
              </a:rPr>
              <a:t>This is a more difficult example because fewer details are provided, giving you fewer clues. </a:t>
            </a:r>
            <a:endParaRPr lang="en-US" altLang="en-US">
              <a:latin typeface="Geneva" charset="0"/>
              <a:ea typeface="ＭＳ Ｐゴシック" panose="020B0600070205080204" pitchFamily="34" charset="-128"/>
            </a:endParaRPr>
          </a:p>
          <a:p>
            <a:pPr eaLnBrk="1" hangingPunct="1"/>
            <a:endParaRPr lang="en-US" altLang="en-US">
              <a:latin typeface="Geneva"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7</a:t>
            </a:fld>
            <a:endParaRPr lang="en-US" dirty="0"/>
          </a:p>
        </p:txBody>
      </p:sp>
    </p:spTree>
    <p:extLst>
      <p:ext uri="{BB962C8B-B14F-4D97-AF65-F5344CB8AC3E}">
        <p14:creationId xmlns:p14="http://schemas.microsoft.com/office/powerpoint/2010/main" val="2685564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E1898AA-CDA5-4DDD-BBF1-30B77673CD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1D781B-A775-404B-983E-6382AFBBBD76}" type="slidenum">
              <a:rPr lang="en-US" altLang="en-US" smtClean="0"/>
              <a:pPr/>
              <a:t>52</a:t>
            </a:fld>
            <a:endParaRPr lang="en-US" altLang="en-US"/>
          </a:p>
        </p:txBody>
      </p:sp>
      <p:sp>
        <p:nvSpPr>
          <p:cNvPr id="102403" name="Rectangle 2">
            <a:extLst>
              <a:ext uri="{FF2B5EF4-FFF2-40B4-BE49-F238E27FC236}">
                <a16:creationId xmlns:a16="http://schemas.microsoft.com/office/drawing/2014/main" id="{CC25FE75-DB77-4956-AD6C-8D72A16DB7FE}"/>
              </a:ext>
            </a:extLst>
          </p:cNvPr>
          <p:cNvSpPr>
            <a:spLocks noGrp="1" noRot="1" noChangeAspect="1" noChangeArrowheads="1" noTextEdit="1"/>
          </p:cNvSpPr>
          <p:nvPr>
            <p:ph type="sldImg"/>
          </p:nvPr>
        </p:nvSpPr>
        <p:spPr>
          <a:solidFill>
            <a:srgbClr val="FFFFFF"/>
          </a:solidFill>
          <a:ln/>
        </p:spPr>
      </p:sp>
      <p:sp>
        <p:nvSpPr>
          <p:cNvPr id="102404" name="Rectangle 3">
            <a:extLst>
              <a:ext uri="{FF2B5EF4-FFF2-40B4-BE49-F238E27FC236}">
                <a16:creationId xmlns:a16="http://schemas.microsoft.com/office/drawing/2014/main" id="{715449E2-9733-4130-BEDE-C879CF5C676D}"/>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eaLnBrk="1" hangingPunct="1"/>
            <a:r>
              <a:rPr lang="en-US" altLang="en-US">
                <a:latin typeface="Times" panose="02020603050405020304" pitchFamily="18" charset="0"/>
                <a:ea typeface="ＭＳ Ｐゴシック" panose="020B0600070205080204" pitchFamily="34" charset="-128"/>
              </a:rPr>
              <a:t>The independent variable is the variable that the experimenter manipulated, namely the brightness of the brake lights.  Note that no details are given as to the brightness of the lights or how many levels of the independent variable were tested.  The dependent variable is the variable that measures the effects of the independent variable, in this case, “time to hit the brakes.”  So, the experimenter manipulated the brightness of brake lights and measured the effect on driver stopping time. </a:t>
            </a:r>
          </a:p>
          <a:p>
            <a:pPr eaLnBrk="1" hangingPunct="1"/>
            <a:endParaRPr lang="en-US" altLang="en-US">
              <a:latin typeface="Geneva" charset="0"/>
              <a:ea typeface="ＭＳ Ｐゴシック"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9F97D37C-4349-4E40-AD60-10CD85313B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7E3110-85CF-484B-92A7-8CEDF29F681A}" type="slidenum">
              <a:rPr lang="en-US" altLang="en-US" smtClean="0"/>
              <a:pPr/>
              <a:t>53</a:t>
            </a:fld>
            <a:endParaRPr lang="en-US" altLang="en-US"/>
          </a:p>
        </p:txBody>
      </p:sp>
      <p:sp>
        <p:nvSpPr>
          <p:cNvPr id="104451" name="Rectangle 2">
            <a:extLst>
              <a:ext uri="{FF2B5EF4-FFF2-40B4-BE49-F238E27FC236}">
                <a16:creationId xmlns:a16="http://schemas.microsoft.com/office/drawing/2014/main" id="{023536CE-A56C-4AC8-BC41-473EAFB25D7E}"/>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4E21BCB7-EB56-4B8C-AE70-11B4CB661BA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188"/>
              </a:spcBef>
            </a:pPr>
            <a:r>
              <a:rPr lang="en-US" altLang="en-US">
                <a:solidFill>
                  <a:srgbClr val="000000"/>
                </a:solidFill>
                <a:latin typeface="Geneva" charset="0"/>
                <a:ea typeface="Times New Roman" panose="02020603050405020304" pitchFamily="18" charset="0"/>
                <a:cs typeface="Geneva" charset="0"/>
              </a:rPr>
              <a:t>Variables can be either qualitative or quantitative.  Qualitative variables are those that express a qualitative attribute such as hair color, eye color, religion, favorite movie, gender, and so on. The values of a qualitative variable do not imply any kind of ordering. Values of the variable “religion” differ qualitatively; no ordering of religions is implied.   Quantitative variables are those variables that are measured in terms of numbers.  Some examples of quantitative variables are height, weight, and shoe size. </a:t>
            </a:r>
            <a:endParaRPr lang="en-US" altLang="en-US">
              <a:latin typeface="Calibri" panose="020F0502020204030204" pitchFamily="34" charset="0"/>
              <a:ea typeface="Times New Roman" panose="02020603050405020304" pitchFamily="18" charset="0"/>
              <a:cs typeface="Geneva"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B545CF4B-3725-4D7D-8108-E9D802D8E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78B43E-4C87-41B2-A911-ADB3D2E5A064}" type="slidenum">
              <a:rPr lang="en-US" altLang="en-US" smtClean="0"/>
              <a:pPr/>
              <a:t>54</a:t>
            </a:fld>
            <a:endParaRPr lang="en-US" altLang="en-US"/>
          </a:p>
        </p:txBody>
      </p:sp>
      <p:sp>
        <p:nvSpPr>
          <p:cNvPr id="106499" name="Rectangle 2">
            <a:extLst>
              <a:ext uri="{FF2B5EF4-FFF2-40B4-BE49-F238E27FC236}">
                <a16:creationId xmlns:a16="http://schemas.microsoft.com/office/drawing/2014/main" id="{7746FFBA-DE56-4836-8F8B-156C610C3C74}"/>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C430C1F-2DCD-49EF-BB2C-CF145D8A059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In the previously discussed study on the effect of blueberries and aging, the independent variable was type of supplement: none, strawberry, blueberry, and spinach. The variable "type of supplement" is a </a:t>
            </a:r>
            <a:r>
              <a:rPr lang="en-US" altLang="en-US" i="1">
                <a:latin typeface="Geneva" charset="0"/>
                <a:ea typeface="ＭＳ Ｐゴシック" panose="020B0600070205080204" pitchFamily="34" charset="-128"/>
              </a:rPr>
              <a:t>qualitative variable</a:t>
            </a:r>
            <a:r>
              <a:rPr lang="en-US" altLang="en-US">
                <a:latin typeface="Geneva" charset="0"/>
                <a:ea typeface="ＭＳ Ｐゴシック" panose="020B0600070205080204" pitchFamily="34" charset="-128"/>
              </a:rPr>
              <a:t>; there is nothing numeric about it. In contrast, the dependent variable "memory test score" is a </a:t>
            </a:r>
            <a:r>
              <a:rPr lang="en-US" altLang="en-US" i="1">
                <a:latin typeface="Geneva" charset="0"/>
                <a:ea typeface="ＭＳ Ｐゴシック" panose="020B0600070205080204" pitchFamily="34" charset="-128"/>
              </a:rPr>
              <a:t>quantitative variable</a:t>
            </a:r>
            <a:r>
              <a:rPr lang="en-US" altLang="en-US">
                <a:latin typeface="Geneva" charset="0"/>
                <a:ea typeface="ＭＳ Ｐゴシック" panose="020B0600070205080204" pitchFamily="34" charset="-128"/>
              </a:rPr>
              <a:t> since memory performance was measured on a quantitative scale (number correct).</a:t>
            </a:r>
            <a:br>
              <a:rPr lang="en-US" altLang="en-US">
                <a:latin typeface="Geneva" charset="0"/>
                <a:ea typeface="ＭＳ Ｐゴシック" panose="020B0600070205080204" pitchFamily="34" charset="-128"/>
              </a:rPr>
            </a:br>
            <a:endParaRPr lang="en-US" altLang="en-US">
              <a:latin typeface="Geneva" charset="0"/>
              <a:ea typeface="ＭＳ Ｐゴシック"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B8D6F3CB-494B-49D4-B0CD-DD4D0F29C6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89247E-3FD5-4F27-BEC6-7A56374CEF7B}" type="slidenum">
              <a:rPr lang="en-US" altLang="en-US" smtClean="0"/>
              <a:pPr/>
              <a:t>55</a:t>
            </a:fld>
            <a:endParaRPr lang="en-US" altLang="en-US"/>
          </a:p>
        </p:txBody>
      </p:sp>
      <p:sp>
        <p:nvSpPr>
          <p:cNvPr id="108547" name="Rectangle 2">
            <a:extLst>
              <a:ext uri="{FF2B5EF4-FFF2-40B4-BE49-F238E27FC236}">
                <a16:creationId xmlns:a16="http://schemas.microsoft.com/office/drawing/2014/main" id="{1AE07D3B-18AB-422A-B727-98099EB1F7AA}"/>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3D4341B9-7098-4B5F-B0E4-8FEDA5F4001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charset="0"/>
                <a:ea typeface="ＭＳ Ｐゴシック" panose="020B0600070205080204" pitchFamily="34" charset="-128"/>
              </a:rPr>
              <a:t>Another important distinction is between discrete and continuous variables. Discrete variables can take on only certain values. Continuous variables can (theoretically) take on any value within the range of the scale.</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EECB268-4C6C-4EE0-9ACA-C56019B862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9A4D3E-80F8-4345-BA10-E93D987F2962}" type="slidenum">
              <a:rPr lang="en-US" altLang="en-US" smtClean="0"/>
              <a:pPr/>
              <a:t>56</a:t>
            </a:fld>
            <a:endParaRPr lang="en-US" altLang="en-US"/>
          </a:p>
        </p:txBody>
      </p:sp>
      <p:sp>
        <p:nvSpPr>
          <p:cNvPr id="110595" name="Rectangle 2">
            <a:extLst>
              <a:ext uri="{FF2B5EF4-FFF2-40B4-BE49-F238E27FC236}">
                <a16:creationId xmlns:a16="http://schemas.microsoft.com/office/drawing/2014/main" id="{CA3114FA-955C-410D-B43E-1DA4552524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B5ACBAE-99BF-41D2-B13E-374D213EE91E}"/>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Variables such as number of children in a household are called "</a:t>
            </a:r>
            <a:r>
              <a:rPr lang="en-US" altLang="en-US" i="1">
                <a:latin typeface="Geneva" charset="0"/>
                <a:ea typeface="ＭＳ Ｐゴシック" panose="020B0600070205080204" pitchFamily="34" charset="-128"/>
              </a:rPr>
              <a:t>discrete variables</a:t>
            </a:r>
            <a:r>
              <a:rPr lang="en-US" altLang="en-US">
                <a:latin typeface="Geneva" charset="0"/>
                <a:ea typeface="ＭＳ Ｐゴシック" panose="020B0600070205080204" pitchFamily="34" charset="-128"/>
              </a:rPr>
              <a:t>" since the</a:t>
            </a:r>
          </a:p>
          <a:p>
            <a:pPr eaLnBrk="1" hangingPunct="1"/>
            <a:r>
              <a:rPr lang="en-US" altLang="en-US">
                <a:latin typeface="Geneva" charset="0"/>
                <a:ea typeface="ＭＳ Ｐゴシック" panose="020B0600070205080204" pitchFamily="34" charset="-128"/>
              </a:rPr>
              <a:t>possible scores are discrete points on the scale. For example, a household could have three children or six children, but not 4.53 children.</a:t>
            </a:r>
          </a:p>
          <a:p>
            <a:pPr eaLnBrk="1" hangingPunct="1"/>
            <a:endParaRPr lang="en-US" altLang="en-US">
              <a:latin typeface="Geneva" charset="0"/>
              <a:ea typeface="ＭＳ Ｐゴシック"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FA29F551-82A2-4CC1-86E2-CDBFDF5D6B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1771FF-FD59-4224-AF62-253EF7D0F7AD}" type="slidenum">
              <a:rPr lang="en-US" altLang="en-US" smtClean="0"/>
              <a:pPr/>
              <a:t>57</a:t>
            </a:fld>
            <a:endParaRPr lang="en-US" altLang="en-US"/>
          </a:p>
        </p:txBody>
      </p:sp>
      <p:sp>
        <p:nvSpPr>
          <p:cNvPr id="112643" name="Rectangle 2">
            <a:extLst>
              <a:ext uri="{FF2B5EF4-FFF2-40B4-BE49-F238E27FC236}">
                <a16:creationId xmlns:a16="http://schemas.microsoft.com/office/drawing/2014/main" id="{A2983D9A-0C3C-4FC1-9088-29E23DF49773}"/>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5DAB54FB-22B9-463B-860F-3FCA2C3EDFD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Other variables such as "time to respond to a question" are </a:t>
            </a:r>
            <a:r>
              <a:rPr lang="en-US" altLang="en-US" i="1">
                <a:latin typeface="Geneva" charset="0"/>
                <a:ea typeface="ＭＳ Ｐゴシック" panose="020B0600070205080204" pitchFamily="34" charset="-128"/>
              </a:rPr>
              <a:t>continuous variables</a:t>
            </a:r>
            <a:r>
              <a:rPr lang="en-US" altLang="en-US">
                <a:latin typeface="Geneva" charset="0"/>
                <a:ea typeface="ＭＳ Ｐゴシック" panose="020B0600070205080204" pitchFamily="34" charset="-128"/>
              </a:rPr>
              <a:t> since the scale is continuous and not made up of discrete steps. The response time could be 1.64 seconds, or it could be 1.64237 seconds. Of course, the practicalities of measurement preclude most measured variables from being truly continuous.</a:t>
            </a:r>
            <a:endParaRPr lang="en-US" altLang="en-US">
              <a:latin typeface="Times" panose="02020603050405020304" pitchFamily="18" charset="0"/>
              <a:ea typeface="ＭＳ Ｐゴシック" panose="020B0600070205080204" pitchFamily="34" charset="-128"/>
            </a:endParaRP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1CCB4EA-0845-4E30-8FC6-A556DDB424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72CD68-F1CD-4D3B-8DC7-AA969283FC61}" type="slidenum">
              <a:rPr lang="en-US" altLang="en-US" smtClean="0"/>
              <a:pPr/>
              <a:t>58</a:t>
            </a:fld>
            <a:endParaRPr lang="en-US" altLang="en-US"/>
          </a:p>
        </p:txBody>
      </p:sp>
      <p:sp>
        <p:nvSpPr>
          <p:cNvPr id="114691" name="Rectangle 2">
            <a:extLst>
              <a:ext uri="{FF2B5EF4-FFF2-40B4-BE49-F238E27FC236}">
                <a16:creationId xmlns:a16="http://schemas.microsoft.com/office/drawing/2014/main" id="{D6069F56-696A-4FD4-AB2B-9D08C6FDB4FA}"/>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313F6958-AD74-4D9D-9D19-3D2E11FD09B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As part of a course on tests and measurements you take a test designed to measure shyness. Your score is 35 out of a possible 50. Does this mean you are shy? Or that you are shyer than most people? You really can’t say without more information. Think about what other information would be helpful?</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7CCBB57-CDBC-44DC-BDEC-68A1F58E10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02B034-31E1-46E7-B5D3-320EFEA54763}" type="slidenum">
              <a:rPr lang="en-US" altLang="en-US" smtClean="0"/>
              <a:pPr/>
              <a:t>59</a:t>
            </a:fld>
            <a:endParaRPr lang="en-US" altLang="en-US"/>
          </a:p>
        </p:txBody>
      </p:sp>
      <p:sp>
        <p:nvSpPr>
          <p:cNvPr id="116739" name="Rectangle 2">
            <a:extLst>
              <a:ext uri="{FF2B5EF4-FFF2-40B4-BE49-F238E27FC236}">
                <a16:creationId xmlns:a16="http://schemas.microsoft.com/office/drawing/2014/main" id="{899CC889-FA02-4F2F-B7EE-92FAC48C2C9E}"/>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9CF371A7-0BAF-4692-90A2-CB9E07B39846}"/>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42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If your score of 35 was higher than 99% of the population, then you would be one of the shyest people around. On the other hand if your score was higher than only 1% of the population then you would be one of the least shy. Your percentile is the proportion of the population you scored higher than. Let's say that your score was higher than 65% of the population. Then your score would be the 65th percentile.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A9437271-EB8D-4190-BED2-36911EEA6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EEE020-9E41-4C74-B1FE-AB1F0FAD4773}" type="slidenum">
              <a:rPr lang="en-US" altLang="en-US" smtClean="0"/>
              <a:pPr/>
              <a:t>60</a:t>
            </a:fld>
            <a:endParaRPr lang="en-US" altLang="en-US"/>
          </a:p>
        </p:txBody>
      </p:sp>
      <p:sp>
        <p:nvSpPr>
          <p:cNvPr id="118787" name="Rectangle 2">
            <a:extLst>
              <a:ext uri="{FF2B5EF4-FFF2-40B4-BE49-F238E27FC236}">
                <a16:creationId xmlns:a16="http://schemas.microsoft.com/office/drawing/2014/main" id="{02527DCD-8CFD-4837-89E9-61C79F0BC971}"/>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4D7A130-97CE-4E6C-8699-96F3220228A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There is no universally accepted definition of percentile. Practically speaking, it doesn’t make much difference which definition is used when you have a lot of data. However, different </a:t>
            </a:r>
            <a:r>
              <a:rPr lang="en-US" altLang="en-US" sz="1600">
                <a:solidFill>
                  <a:srgbClr val="000000"/>
                </a:solidFill>
                <a:latin typeface="Geneva" charset="0"/>
                <a:ea typeface="ＭＳ Ｐゴシック" panose="020B0600070205080204" pitchFamily="34" charset="-128"/>
              </a:rPr>
              <a:t>definitions can lead to dramatically different results when there is relatively little data.</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There are two simple definitions of percentile. We will use the 65th percentile as an example. According to the first definition, the 65th percentile is the lowest score that is greater than 65% of the scores. This differs slightly from the second definition that considers the 65th percentile to be the lowest score that is greater than OR EQUAL to 65% of the scores.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48CF5E92-EEF0-4D34-A567-CEAA14F148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781EC7-A060-4AC9-92A9-CEB38CC28C52}" type="slidenum">
              <a:rPr lang="en-US" altLang="en-US" smtClean="0"/>
              <a:pPr/>
              <a:t>61</a:t>
            </a:fld>
            <a:endParaRPr lang="en-US" altLang="en-US"/>
          </a:p>
        </p:txBody>
      </p:sp>
      <p:sp>
        <p:nvSpPr>
          <p:cNvPr id="120835" name="Rectangle 2">
            <a:extLst>
              <a:ext uri="{FF2B5EF4-FFF2-40B4-BE49-F238E27FC236}">
                <a16:creationId xmlns:a16="http://schemas.microsoft.com/office/drawing/2014/main" id="{A992314F-9182-466D-8C13-E49597A8FDB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949BB0C6-77A0-430D-95C5-4EFAED9EC4E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42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Neither of these simple definitions is explicit about how to round off. For example, determining the 65th percentile of a set of 50 scores  is problematic since 65% of 50 is 32.5. You could round off and define the 65th percentile as the lowest  score greater than 32 of the scores or you could define it as the the lowest score greater than 33 scores.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8</a:t>
            </a:fld>
            <a:endParaRPr lang="en-US" dirty="0"/>
          </a:p>
        </p:txBody>
      </p:sp>
    </p:spTree>
    <p:extLst>
      <p:ext uri="{BB962C8B-B14F-4D97-AF65-F5344CB8AC3E}">
        <p14:creationId xmlns:p14="http://schemas.microsoft.com/office/powerpoint/2010/main" val="11392178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AA2A6B7D-DEAF-41BA-88AF-3CE4552C2D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68CD89-1977-4AF9-ACA9-7A1EFA51424F}" type="slidenum">
              <a:rPr lang="en-US" altLang="en-US" smtClean="0"/>
              <a:pPr/>
              <a:t>62</a:t>
            </a:fld>
            <a:endParaRPr lang="en-US" altLang="en-US"/>
          </a:p>
        </p:txBody>
      </p:sp>
      <p:sp>
        <p:nvSpPr>
          <p:cNvPr id="122883" name="Rectangle 2">
            <a:extLst>
              <a:ext uri="{FF2B5EF4-FFF2-40B4-BE49-F238E27FC236}">
                <a16:creationId xmlns:a16="http://schemas.microsoft.com/office/drawing/2014/main" id="{A841C070-FCD7-47A2-8BA0-124DDE4F08C5}"/>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B17DE75-5799-4DF2-B1E8-4BDEF9573C7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There is a third definition, that despite being more complex than the other two has several advantages. First, it is explicit about rounding. Second, it represents a compromise between the first two, resulting in a value between them. Finally, it allows the median ( a measure of central tendency) to be defined as the 50th percentile. </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The formulas for this third definition are given in the standard mode. </a:t>
            </a:r>
            <a:r>
              <a:rPr lang="en-US" altLang="en-US" sz="1900">
                <a:solidFill>
                  <a:srgbClr val="000000"/>
                </a:solidFill>
                <a:latin typeface="Geneva" charset="0"/>
                <a:ea typeface="ＭＳ Ｐゴシック" panose="020B0600070205080204" pitchFamily="34" charset="-128"/>
              </a:rPr>
              <a:t>Unless otherwise specified, when we refer to "percentile," we will be referring to this third definition of percentiles.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5FF404AB-7B1F-4F53-BCBB-2CDBD0CC51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F08E317-22B3-43D2-B6C2-63D3E43B7F68}" type="slidenum">
              <a:rPr lang="en-US" altLang="en-US" sz="1200" smtClean="0"/>
              <a:pPr/>
              <a:t>63</a:t>
            </a:fld>
            <a:endParaRPr lang="en-US" altLang="en-US" sz="1200"/>
          </a:p>
        </p:txBody>
      </p:sp>
      <p:sp>
        <p:nvSpPr>
          <p:cNvPr id="124931" name="Rectangle 2">
            <a:extLst>
              <a:ext uri="{FF2B5EF4-FFF2-40B4-BE49-F238E27FC236}">
                <a16:creationId xmlns:a16="http://schemas.microsoft.com/office/drawing/2014/main" id="{8D099C07-DC52-4653-AB5D-64E84E9CBFF9}"/>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C62A455A-CFAC-411F-B837-2779BC19517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Before we can conduct a statistical analysis, we need to measure our dependent variables. Exactly how the measurement is carried out depends on the type of variable involved in the analysis. Different types are measured differently. To measure the time taken to respond to a stimulus, you might use a stop watch. Stop watches are of no use, of course, when it comes to measuring someone's attitude towards a political candidate. A rating scale is more appropriate in this case (with labels like "very favorable," "somewhat favorable" etc.). For a dependent variable such as "favorite color," you can simply note the color-word (like "red") that the subject offers. </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4CEB055C-42AB-429C-B6FF-1362465F28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9961251-E1E6-4A76-BA8C-83F22FA86E15}" type="slidenum">
              <a:rPr lang="en-US" altLang="en-US" sz="1200" smtClean="0"/>
              <a:pPr/>
              <a:t>64</a:t>
            </a:fld>
            <a:endParaRPr lang="en-US" altLang="en-US" sz="1200"/>
          </a:p>
        </p:txBody>
      </p:sp>
      <p:sp>
        <p:nvSpPr>
          <p:cNvPr id="126979" name="Rectangle 2">
            <a:extLst>
              <a:ext uri="{FF2B5EF4-FFF2-40B4-BE49-F238E27FC236}">
                <a16:creationId xmlns:a16="http://schemas.microsoft.com/office/drawing/2014/main" id="{A393A241-1F39-4DE4-B0FA-538048DE1CC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6D6D4BBD-2A7D-448A-9BA0-A4E72625536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Although procedures for measurement differ in many ways, they can be classified using a few fundamental categories. In a given category, all of the procedures share some properties that are important for you to know about. The categories are called "scale types," or just "scales," and are described in this section.   There are 4 basic scales of measurement: nominal, ordinal, interval, and ratio.</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73F4F858-C380-4550-9A77-4B432E811A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9BD505E-D38F-4B08-8094-455F5C267F74}" type="slidenum">
              <a:rPr lang="en-US" altLang="en-US" sz="1200" smtClean="0"/>
              <a:pPr/>
              <a:t>65</a:t>
            </a:fld>
            <a:endParaRPr lang="en-US" altLang="en-US" sz="1200"/>
          </a:p>
        </p:txBody>
      </p:sp>
      <p:sp>
        <p:nvSpPr>
          <p:cNvPr id="129027" name="Rectangle 2">
            <a:extLst>
              <a:ext uri="{FF2B5EF4-FFF2-40B4-BE49-F238E27FC236}">
                <a16:creationId xmlns:a16="http://schemas.microsoft.com/office/drawing/2014/main" id="{0D078E64-1A3A-48D8-863A-D7F006E20E3D}"/>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9C5FA08F-F7DD-4C6E-A864-6AB8155787F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When measuring using a nominal scale, one simply names or categorizes responses. Gender, handedness, favorite color, and religion are examples of variables measured on a nominal scale. The essential point about nominal scales is that they do not imply any ordering among the responses. For example, when classifying people according to their favorite color, there is no sense in which green is placed "ahead of" blue. Responses are merely categorized. Nominal scales embody the lowest level of measurement.</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9ADD552-5BED-4822-95D2-2B6451D205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AE4069C-6BCF-4F65-A5F7-B91819C21891}" type="slidenum">
              <a:rPr lang="en-US" altLang="en-US" sz="1200" smtClean="0"/>
              <a:pPr/>
              <a:t>66</a:t>
            </a:fld>
            <a:endParaRPr lang="en-US" altLang="en-US" sz="1200"/>
          </a:p>
        </p:txBody>
      </p:sp>
      <p:sp>
        <p:nvSpPr>
          <p:cNvPr id="131075" name="Rectangle 2">
            <a:extLst>
              <a:ext uri="{FF2B5EF4-FFF2-40B4-BE49-F238E27FC236}">
                <a16:creationId xmlns:a16="http://schemas.microsoft.com/office/drawing/2014/main" id="{8C616338-AFD5-4CF0-A087-3E09629DEB1B}"/>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32F83A14-B15B-4019-A4EE-D69203AE9EF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The next highest scale of measurement is ordinal.  The ordinal scale is used when one wishes to name or categorize and the order is meaningful.  Let's look an an example. A researcher wishing to measure consumers' satisfaction with their microwave ovens might ask them to specify their feelings as either "very dissatisfied," "somewhat dissatisfied," "somewhat satisfied," or "very satisfied." The items in this scale are ordered, ranging from least to most satisfied. This is what distinguishes ordinal from nominal scales. Whereas nominal scales don't allow comparisons in the degree to which two subjects possess the dependent variable, just this kind of comparison is possible with ordinal scales. For example, our satisfaction ordering makes it meaningful to assert that one person is more satisfied than another with their microwave ovens. Other examples of variables measured at the ordinal level are military rank (private, lieutenant, captain, general, etc.), and class ranking (first in class, second in class, and so on).</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8ED0609-7648-4616-884B-8AB77D538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D59BE08-9E5D-4BBA-A725-C89172944982}" type="slidenum">
              <a:rPr lang="en-US" altLang="en-US" sz="1200" smtClean="0"/>
              <a:pPr/>
              <a:t>67</a:t>
            </a:fld>
            <a:endParaRPr lang="en-US" altLang="en-US" sz="1200"/>
          </a:p>
        </p:txBody>
      </p:sp>
      <p:sp>
        <p:nvSpPr>
          <p:cNvPr id="133123" name="Rectangle 2">
            <a:extLst>
              <a:ext uri="{FF2B5EF4-FFF2-40B4-BE49-F238E27FC236}">
                <a16:creationId xmlns:a16="http://schemas.microsoft.com/office/drawing/2014/main" id="{34ABDCFF-BCF7-4310-B51E-53210BF9B8C1}"/>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36840606-B1CC-4153-9920-8A76F1EDC9F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Ordinal scales fail to capture important information that will be present in the other scales we examine. In particular, the difference between two levels of an ordinal scale cannot be assumed to be the same as the difference between two other levels. In our satisfaction scale, for example, the difference between the responses "very dissatisfied" and "somewhat dissatisfied" is not necessarily the same as the difference between "somewhat dissatisfied" and "somewhat satisfied." Nothing in our measurement procedure allows us to determine whether the two differences reflect the same difference in psychological satisfaction. Statisticians express this point by saying that the differences between adjacent scale values do not necessarily represent equal intervals on the underlying scale giving rise to the measurements. (In our case, the underlying scale is the true feeling of satisfaction, which we are trying to measure.)</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What if the researcher had measured satisfaction by asking consumers to indicate their level of satisfaction by choosing a number from one to four? Would the difference between the responses of one and two necessarily reflect the same difference in satisfaction as the difference between the responses two and three? The answer is "No." Changing the response format to numbers does not change the meaning of the scale. We are still in no position to assert that the mental step from 1 to 2 (for example) is the same as the mental step from 3 to 4.</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a:latin typeface="Calibri" panose="020F0502020204030204" pitchFamily="34" charset="0"/>
                <a:ea typeface="ＭＳ Ｐゴシック" panose="020B0600070205080204" pitchFamily="34" charset="-128"/>
                <a:cs typeface="Times New Roman" panose="02020603050405020304" pitchFamily="18" charset="0"/>
              </a:rPr>
              <a: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AD0C76D8-CE58-44F1-A19D-90249BB2DA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39AF0B8-4D49-4ED9-B818-968C637476BD}" type="slidenum">
              <a:rPr lang="en-US" altLang="en-US" sz="1200" smtClean="0"/>
              <a:pPr/>
              <a:t>68</a:t>
            </a:fld>
            <a:endParaRPr lang="en-US" altLang="en-US" sz="1200"/>
          </a:p>
        </p:txBody>
      </p:sp>
      <p:sp>
        <p:nvSpPr>
          <p:cNvPr id="135171" name="Rectangle 2">
            <a:extLst>
              <a:ext uri="{FF2B5EF4-FFF2-40B4-BE49-F238E27FC236}">
                <a16:creationId xmlns:a16="http://schemas.microsoft.com/office/drawing/2014/main" id="{580D0A8A-D653-491A-83D3-64F6DD75B3AC}"/>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4BBC6A73-91AC-4381-BE3E-C384C17F9E8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The next highest scale of measurement is the interval scale.  As you've probably noticed, each successive scale builds upon the qualities of the lower scales, adding additional information. Interval scales are numerical scales in which </a:t>
            </a:r>
            <a:r>
              <a:rPr lang="en-US" altLang="en-US" u="sng">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intervals have the same interpretation throughout</a:t>
            </a: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So, the interval scale names or categorizes, the order is meaningful, and the intervals are equal. As an example, consider the Fahrenheit scale of temperature. The difference between 30 degrees and 40 degrees represents the same temperature difference as the difference between 80 degrees and 90 degrees. This is because each 10 degree interval has the same physical meaning (in terms of the kinetic energy of molecules).</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188"/>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Interval scales are not perfect, however. In particular, they do not have a true zero point even if one of the scaled values happens to carry the name "zero." The Fahrenheit scale illustrates the issue. Zero degrees Fahrenheit does not represent the complete absence of temperature (the absence of any molecular kinetic energy). In reality, the label "zero" is applied to its temperature for quite accidental reasons connected to the history of temperature measurement. Since an interval scale has no true zero point, it does not make sense to compute ratios of temperatures. For example, there is no sense in which the ratio of 40 to 20 degrees Fahrenheit is the same as the ratio of 100 to 50 degrees; no interesting physical property is preserved across the two ratios. After all, if the "zero" label were applied at the temperature that Fahrenheit happens to label as 10 degrees, the two ratios would instead be 30 to 10 and 90 to 40, no longer the same! For this reason, it does not make sense to say that 80 degrees is "twice as hot" as 40 degrees. Such a claim would depend on an arbitrary decision about where to "start" the temperature scale, namely, what temperature to call zero (whereas the claim is intended to make a more fundamental assertion about the underlying physical reality).</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a:latin typeface="Calibri" panose="020F0502020204030204" pitchFamily="34" charset="0"/>
                <a:ea typeface="ＭＳ Ｐゴシック" panose="020B0600070205080204" pitchFamily="34" charset="-128"/>
                <a:cs typeface="Times New Roman" panose="02020603050405020304" pitchFamily="18" charset="0"/>
              </a:rPr>
              <a:t>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F1FC7ACB-006A-41C8-A5A3-837BCC95F4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5A6BE02-2261-41E3-BA52-6D62A42C3193}" type="slidenum">
              <a:rPr lang="en-US" altLang="en-US" sz="1200" smtClean="0"/>
              <a:pPr/>
              <a:t>69</a:t>
            </a:fld>
            <a:endParaRPr lang="en-US" altLang="en-US" sz="1200"/>
          </a:p>
        </p:txBody>
      </p:sp>
      <p:sp>
        <p:nvSpPr>
          <p:cNvPr id="137219" name="Rectangle 2">
            <a:extLst>
              <a:ext uri="{FF2B5EF4-FFF2-40B4-BE49-F238E27FC236}">
                <a16:creationId xmlns:a16="http://schemas.microsoft.com/office/drawing/2014/main" id="{9F3D46AC-2B8C-49F6-96EA-B88C695114FA}"/>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10A798BB-2824-4F7F-865C-217F2C4B68CB}"/>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The ratio scale of measurement is the most informative scale. It is an interval scale with the additional property that its zero position indicates the absence of the quantity being measured. You can think of a ratio scale as the three earlier scales rolled up in one. Like a nominal scale, it provides a name or category for each object (the numbers serve as labels). Like an ordinal scale, the objects are ordered (in terms of the ordering of the numbers). Like an interval scale, the same difference at two places on the scale has the same meaning. And in addition, the same ratio at two places on the scale also carries the same meaning.</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An example of a ratio scale is the amount of money you have in your pocket right now (25 cents, 55 cents etc.). Money is measured on a ratio scale because, in addition to having the properties of an interval scale, it has a true zero point: if you have zero money, this implies the absence of money. Since money has a true zero point, it makes sense to say that someone with 50 cents has twice as much money as someone with 25 cents (or that Bill Gates has a million times more money than you do).</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306E65A8-A023-4D9D-AC09-3E8CDBF92B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A03244F-307F-4DAC-99FA-AD8CF49C3E43}" type="slidenum">
              <a:rPr lang="en-US" altLang="en-US" sz="1200" smtClean="0"/>
              <a:pPr/>
              <a:t>70</a:t>
            </a:fld>
            <a:endParaRPr lang="en-US" altLang="en-US" sz="1200"/>
          </a:p>
        </p:txBody>
      </p:sp>
      <p:sp>
        <p:nvSpPr>
          <p:cNvPr id="139267" name="Rectangle 2">
            <a:extLst>
              <a:ext uri="{FF2B5EF4-FFF2-40B4-BE49-F238E27FC236}">
                <a16:creationId xmlns:a16="http://schemas.microsoft.com/office/drawing/2014/main" id="{47EF1671-3CFB-4660-B1FB-B4B799622889}"/>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2404AE44-4673-426F-BEAF-B54D7EFC2C39}"/>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What level of measurement is used for psychological variables?</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Rating scales are used frequently in psychological research. For example, experimental subjects may be asked to rate their level of pain, how much they like a consumer product, their attitudes about capital punishment, or their confidence in an answer to a test question. Typically these ratings are made on a 5-point or a 7-point scale. These scales are ordinal rather than interval scales since there is no assurance that a given difference represents the same thing across the range of the scale. For example, there is no way to be sure that a treatment that reduces pain from a rated pain level of 3 to a rated pain level of 2 represents the same level of relief as a treatment that reduces pain from a rated pain level of 7 to a rated pain level of 6.</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1057E8BC-8F90-458A-9602-E22ABDA610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A9DDFF71-7EE4-415F-BFB0-B6002818A622}" type="slidenum">
              <a:rPr lang="en-US" altLang="en-US" sz="1200" smtClean="0"/>
              <a:pPr/>
              <a:t>71</a:t>
            </a:fld>
            <a:endParaRPr lang="en-US" altLang="en-US" sz="1200"/>
          </a:p>
        </p:txBody>
      </p:sp>
      <p:sp>
        <p:nvSpPr>
          <p:cNvPr id="141315" name="Rectangle 2">
            <a:extLst>
              <a:ext uri="{FF2B5EF4-FFF2-40B4-BE49-F238E27FC236}">
                <a16:creationId xmlns:a16="http://schemas.microsoft.com/office/drawing/2014/main" id="{D9B0B825-4A4A-4232-81DC-ADA1E0972A8E}"/>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9D416223-D0F3-489A-944F-5D7FF75DC8D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ea typeface="ＭＳ Ｐゴシック" panose="020B0600070205080204" pitchFamily="34" charset="-128"/>
              </a:rPr>
              <a:t>In memory experiments, the dependent variable is often the number of items correctly recalled. What scale of measurement is this? You could reasonably argue that it is a ratio scale. First, there is a true zero point; some subjects may get no items correct at all. Moreover, a difference of one represents a difference of one item recalled across the entire scale. It is certainly valid to say that someone who recalled 12 items recalled twice as many items as someone who recalled only 6 items.</a:t>
            </a:r>
          </a:p>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9</a:t>
            </a:fld>
            <a:endParaRPr lang="en-US" dirty="0"/>
          </a:p>
        </p:txBody>
      </p:sp>
    </p:spTree>
    <p:extLst>
      <p:ext uri="{BB962C8B-B14F-4D97-AF65-F5344CB8AC3E}">
        <p14:creationId xmlns:p14="http://schemas.microsoft.com/office/powerpoint/2010/main" val="13349290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A0E937BC-C138-4DB5-9DEC-22A4F76B7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140D9AD-B950-4308-85EB-CB711D83C8EC}" type="slidenum">
              <a:rPr lang="en-US" altLang="en-US" sz="1200" smtClean="0"/>
              <a:pPr/>
              <a:t>72</a:t>
            </a:fld>
            <a:endParaRPr lang="en-US" altLang="en-US" sz="1200"/>
          </a:p>
        </p:txBody>
      </p:sp>
      <p:sp>
        <p:nvSpPr>
          <p:cNvPr id="143363" name="Rectangle 2">
            <a:extLst>
              <a:ext uri="{FF2B5EF4-FFF2-40B4-BE49-F238E27FC236}">
                <a16:creationId xmlns:a16="http://schemas.microsoft.com/office/drawing/2014/main" id="{548FBFFC-7E9B-4D17-9D54-B32982CA06C3}"/>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AF55C695-D9B0-4A28-84AC-5CCFFBAC1A8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188"/>
              </a:spcBef>
            </a:pPr>
            <a:r>
              <a:rPr lang="en-US" altLang="en-US" dirty="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Number-of-items recalled is a more complicated case than it appears at first. Consider the following example in which subjects are asked to remember as many items as possible from a list of 10. Assume that (a) there are 5 easy items and 5 difficult items, (b) half of the subjects are able to recall all the easy items and different numbers of difficult items and (c) the other half of the subjects are unable to recall any of the difficult items and remember different numbers of the easy items. Some sample data are shown here.</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ts val="1188"/>
              </a:spcBef>
            </a:pPr>
            <a:r>
              <a:rPr lang="en-US" altLang="en-US" dirty="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Let's compare (1) the difference between Subject A's score of 2 and Subject B's score of 3 with (2) the difference between Subject C's score of 7 and Subject D's score of 8. The former difference is a difference of one easy item; the latter difference is a difference of one difficult item. Do these two differences signify the same difference in memory performance? We are inclined to respond “No” to this question since only a little more memory may be needed to retain the additional easy item whereas a lot more memory may be needed to retain the additional hard item. The general point is that it is often inappropriate to consider psychological measurement scales as either interval or ratio.</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dirty="0">
                <a:latin typeface="Calibri" panose="020F0502020204030204" pitchFamily="34" charset="0"/>
                <a:ea typeface="ＭＳ Ｐゴシック" panose="020B0600070205080204" pitchFamily="34" charset="-128"/>
                <a:cs typeface="Times New Roman" panose="02020603050405020304" pitchFamily="18" charset="0"/>
              </a:rPr>
              <a:t>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2CDED2E4-DE33-41A3-8C24-5AB5835724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CEC1472-55EB-4097-B8A9-FA0AD2EA6C83}" type="slidenum">
              <a:rPr lang="en-US" altLang="en-US" sz="1200" smtClean="0"/>
              <a:pPr/>
              <a:t>73</a:t>
            </a:fld>
            <a:endParaRPr lang="en-US" altLang="en-US" sz="1200"/>
          </a:p>
        </p:txBody>
      </p:sp>
      <p:sp>
        <p:nvSpPr>
          <p:cNvPr id="145411" name="Rectangle 2">
            <a:extLst>
              <a:ext uri="{FF2B5EF4-FFF2-40B4-BE49-F238E27FC236}">
                <a16:creationId xmlns:a16="http://schemas.microsoft.com/office/drawing/2014/main" id="{07D257E6-EE18-45B5-A0D5-F5C6519338E4}"/>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412FD2C1-BDA3-42C6-8B50-74774E10DAC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ea typeface="ＭＳ Ｐゴシック" panose="020B0600070205080204" pitchFamily="34" charset="-128"/>
              </a:rPr>
              <a:t>Why are we so interested in the type of scale that measures a dependent variable? The crux of the matter is the relationship between the variable's level of measurement and the statistics that can be meaningfully computed with that variable. For example, consider a hypothetical study in which 5 children are asked to choose their favorite color from blue, red, yellow, green, and purple. The researcher codes and tabulates the results as shown in the displayed table.</a:t>
            </a:r>
          </a:p>
          <a:p>
            <a:pPr eaLnBrk="1" hangingPunct="1"/>
            <a:endParaRPr lang="en-US" altLang="en-US" dirty="0">
              <a:latin typeface="Times" panose="02020603050405020304" pitchFamily="18" charset="0"/>
              <a:ea typeface="ＭＳ Ｐゴシック" panose="020B0600070205080204" pitchFamily="34" charset="-128"/>
            </a:endParaRPr>
          </a:p>
          <a:p>
            <a:pPr eaLnBrk="1" hangingPunct="1"/>
            <a:r>
              <a:rPr lang="en-US" altLang="en-US" dirty="0">
                <a:latin typeface="Times" panose="02020603050405020304" pitchFamily="18" charset="0"/>
                <a:ea typeface="ＭＳ Ｐゴシック" panose="020B0600070205080204" pitchFamily="34" charset="-128"/>
              </a:rPr>
              <a:t>This means that if a child said her favorite color was "Red," then the choice was coded as "2," if the child said her favorite color was "Purple" then the response was coded as 5, and so forth. </a:t>
            </a:r>
          </a:p>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CFDE7AB1-D77E-47CE-8AE0-C58899D4D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1DD2835-5426-42FD-B0B5-07F4D087501E}" type="slidenum">
              <a:rPr lang="en-US" altLang="en-US" sz="1200" smtClean="0"/>
              <a:pPr/>
              <a:t>74</a:t>
            </a:fld>
            <a:endParaRPr lang="en-US" altLang="en-US" sz="1200"/>
          </a:p>
        </p:txBody>
      </p:sp>
      <p:sp>
        <p:nvSpPr>
          <p:cNvPr id="147459" name="Rectangle 2">
            <a:extLst>
              <a:ext uri="{FF2B5EF4-FFF2-40B4-BE49-F238E27FC236}">
                <a16:creationId xmlns:a16="http://schemas.microsoft.com/office/drawing/2014/main" id="{22FE853E-BC85-4D93-AF88-A8FD7D2E6726}"/>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1ED2B95C-B21D-4DD6-9A70-7A22FB4A328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ct val="0"/>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Consider the hypothetical data displayed in this table.</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Each code is a number, so nothing prevents us from computing the mean code assigned to the children. The mean happens to be 3, but you can see that it would be senseless to conclude that the average favorite color is yellow (the color with a code of 3). Such nonsense arises because favorite color is a nominal scale, and taking averages of its numerical labels is like counting the number of letters in the name of a snake to see how long the snake is. Does it make sense to compute the mean of numbers measured on an ordinal scale? This is a difficult question, one that statisticians have debated for decades. You will be able to explore this issue yourself in a simulation and reach your own conclusion. The prevailing (but by no means unanimous) opinion of statisticians is that for almost all practical situations, the mean of an ordinally-measured variable is a meaningful statistic. However, as you will see in the simulation, there are extreme situations in which the mean of an ordinally-measured variable can be very misleading.</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FEA685D9-C5BB-4698-A80A-C1BAD0E8E3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290376D-CA11-42F6-A24E-1F62CB740797}" type="slidenum">
              <a:rPr lang="en-US" altLang="en-US" sz="1200" smtClean="0"/>
              <a:pPr/>
              <a:t>75</a:t>
            </a:fld>
            <a:endParaRPr lang="en-US" altLang="en-US" sz="1200"/>
          </a:p>
        </p:txBody>
      </p:sp>
      <p:sp>
        <p:nvSpPr>
          <p:cNvPr id="149507" name="Rectangle 2">
            <a:extLst>
              <a:ext uri="{FF2B5EF4-FFF2-40B4-BE49-F238E27FC236}">
                <a16:creationId xmlns:a16="http://schemas.microsoft.com/office/drawing/2014/main" id="{D0071B98-B725-4CBB-90F5-181D27BB4C9B}"/>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76156FB6-59D7-4C30-97D7-AC1358D5088D}"/>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I recently purchased a bag of Plain M&amp;M's. The M&amp;M's were in six different colors. A quick count showed that there were 55 M&amp;M's: 17 brown, 18 red, 7 yellow, 7 green, 2 blue, and 4 orange. These counts are shown in the table.</a:t>
            </a:r>
          </a:p>
          <a:p>
            <a:pPr eaLnBrk="1" hangingPunct="1"/>
            <a:endParaRPr lang="en-US" altLang="en-US">
              <a:latin typeface="Times" panose="02020603050405020304" pitchFamily="18" charset="0"/>
              <a:ea typeface="ＭＳ Ｐゴシック" panose="020B0600070205080204" pitchFamily="34" charset="-128"/>
            </a:endParaRPr>
          </a:p>
          <a:p>
            <a:pPr eaLnBrk="1" hangingPunct="1"/>
            <a:r>
              <a:rPr lang="en-US" altLang="en-US">
                <a:latin typeface="Times" panose="02020603050405020304" pitchFamily="18" charset="0"/>
                <a:ea typeface="ＭＳ Ｐゴシック" panose="020B0600070205080204" pitchFamily="34" charset="-128"/>
              </a:rPr>
              <a:t>This table is called a "frequency table" and it describes the distribution of M&amp;M color frequencies. Not surprisingly, this distribution of frequencies is called a frequency distribution.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C910440B-24C8-4A3C-B5DF-58D1284AD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C41C9342-257B-44DA-8F2B-B7B8972C1093}" type="slidenum">
              <a:rPr lang="en-US" altLang="en-US" sz="1200" smtClean="0"/>
              <a:pPr/>
              <a:t>76</a:t>
            </a:fld>
            <a:endParaRPr lang="en-US" altLang="en-US" sz="1200"/>
          </a:p>
        </p:txBody>
      </p:sp>
      <p:sp>
        <p:nvSpPr>
          <p:cNvPr id="151555" name="Rectangle 2">
            <a:extLst>
              <a:ext uri="{FF2B5EF4-FFF2-40B4-BE49-F238E27FC236}">
                <a16:creationId xmlns:a16="http://schemas.microsoft.com/office/drawing/2014/main" id="{123B65DD-430B-413A-9478-38D4FCDD21DF}"/>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DBD7B557-EB3C-413B-8448-7A4F2D14150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Often a frequency distribution is shown graphically as in this figure.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CAB7E435-023A-48EB-9CEE-554A45E194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B53E40D-8A2B-4530-9BC2-26A7377D3DB6}" type="slidenum">
              <a:rPr lang="en-US" altLang="en-US" sz="1200" smtClean="0"/>
              <a:pPr/>
              <a:t>77</a:t>
            </a:fld>
            <a:endParaRPr lang="en-US" altLang="en-US" sz="1200"/>
          </a:p>
        </p:txBody>
      </p:sp>
      <p:sp>
        <p:nvSpPr>
          <p:cNvPr id="153603" name="Rectangle 2">
            <a:extLst>
              <a:ext uri="{FF2B5EF4-FFF2-40B4-BE49-F238E27FC236}">
                <a16:creationId xmlns:a16="http://schemas.microsoft.com/office/drawing/2014/main" id="{CF2C44A2-854D-4A18-936D-D7A01B8C56C2}"/>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9216E8E7-6B03-4806-84BD-B800DA8430A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The distribution on the previous slide is the distribution of the M&amp;M's in one bag. You might be wondering about the distribution of colors for all M&amp;M's. Conveniently, the manufacturer of M&amp;M's provides these data. However, they do not tell us the number of M&amp;M's of each color that they have ever produced. Instead, they report proportions rather than frequencies. This figure shows these proportions. It is called a probability distribution, because if you choose an M&amp;M at random, the probability of getting, say, a brown M&amp;M is equal to the proportion of M&amp;M's that are brown (0.30).</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6D687BBF-2308-4009-8D47-C76D19349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83745FE-9165-478A-B36F-BAD3AFC578DF}" type="slidenum">
              <a:rPr lang="en-US" altLang="en-US" sz="1200" smtClean="0"/>
              <a:pPr/>
              <a:t>78</a:t>
            </a:fld>
            <a:endParaRPr lang="en-US" altLang="en-US" sz="1200"/>
          </a:p>
        </p:txBody>
      </p:sp>
      <p:sp>
        <p:nvSpPr>
          <p:cNvPr id="155651" name="Rectangle 2">
            <a:extLst>
              <a:ext uri="{FF2B5EF4-FFF2-40B4-BE49-F238E27FC236}">
                <a16:creationId xmlns:a16="http://schemas.microsoft.com/office/drawing/2014/main" id="{708850AB-A571-4338-A465-1A3355E890C6}"/>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D891589A-AED6-4CA7-B033-AD1D9AC9BE08}"/>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500"/>
              </a:spcBef>
            </a:pPr>
            <a:r>
              <a:rPr lang="en-US" altLang="en-US" sz="1400">
                <a:solidFill>
                  <a:srgbClr val="000000"/>
                </a:solidFill>
                <a:latin typeface="Geneva" charset="0"/>
                <a:ea typeface="ＭＳ Ｐゴシック" panose="020B0600070205080204" pitchFamily="34" charset="-128"/>
                <a:cs typeface="Times New Roman" panose="02020603050405020304" pitchFamily="18" charset="0"/>
              </a:rPr>
              <a:t>The data shown here are the times it took one of us to move the mouse over a small target in a series of 20 trials.  The times are sorted from  lowest to highest. The variable "time to respond" is a continuous variable. With time measured accurately (to many decimal places), no two response times would ever be the same. For the data in the table, time was measured in milliseconds (thousandths of a second) and no two times were the same. Therefore, a frequency distribution would be quite uninformative: it would consist of the 20 times, each with a frequency of 1.</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8F99AD88-4616-4B03-895E-9B6B1242A4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B605A74-CDA6-4E5D-8EA3-E7057C28E67C}" type="slidenum">
              <a:rPr lang="en-US" altLang="en-US" sz="1200" smtClean="0"/>
              <a:pPr/>
              <a:t>79</a:t>
            </a:fld>
            <a:endParaRPr lang="en-US" altLang="en-US" sz="1200"/>
          </a:p>
        </p:txBody>
      </p:sp>
      <p:sp>
        <p:nvSpPr>
          <p:cNvPr id="157699" name="Rectangle 2">
            <a:extLst>
              <a:ext uri="{FF2B5EF4-FFF2-40B4-BE49-F238E27FC236}">
                <a16:creationId xmlns:a16="http://schemas.microsoft.com/office/drawing/2014/main" id="{C1904E52-CA9D-46AA-9FDF-FC51FE06CBE9}"/>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573284FD-B6C9-44C8-B653-DE1E10290F8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charset="0"/>
                <a:ea typeface="ＭＳ Ｐゴシック" panose="020B0600070205080204" pitchFamily="34" charset="-128"/>
              </a:rPr>
              <a:t>The solution to this problem is to create a </a:t>
            </a:r>
            <a:r>
              <a:rPr lang="en-US" altLang="en-US" sz="1400" i="1">
                <a:solidFill>
                  <a:srgbClr val="000000"/>
                </a:solidFill>
                <a:latin typeface="Geneva" charset="0"/>
                <a:ea typeface="ＭＳ Ｐゴシック" panose="020B0600070205080204" pitchFamily="34" charset="-128"/>
              </a:rPr>
              <a:t>grouped frequency distribution</a:t>
            </a:r>
            <a:r>
              <a:rPr lang="en-US" altLang="en-US" sz="1400">
                <a:solidFill>
                  <a:srgbClr val="000000"/>
                </a:solidFill>
                <a:latin typeface="Geneva" charset="0"/>
                <a:ea typeface="ＭＳ Ｐゴシック" panose="020B0600070205080204" pitchFamily="34" charset="-128"/>
              </a:rPr>
              <a:t>. The table shows a grouped frequency distribution for these 20 times. The first group shows the frequency for times between 500 and 600 milliseconds; the second between 600 and 700, and so on. There are several rules of thumb for deciding the number of groups to divide the scores into. This issue is covered in detail in the section on </a:t>
            </a:r>
            <a:r>
              <a:rPr lang="en-US" altLang="en-US" sz="1400">
                <a:solidFill>
                  <a:srgbClr val="0000FF"/>
                </a:solidFill>
                <a:latin typeface="Geneva" charset="0"/>
                <a:ea typeface="ＭＳ Ｐゴシック" panose="020B0600070205080204" pitchFamily="34" charset="-128"/>
              </a:rPr>
              <a:t>histograms</a:t>
            </a:r>
            <a:r>
              <a:rPr lang="en-US" altLang="en-US" sz="1400">
                <a:solidFill>
                  <a:srgbClr val="000000"/>
                </a:solidFill>
                <a:latin typeface="Geneva" charset="0"/>
                <a:ea typeface="ＭＳ Ｐゴシック" panose="020B0600070205080204" pitchFamily="34" charset="-128"/>
              </a:rPr>
              <a:t>.</a:t>
            </a:r>
          </a:p>
          <a:p>
            <a:pPr eaLnBrk="1" hangingPunct="1"/>
            <a:endParaRPr lang="en-US" altLang="en-US">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CCD46897-C9AC-4853-AEB1-9625A2A558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5F4A0F7-CD88-4AA1-B1E7-F49AAEA327E7}" type="slidenum">
              <a:rPr lang="en-US" altLang="en-US" sz="1200" smtClean="0"/>
              <a:pPr/>
              <a:t>80</a:t>
            </a:fld>
            <a:endParaRPr lang="en-US" altLang="en-US" sz="1200"/>
          </a:p>
        </p:txBody>
      </p:sp>
      <p:sp>
        <p:nvSpPr>
          <p:cNvPr id="159747" name="Rectangle 2">
            <a:extLst>
              <a:ext uri="{FF2B5EF4-FFF2-40B4-BE49-F238E27FC236}">
                <a16:creationId xmlns:a16="http://schemas.microsoft.com/office/drawing/2014/main" id="{2CDB52C9-7AA1-41D6-88E4-95EBCE79F54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726AC05B-4EEE-407D-AD0E-FD0F19FFABC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115000"/>
              </a:lnSpc>
              <a:spcBef>
                <a:spcPct val="0"/>
              </a:spcBef>
            </a:pPr>
            <a:r>
              <a:rPr lang="en-US" altLang="en-US" sz="1400">
                <a:solidFill>
                  <a:srgbClr val="000000"/>
                </a:solidFill>
                <a:latin typeface="Geneva" charset="0"/>
                <a:ea typeface="ＭＳ Ｐゴシック" panose="020B0600070205080204" pitchFamily="34" charset="-128"/>
                <a:cs typeface="Times New Roman" panose="02020603050405020304" pitchFamily="18" charset="0"/>
              </a:rPr>
              <a:t>Statisticians have developed mathematical formulas for describing distributions. One you will hear a lot about is the "bell shaped" or </a:t>
            </a:r>
            <a:r>
              <a:rPr lang="en-US" altLang="en-US" sz="1400" i="1">
                <a:solidFill>
                  <a:srgbClr val="000000"/>
                </a:solidFill>
                <a:latin typeface="Geneva" charset="0"/>
                <a:ea typeface="ＭＳ Ｐゴシック" panose="020B0600070205080204" pitchFamily="34" charset="-128"/>
                <a:cs typeface="Times New Roman" panose="02020603050405020304" pitchFamily="18" charset="0"/>
              </a:rPr>
              <a:t>normal distribution</a:t>
            </a:r>
            <a:r>
              <a:rPr lang="en-US" altLang="en-US" sz="1400">
                <a:solidFill>
                  <a:srgbClr val="000000"/>
                </a:solidFill>
                <a:latin typeface="Geneva" charset="0"/>
                <a:ea typeface="ＭＳ Ｐゴシック" panose="020B0600070205080204" pitchFamily="34" charset="-128"/>
                <a:cs typeface="Times New Roman" panose="02020603050405020304" pitchFamily="18" charset="0"/>
              </a:rPr>
              <a:t>. Many naturally-occurring phenomena can be approximated very well by a normal distribution. An example of a normal distribution is shown here. The Y axis in the normal distribution represents the probability density; mathematical distributions such as the normal distribution are called probability density functions. As you can see, the distribution is denser in the middle than at the tails. Although this text does not deal with the concept of probability density in any mathematical detail, you should know that (1) the area under the curve is equal to 1, (2) the probability of any exact value of X is 0, and (3) the area between any two points on the X axis is the probability that a number chosen at random will be in that interval.</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sz="1400">
                <a:solidFill>
                  <a:srgbClr val="000000"/>
                </a:solidFill>
                <a:latin typeface="Geneva" charset="0"/>
                <a:ea typeface="ＭＳ Ｐゴシック" panose="020B0600070205080204" pitchFamily="34" charset="-128"/>
                <a:cs typeface="Times New Roman" panose="02020603050405020304" pitchFamily="18" charset="0"/>
              </a:rPr>
              <a:t> </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sz="140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More information on the normal distribution can be found in a later chapter devoted to normal distributions.</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sz="140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sz="1400">
                <a:solidFill>
                  <a:srgbClr val="000000"/>
                </a:solidFill>
                <a:latin typeface="Geneva" charset="0"/>
                <a:ea typeface="ＭＳ Ｐゴシック" panose="020B0600070205080204" pitchFamily="34" charset="-128"/>
                <a:cs typeface="Times New Roman" panose="02020603050405020304" pitchFamily="18" charset="0"/>
              </a:rPr>
              <a:t> </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pPr>
            <a:r>
              <a:rPr lang="en-US" altLang="en-US" sz="140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 </a:t>
            </a:r>
            <a:endParaRPr lang="en-US" altLang="en-US" sz="140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36517065-E9F6-4693-AB47-E41154921DB2}"/>
              </a:ext>
            </a:extLst>
          </p:cNvPr>
          <p:cNvSpPr>
            <a:spLocks noGrp="1" noRot="1" noChangeAspect="1" noChangeArrowheads="1" noTextEdit="1"/>
          </p:cNvSpPr>
          <p:nvPr>
            <p:ph type="sldImg"/>
          </p:nvPr>
        </p:nvSpPr>
        <p:spPr>
          <a:ln/>
        </p:spPr>
      </p:sp>
      <p:sp>
        <p:nvSpPr>
          <p:cNvPr id="161795" name="Notes Placeholder 2">
            <a:extLst>
              <a:ext uri="{FF2B5EF4-FFF2-40B4-BE49-F238E27FC236}">
                <a16:creationId xmlns:a16="http://schemas.microsoft.com/office/drawing/2014/main" id="{C83EF90D-F1C5-4B0E-BFDE-EBACC1C75301}"/>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hangingPunct="1">
              <a:lnSpc>
                <a:spcPct val="90000"/>
              </a:lnSpc>
            </a:pPr>
            <a:r>
              <a:rPr lang="en-US" altLang="en-US" sz="2800">
                <a:latin typeface="Times" panose="02020603050405020304" pitchFamily="18" charset="0"/>
                <a:ea typeface="ＭＳ Ｐゴシック" panose="020B0600070205080204" pitchFamily="34" charset="-128"/>
              </a:rPr>
              <a:t>Distributions have different shapes; they don't all look like the normal distribution. For example, the normal distribution is higher in the middle compared to its two tails. Other distributions need not have this feature. There is even variation among the distributions that we call "normal.” Distributions can also be asymmetric and/or have more than one peak.</a:t>
            </a:r>
          </a:p>
        </p:txBody>
      </p:sp>
      <p:sp>
        <p:nvSpPr>
          <p:cNvPr id="161796" name="Slide Number Placeholder 3">
            <a:extLst>
              <a:ext uri="{FF2B5EF4-FFF2-40B4-BE49-F238E27FC236}">
                <a16:creationId xmlns:a16="http://schemas.microsoft.com/office/drawing/2014/main" id="{334F1D7A-4C1C-4BC5-BCA1-1F6929AF52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22FB1E38-8F27-4A69-BB15-4EFA3AC58434}" type="slidenum">
              <a:rPr lang="en-US" altLang="en-US" sz="1200" smtClean="0"/>
              <a:pPr/>
              <a:t>81</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05FB25-88E8-8645-9490-2A35E8140E23}" type="slidenum">
              <a:rPr lang="en-US" smtClean="0"/>
              <a:pPr/>
              <a:t>10</a:t>
            </a:fld>
            <a:endParaRPr lang="en-US" dirty="0"/>
          </a:p>
        </p:txBody>
      </p:sp>
    </p:spTree>
    <p:extLst>
      <p:ext uri="{BB962C8B-B14F-4D97-AF65-F5344CB8AC3E}">
        <p14:creationId xmlns:p14="http://schemas.microsoft.com/office/powerpoint/2010/main" val="21451672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5F660639-F49C-43A9-B9AE-F72B8D46B1D7}"/>
              </a:ext>
            </a:extLst>
          </p:cNvPr>
          <p:cNvSpPr>
            <a:spLocks noGrp="1" noRot="1" noChangeAspect="1" noChangeArrowheads="1" noTextEdit="1"/>
          </p:cNvSpPr>
          <p:nvPr>
            <p:ph type="sldImg"/>
          </p:nvPr>
        </p:nvSpPr>
        <p:spPr>
          <a:ln/>
        </p:spPr>
      </p:sp>
      <p:sp>
        <p:nvSpPr>
          <p:cNvPr id="163843" name="Notes Placeholder 2">
            <a:extLst>
              <a:ext uri="{FF2B5EF4-FFF2-40B4-BE49-F238E27FC236}">
                <a16:creationId xmlns:a16="http://schemas.microsoft.com/office/drawing/2014/main" id="{FB269C4E-5854-41A3-A82B-E738C1F4DAAC}"/>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This figure shows 2 normal distributions. One property of normal distributions is that they are symmetric; if you folded one in the middle, the two sides would match perfectly. Although these distributions are both normal, they look quite different. The distribution in red is much more spread out than the distribution in blue.</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163844" name="Slide Number Placeholder 3">
            <a:extLst>
              <a:ext uri="{FF2B5EF4-FFF2-40B4-BE49-F238E27FC236}">
                <a16:creationId xmlns:a16="http://schemas.microsoft.com/office/drawing/2014/main" id="{5C13551F-332F-4B0C-92A3-2D2DC02233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C43329C-4975-41B9-BFEC-825711350BBA}" type="slidenum">
              <a:rPr lang="en-US" altLang="en-US" sz="1200" smtClean="0"/>
              <a:pPr/>
              <a:t>82</a:t>
            </a:fld>
            <a:endParaRPr lang="en-US"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C03774FB-D14A-41FF-8456-0818B72DEEE0}"/>
              </a:ext>
            </a:extLst>
          </p:cNvPr>
          <p:cNvSpPr>
            <a:spLocks noGrp="1" noRot="1" noChangeAspect="1" noChangeArrowheads="1" noTextEdit="1"/>
          </p:cNvSpPr>
          <p:nvPr>
            <p:ph type="sldImg"/>
          </p:nvPr>
        </p:nvSpPr>
        <p:spPr>
          <a:ln/>
        </p:spPr>
      </p:sp>
      <p:sp>
        <p:nvSpPr>
          <p:cNvPr id="165891" name="Notes Placeholder 2">
            <a:extLst>
              <a:ext uri="{FF2B5EF4-FFF2-40B4-BE49-F238E27FC236}">
                <a16:creationId xmlns:a16="http://schemas.microsoft.com/office/drawing/2014/main" id="{FAB3824D-FB13-4D97-BF79-E9B4FC43DF9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2800">
                <a:latin typeface="Times" panose="02020603050405020304" pitchFamily="18" charset="0"/>
                <a:ea typeface="ＭＳ Ｐゴシック" panose="020B0600070205080204" pitchFamily="34" charset="-128"/>
              </a:rPr>
              <a:t>This figure shows the distribution of scores on a psychology test. This distribution is not symmetric: the tail in the positive direction extends further than the tail in the negative direction. A distribution with the longer tail extending in the positive direction is said to have a positive skew. It is also described as "skewed to the right."</a:t>
            </a:r>
          </a:p>
        </p:txBody>
      </p:sp>
      <p:sp>
        <p:nvSpPr>
          <p:cNvPr id="165892" name="Slide Number Placeholder 3">
            <a:extLst>
              <a:ext uri="{FF2B5EF4-FFF2-40B4-BE49-F238E27FC236}">
                <a16:creationId xmlns:a16="http://schemas.microsoft.com/office/drawing/2014/main" id="{B579A486-E624-4B7E-9D5F-00D96585117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D932B44E-B75F-4FCD-B60B-C61D3EF4AE40}" type="slidenum">
              <a:rPr lang="en-US" altLang="en-US" sz="1200" smtClean="0"/>
              <a:pPr/>
              <a:t>83</a:t>
            </a:fld>
            <a:endParaRPr lang="en-US"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063D6259-E1EE-40B1-842D-27A2BF9C49C3}"/>
              </a:ext>
            </a:extLst>
          </p:cNvPr>
          <p:cNvSpPr>
            <a:spLocks noGrp="1" noRot="1" noChangeAspect="1" noChangeArrowheads="1" noTextEdit="1"/>
          </p:cNvSpPr>
          <p:nvPr>
            <p:ph type="sldImg"/>
          </p:nvPr>
        </p:nvSpPr>
        <p:spPr>
          <a:ln/>
        </p:spPr>
      </p:sp>
      <p:sp>
        <p:nvSpPr>
          <p:cNvPr id="167939" name="Notes Placeholder 2">
            <a:extLst>
              <a:ext uri="{FF2B5EF4-FFF2-40B4-BE49-F238E27FC236}">
                <a16:creationId xmlns:a16="http://schemas.microsoft.com/office/drawing/2014/main" id="{6E5B93A4-9C0B-47AC-9244-8CE26F46F11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Here we see the salaries of major league baseball players in 1974 (in thousands of dollars). This distribution has an extreme positive skew.</a:t>
            </a:r>
          </a:p>
        </p:txBody>
      </p:sp>
      <p:sp>
        <p:nvSpPr>
          <p:cNvPr id="167940" name="Slide Number Placeholder 3">
            <a:extLst>
              <a:ext uri="{FF2B5EF4-FFF2-40B4-BE49-F238E27FC236}">
                <a16:creationId xmlns:a16="http://schemas.microsoft.com/office/drawing/2014/main" id="{C7608CAD-DC77-4305-8C9B-9C53FEB525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258623E-8786-496A-A70E-3682568FDDE6}" type="slidenum">
              <a:rPr lang="en-US" altLang="en-US" sz="1200" smtClean="0"/>
              <a:pPr/>
              <a:t>84</a:t>
            </a:fld>
            <a:endParaRPr lang="en-US"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BE728548-AC30-47D6-8F19-B98CE6AFD88D}"/>
              </a:ext>
            </a:extLst>
          </p:cNvPr>
          <p:cNvSpPr>
            <a:spLocks noGrp="1" noRot="1" noChangeAspect="1" noChangeArrowheads="1" noTextEdit="1"/>
          </p:cNvSpPr>
          <p:nvPr>
            <p:ph type="sldImg"/>
          </p:nvPr>
        </p:nvSpPr>
        <p:spPr>
          <a:ln/>
        </p:spPr>
      </p:sp>
      <p:sp>
        <p:nvSpPr>
          <p:cNvPr id="169987" name="Notes Placeholder 2">
            <a:extLst>
              <a:ext uri="{FF2B5EF4-FFF2-40B4-BE49-F238E27FC236}">
                <a16:creationId xmlns:a16="http://schemas.microsoft.com/office/drawing/2014/main" id="{1DA8A476-E926-4A37-A292-8707300B1DAE}"/>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Although less common, some distributions have a negative skew. This figure shows the scores on a 20-point problem on an exam.  Each bar represents the frequency of a 2-point range so that the bar on the far left shows the number of students scoring 7 or 8 whereas the bar on the far right shows the number of students scoring 19 or 20. Since the tail of the distribution extends to the left, this distribution is negatively skewed and can also be referred to as "skewed to the left."</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169988" name="Slide Number Placeholder 3">
            <a:extLst>
              <a:ext uri="{FF2B5EF4-FFF2-40B4-BE49-F238E27FC236}">
                <a16:creationId xmlns:a16="http://schemas.microsoft.com/office/drawing/2014/main" id="{FA9702B5-C257-4178-9912-1F4441C853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ED343A7-46C8-414C-9B73-B6F5703CE803}" type="slidenum">
              <a:rPr lang="en-US" altLang="en-US" sz="1200" smtClean="0"/>
              <a:pPr/>
              <a:t>85</a:t>
            </a:fld>
            <a:endParaRPr lang="en-US" altLang="en-US"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D41AD289-C247-46A0-9766-3B45D3D97F31}"/>
              </a:ext>
            </a:extLst>
          </p:cNvPr>
          <p:cNvSpPr>
            <a:spLocks noGrp="1" noRot="1" noChangeAspect="1" noChangeArrowheads="1" noTextEdit="1"/>
          </p:cNvSpPr>
          <p:nvPr>
            <p:ph type="sldImg"/>
          </p:nvPr>
        </p:nvSpPr>
        <p:spPr>
          <a:ln/>
        </p:spPr>
      </p:sp>
      <p:sp>
        <p:nvSpPr>
          <p:cNvPr id="172035" name="Notes Placeholder 2">
            <a:extLst>
              <a:ext uri="{FF2B5EF4-FFF2-40B4-BE49-F238E27FC236}">
                <a16:creationId xmlns:a16="http://schemas.microsoft.com/office/drawing/2014/main" id="{10909A80-F2DB-4502-80DA-C7065F3B37A3}"/>
              </a:ext>
            </a:extLst>
          </p:cNvPr>
          <p:cNvSpPr>
            <a:spLocks noGrp="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This graph shows the frequencies of times between eruptions of the Old Faithful geyser. The distributions shown up until now have all had one distinct high point or peak. This distribution has two distinct peaks, one at 1.75 and one at 4.25.  A distribution with two peaks is called a bimodal distribution.</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
        <p:nvSpPr>
          <p:cNvPr id="172036" name="Slide Number Placeholder 3">
            <a:extLst>
              <a:ext uri="{FF2B5EF4-FFF2-40B4-BE49-F238E27FC236}">
                <a16:creationId xmlns:a16="http://schemas.microsoft.com/office/drawing/2014/main" id="{D52FFF17-DA86-4B2F-8484-D663D8F666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4426850-CDC2-4C94-9C5A-1222E1CA6B42}" type="slidenum">
              <a:rPr lang="en-US" altLang="en-US" sz="1200" smtClean="0"/>
              <a:pPr/>
              <a:t>86</a:t>
            </a:fld>
            <a:endParaRPr lang="en-US"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6FD0899F-DA07-40D1-9E45-126D72753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072D5329-A012-4299-9484-8D3AD2938AA1}" type="slidenum">
              <a:rPr lang="en-US" altLang="en-US" sz="1200" smtClean="0"/>
              <a:pPr/>
              <a:t>87</a:t>
            </a:fld>
            <a:endParaRPr lang="en-US" altLang="en-US" sz="1200"/>
          </a:p>
        </p:txBody>
      </p:sp>
      <p:sp>
        <p:nvSpPr>
          <p:cNvPr id="174083" name="Rectangle 2">
            <a:extLst>
              <a:ext uri="{FF2B5EF4-FFF2-40B4-BE49-F238E27FC236}">
                <a16:creationId xmlns:a16="http://schemas.microsoft.com/office/drawing/2014/main" id="{94ABFD73-1702-45EF-B518-74D8DCDE8519}"/>
              </a:ext>
            </a:extLst>
          </p:cNvPr>
          <p:cNvSpPr>
            <a:spLocks noGrp="1" noRot="1" noChangeAspect="1" noChangeArrowheads="1" noTextEdit="1"/>
          </p:cNvSpPr>
          <p:nvPr>
            <p:ph type="sldImg"/>
          </p:nvPr>
        </p:nvSpPr>
        <p:spPr>
          <a:ln/>
        </p:spPr>
      </p:sp>
      <p:sp>
        <p:nvSpPr>
          <p:cNvPr id="174084" name="Rectangle 3">
            <a:extLst>
              <a:ext uri="{FF2B5EF4-FFF2-40B4-BE49-F238E27FC236}">
                <a16:creationId xmlns:a16="http://schemas.microsoft.com/office/drawing/2014/main" id="{6C69E2B7-E189-4596-8984-1460DEF0571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ea typeface="ＭＳ Ｐゴシック" panose="020B0600070205080204" pitchFamily="34" charset="-128"/>
              </a:rPr>
              <a:t>Many statistical formulas involve summing numbers. Fortunately there is a convenient notation for expressing summation. This section covers the basics of this summation notation.</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579E82B0-B390-4539-9F0B-20751F28A7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D749E4D-688B-4E97-BCF2-1800BFDD1039}" type="slidenum">
              <a:rPr lang="en-US" altLang="en-US" sz="1200" smtClean="0"/>
              <a:pPr/>
              <a:t>88</a:t>
            </a:fld>
            <a:endParaRPr lang="en-US" altLang="en-US" sz="1200"/>
          </a:p>
        </p:txBody>
      </p:sp>
      <p:sp>
        <p:nvSpPr>
          <p:cNvPr id="176131" name="Rectangle 2">
            <a:extLst>
              <a:ext uri="{FF2B5EF4-FFF2-40B4-BE49-F238E27FC236}">
                <a16:creationId xmlns:a16="http://schemas.microsoft.com/office/drawing/2014/main" id="{A3F6A04B-A7C4-47FA-8EB4-40D9BF41EF5F}"/>
              </a:ext>
            </a:extLst>
          </p:cNvPr>
          <p:cNvSpPr>
            <a:spLocks noGrp="1" noRot="1" noChangeAspect="1" noChangeArrowheads="1" noTextEdit="1"/>
          </p:cNvSpPr>
          <p:nvPr>
            <p:ph type="sldImg"/>
          </p:nvPr>
        </p:nvSpPr>
        <p:spPr>
          <a:ln/>
        </p:spPr>
      </p:sp>
      <p:sp>
        <p:nvSpPr>
          <p:cNvPr id="176132" name="Rectangle 3">
            <a:extLst>
              <a:ext uri="{FF2B5EF4-FFF2-40B4-BE49-F238E27FC236}">
                <a16:creationId xmlns:a16="http://schemas.microsoft.com/office/drawing/2014/main" id="{8F675C28-68B1-4CF7-9CF2-B1AB2EC363B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Let's say we have a variable X that represents the weights (in grams) of 4 of the grapes shown here.</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93AA77F6-BEEB-419C-9251-5A7927246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1DF8A30-4EE1-4DA0-A713-4C6EA4F15CF3}" type="slidenum">
              <a:rPr lang="en-US" altLang="en-US" sz="1200" smtClean="0"/>
              <a:pPr/>
              <a:t>89</a:t>
            </a:fld>
            <a:endParaRPr lang="en-US" altLang="en-US" sz="1200"/>
          </a:p>
        </p:txBody>
      </p:sp>
      <p:sp>
        <p:nvSpPr>
          <p:cNvPr id="178179" name="Rectangle 2">
            <a:extLst>
              <a:ext uri="{FF2B5EF4-FFF2-40B4-BE49-F238E27FC236}">
                <a16:creationId xmlns:a16="http://schemas.microsoft.com/office/drawing/2014/main" id="{C42F6862-52DA-4FD1-A581-DE5D0646F5FD}"/>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A72FE9E7-68D6-4E75-889B-991C709FF2C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We label Grape 1's weight X sub 1, Grape 2's weight X sub 2, and so on. The sum of the four weights is indicated by the expression shown under the data table. The Greek letter sigma indicates summation. The "i = 1" at the bottom indicates that the summation is to start with X sub 1 and the 4 at the top indicates that the summation will end with X sub 4. The X sub  i indicates that X is the variable to be summed as i goes from 1 to 4. Therefore, the symbol means to sum X sub 1 (4.6), X sub 2 (5.1), X sub 3 (4.9), and X sub 4 (4.4). The sum turns out to be 19.0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a:p>
            <a:pPr>
              <a:lnSpc>
                <a:spcPct val="115000"/>
              </a:lnSpc>
              <a:spcBef>
                <a:spcPct val="0"/>
              </a:spcBef>
              <a:spcAft>
                <a:spcPts val="1000"/>
              </a:spcAft>
            </a:pPr>
            <a:r>
              <a:rPr lang="en-US" altLang="en-US">
                <a:latin typeface="Calibri" panose="020F0502020204030204" pitchFamily="34" charset="0"/>
                <a:ea typeface="Times New Roman" panose="02020603050405020304" pitchFamily="18" charset="0"/>
                <a:cs typeface="Calibri" panose="020F0502020204030204" pitchFamily="34" charset="0"/>
              </a:rPr>
              <a:t> </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4F998605-A525-4438-99D4-D60CFB2ACE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446DF581-649C-4292-BA80-D6E1EE9F0586}" type="slidenum">
              <a:rPr lang="en-US" altLang="en-US" sz="1200" smtClean="0"/>
              <a:pPr/>
              <a:t>90</a:t>
            </a:fld>
            <a:endParaRPr lang="en-US" altLang="en-US" sz="1200"/>
          </a:p>
        </p:txBody>
      </p:sp>
      <p:sp>
        <p:nvSpPr>
          <p:cNvPr id="180227" name="Rectangle 2">
            <a:extLst>
              <a:ext uri="{FF2B5EF4-FFF2-40B4-BE49-F238E27FC236}">
                <a16:creationId xmlns:a16="http://schemas.microsoft.com/office/drawing/2014/main" id="{2C4F3E17-5E39-4EA1-A603-3E3686F1A29D}"/>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356A9229-9A9C-4A2C-AF82-CA09B7551D31}"/>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This symbol means to sum only the first three values. The index variable i goes from 1 to 3.</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F8A0F362-8DA7-4569-AE13-6EB52A09C5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30353F17-5B11-48C7-AAD6-626283BA4BBD}" type="slidenum">
              <a:rPr lang="en-US" altLang="en-US" sz="1200" smtClean="0"/>
              <a:pPr/>
              <a:t>91</a:t>
            </a:fld>
            <a:endParaRPr lang="en-US" altLang="en-US" sz="1200"/>
          </a:p>
        </p:txBody>
      </p:sp>
      <p:sp>
        <p:nvSpPr>
          <p:cNvPr id="182275" name="Rectangle 2">
            <a:extLst>
              <a:ext uri="{FF2B5EF4-FFF2-40B4-BE49-F238E27FC236}">
                <a16:creationId xmlns:a16="http://schemas.microsoft.com/office/drawing/2014/main" id="{E471C8FD-DD68-450E-8F57-49C0277CB0A4}"/>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F71B4261-4EF1-4515-9F84-7C062C19FC04}"/>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This symbol means to sum all the values of X; when no values of i are shown, it means to sum all the values. It is very convenient to use this abbreviated notation.</a:t>
            </a:r>
            <a:endParaRPr lang="en-US" altLang="en-US">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FE5DD27-AC1C-4235-A9D6-82EBF0A452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0175610-19A4-4CE3-8D49-A6BFCDFDBA8C}" type="slidenum">
              <a:rPr lang="en-US" altLang="en-US" sz="1200" smtClean="0"/>
              <a:pPr/>
              <a:t>11</a:t>
            </a:fld>
            <a:endParaRPr lang="en-US" altLang="en-US" sz="1200"/>
          </a:p>
        </p:txBody>
      </p:sp>
      <p:sp>
        <p:nvSpPr>
          <p:cNvPr id="6147" name="Rectangle 2">
            <a:extLst>
              <a:ext uri="{FF2B5EF4-FFF2-40B4-BE49-F238E27FC236}">
                <a16:creationId xmlns:a16="http://schemas.microsoft.com/office/drawing/2014/main" id="{6B08ECE0-48D8-4DE4-BD9A-9EE7E8A2AC7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6461447-F997-4A4B-B1B9-24ACCD815C32}"/>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Geneva" charset="0"/>
                <a:ea typeface="ＭＳ Ｐゴシック" panose="020B0600070205080204" pitchFamily="34" charset="-128"/>
              </a:rPr>
              <a:t>What are Statistics?</a:t>
            </a:r>
          </a:p>
          <a:p>
            <a:pPr eaLnBrk="1" hangingPunct="1"/>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Statistics are facts and figures. </a:t>
            </a:r>
          </a:p>
          <a:p>
            <a:pPr eaLnBrk="1" hangingPunct="1"/>
            <a:endParaRPr lang="en-US" altLang="en-US">
              <a:latin typeface="Geneva" charset="0"/>
              <a:ea typeface="ＭＳ Ｐゴシック" panose="020B0600070205080204" pitchFamily="34" charset="-128"/>
            </a:endParaRPr>
          </a:p>
          <a:p>
            <a:pPr eaLnBrk="1" hangingPunct="1"/>
            <a:r>
              <a:rPr lang="en-US" altLang="en-US">
                <a:latin typeface="Geneva" charset="0"/>
                <a:ea typeface="ＭＳ Ｐゴシック" panose="020B0600070205080204" pitchFamily="34" charset="-128"/>
              </a:rPr>
              <a:t>Consider some examples…</a:t>
            </a:r>
          </a:p>
        </p:txBody>
      </p:sp>
      <p:pic>
        <p:nvPicPr>
          <p:cNvPr id="19461" name="REPORT_001_2002_01_10.wav">
            <a:hlinkClick r:id="" action="ppaction://media"/>
            <a:extLst>
              <a:ext uri="{FF2B5EF4-FFF2-40B4-BE49-F238E27FC236}">
                <a16:creationId xmlns:a16="http://schemas.microsoft.com/office/drawing/2014/main" id="{B0710492-1280-4D8A-8420-73DF01261AF6}"/>
              </a:ext>
            </a:extLst>
          </p:cNvPr>
          <p:cNvPicPr>
            <a:picLocks noRot="1" noChangeAspect="1" noChangeArrowheads="1"/>
          </p:cNvPicPr>
          <p:nvPr>
            <a:audioFile r:link="rId2"/>
          </p:nvPr>
        </p:nvPicPr>
        <p:blipFill>
          <a:blip r:embed="rId5">
            <a:extLst>
              <a:ext uri="{28A0092B-C50C-407E-A947-70E740481C1C}">
                <a14:useLocalDpi xmlns:a14="http://schemas.microsoft.com/office/drawing/2010/main" val="0"/>
              </a:ext>
            </a:extLst>
          </a:blip>
          <a:srcRect/>
          <a:stretch>
            <a:fillRect/>
          </a:stretch>
        </p:blipFill>
        <p:spPr bwMode="auto">
          <a:xfrm>
            <a:off x="228600" y="4572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B3D04B72-F968-4B41-8899-7F2CD88ED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576F84AC-9594-4A38-894B-D1BC426574DC}" type="slidenum">
              <a:rPr lang="en-US" altLang="en-US" sz="1200" smtClean="0"/>
              <a:pPr/>
              <a:t>92</a:t>
            </a:fld>
            <a:endParaRPr lang="en-US" altLang="en-US" sz="1200" dirty="0"/>
          </a:p>
        </p:txBody>
      </p:sp>
      <p:sp>
        <p:nvSpPr>
          <p:cNvPr id="184323" name="Rectangle 2">
            <a:extLst>
              <a:ext uri="{FF2B5EF4-FFF2-40B4-BE49-F238E27FC236}">
                <a16:creationId xmlns:a16="http://schemas.microsoft.com/office/drawing/2014/main" id="{E689B7F4-B474-4BA8-8741-68FB0CAFB232}"/>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A070177A-68EF-4CF3-8412-2447D3E2879A}"/>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ea typeface="ＭＳ Ｐゴシック" panose="020B0600070205080204" pitchFamily="34" charset="-128"/>
              </a:rPr>
              <a:t>Many formulas involve squaring numbers before they are summed. This symbol means to square each of the values of X and then sum the squared values.</a:t>
            </a:r>
          </a:p>
          <a:p>
            <a:pPr eaLnBrk="1" hangingPunct="1"/>
            <a:endParaRPr lang="en-US" altLang="en-US" dirty="0">
              <a:latin typeface="Times" panose="02020603050405020304" pitchFamily="18" charset="0"/>
              <a:ea typeface="ＭＳ Ｐゴシック" panose="020B0600070205080204" pitchFamily="34"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FD275B55-66F5-4DAB-951F-58E9892C74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988264E-5ECE-424B-9F1E-56F19CABB42A}" type="slidenum">
              <a:rPr lang="en-US" altLang="en-US" sz="1200" smtClean="0"/>
              <a:pPr/>
              <a:t>93</a:t>
            </a:fld>
            <a:endParaRPr lang="en-US" altLang="en-US" sz="1200" dirty="0"/>
          </a:p>
        </p:txBody>
      </p:sp>
      <p:sp>
        <p:nvSpPr>
          <p:cNvPr id="186371" name="Rectangle 2">
            <a:extLst>
              <a:ext uri="{FF2B5EF4-FFF2-40B4-BE49-F238E27FC236}">
                <a16:creationId xmlns:a16="http://schemas.microsoft.com/office/drawing/2014/main" id="{1952FF9F-FE77-4543-B4A0-ECF1BCCCB84D}"/>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D9F8B589-292B-4F20-9B5C-C8602F95EB9E}"/>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15000"/>
              </a:lnSpc>
              <a:spcBef>
                <a:spcPts val="1075"/>
              </a:spcBef>
            </a:pPr>
            <a:r>
              <a:rPr lang="en-US" altLang="en-US" dirty="0">
                <a:solidFill>
                  <a:srgbClr val="000000"/>
                </a:solidFill>
                <a:latin typeface="Times" panose="02020603050405020304" pitchFamily="18" charset="0"/>
                <a:ea typeface="ＭＳ Ｐゴシック" panose="020B0600070205080204" pitchFamily="34" charset="-128"/>
                <a:cs typeface="Times New Roman" panose="02020603050405020304" pitchFamily="18" charset="0"/>
              </a:rPr>
              <a:t>It makes a difference whether you sum the values and then square them, or square them and then sum them. The expression on the left of the middle line means to sum up all the values of X and then square the sum (19 squared = 381). The expression on the bottom line means to square the numbers and then sum the squares (90.54, as shown before).</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2DD2FB0B-B26C-41DC-9EDC-D80ED50F2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4538E8A-6242-4301-AEEF-717C754A64B5}" type="slidenum">
              <a:rPr lang="en-US" altLang="en-US" sz="1200" smtClean="0"/>
              <a:pPr/>
              <a:t>94</a:t>
            </a:fld>
            <a:endParaRPr lang="en-US" altLang="en-US" sz="1200" dirty="0"/>
          </a:p>
        </p:txBody>
      </p:sp>
      <p:sp>
        <p:nvSpPr>
          <p:cNvPr id="188419" name="Rectangle 2">
            <a:extLst>
              <a:ext uri="{FF2B5EF4-FFF2-40B4-BE49-F238E27FC236}">
                <a16:creationId xmlns:a16="http://schemas.microsoft.com/office/drawing/2014/main" id="{C881D8AA-CA15-450B-8EF4-FA13FC21006B}"/>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5528E93B-CF9B-485E-99F0-AB547115651F}"/>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anose="02020603050405020304" pitchFamily="18" charset="0"/>
                <a:ea typeface="ＭＳ Ｐゴシック" panose="020B0600070205080204" pitchFamily="34" charset="-128"/>
              </a:rPr>
              <a:t>Some formulas involve the sum of cross products. The table shows the data for variables X and Y. The cross products (XY) are shown in the third column. The sum of the cross products is 28. The formula at the bottom shows how to express this in summation notation.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ED0B163F-4999-4AAB-863E-BF317DC80A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1B2C10C3-7124-41D1-9A52-4FCB15AB2BF6}" type="slidenum">
              <a:rPr lang="en-US" altLang="en-US" sz="1200" smtClean="0">
                <a:latin typeface="Arial" panose="020B0604020202020204" pitchFamily="34" charset="0"/>
              </a:rPr>
              <a:pPr/>
              <a:t>95</a:t>
            </a:fld>
            <a:endParaRPr lang="en-US" altLang="en-US" sz="1200" dirty="0">
              <a:latin typeface="Arial" panose="020B0604020202020204" pitchFamily="34" charset="0"/>
            </a:endParaRPr>
          </a:p>
        </p:txBody>
      </p:sp>
      <p:sp>
        <p:nvSpPr>
          <p:cNvPr id="190467" name="Rectangle 2">
            <a:extLst>
              <a:ext uri="{FF2B5EF4-FFF2-40B4-BE49-F238E27FC236}">
                <a16:creationId xmlns:a16="http://schemas.microsoft.com/office/drawing/2014/main" id="{C4FEF10E-C0E7-4370-89D0-73709B969AED}"/>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431E05A5-ADA5-4530-A1C7-58A05C6E11BC}"/>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Often it is necessary to transform data from one measurement scale to another. For example, you might want to convert height measured in feet to height measured in inches. Linear transformations involve multiplying a variable by a constant and then adding a second constant.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A94B85D3-7A65-4213-BBFB-EE691197BE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87CAD9C3-B94B-49EE-A610-800CB7AF2272}" type="slidenum">
              <a:rPr lang="en-US" altLang="en-US" sz="1200" smtClean="0">
                <a:latin typeface="Arial" panose="020B0604020202020204" pitchFamily="34" charset="0"/>
              </a:rPr>
              <a:pPr/>
              <a:t>96</a:t>
            </a:fld>
            <a:endParaRPr lang="en-US" altLang="en-US" sz="1200" dirty="0">
              <a:latin typeface="Arial" panose="020B0604020202020204" pitchFamily="34" charset="0"/>
            </a:endParaRPr>
          </a:p>
        </p:txBody>
      </p:sp>
      <p:sp>
        <p:nvSpPr>
          <p:cNvPr id="192515" name="Rectangle 2">
            <a:extLst>
              <a:ext uri="{FF2B5EF4-FFF2-40B4-BE49-F238E27FC236}">
                <a16:creationId xmlns:a16="http://schemas.microsoft.com/office/drawing/2014/main" id="{829A4B0C-DC7E-419C-970E-6865F27CE0E8}"/>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A5C31732-FABC-4EE0-83E3-BBFD95DE95C0}"/>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This table shows the heights of five people measured in both feet and inches. To transform feet to inches, you multiply the number of feet by 12. For example, 5 feet times 12 inches per foot equals 60 inches.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F570E6C3-F0B2-41A3-A274-2C9640C94D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BDAF4DAD-62B4-4A92-9113-FE5CBBCB5075}" type="slidenum">
              <a:rPr lang="en-US" altLang="en-US" sz="1200" smtClean="0">
                <a:latin typeface="Arial" panose="020B0604020202020204" pitchFamily="34" charset="0"/>
              </a:rPr>
              <a:pPr/>
              <a:t>97</a:t>
            </a:fld>
            <a:endParaRPr lang="en-US" altLang="en-US" sz="1200" dirty="0">
              <a:latin typeface="Arial" panose="020B0604020202020204" pitchFamily="34" charset="0"/>
            </a:endParaRPr>
          </a:p>
        </p:txBody>
      </p:sp>
      <p:sp>
        <p:nvSpPr>
          <p:cNvPr id="194563" name="Rectangle 2">
            <a:extLst>
              <a:ext uri="{FF2B5EF4-FFF2-40B4-BE49-F238E27FC236}">
                <a16:creationId xmlns:a16="http://schemas.microsoft.com/office/drawing/2014/main" id="{8A556465-5606-4644-9F16-6155590C8ABC}"/>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FCE5AAA5-79D9-4271-9245-758B9AFCEBF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Some conversions require that you multiply by a number and then add a second number. For instance, the transformation between degrees Centigrade and degrees Fahrenheit requires that you multiply by a number and then add a second number.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57E7ACDC-3672-43A0-8A32-B1BA7764C4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E23F5A4B-4013-486E-80B5-C7353DE8D55E}" type="slidenum">
              <a:rPr lang="en-US" altLang="en-US" sz="1200" smtClean="0">
                <a:latin typeface="Arial" panose="020B0604020202020204" pitchFamily="34" charset="0"/>
              </a:rPr>
              <a:pPr/>
              <a:t>98</a:t>
            </a:fld>
            <a:endParaRPr lang="en-US" altLang="en-US" sz="1200" dirty="0">
              <a:latin typeface="Arial" panose="020B0604020202020204" pitchFamily="34" charset="0"/>
            </a:endParaRPr>
          </a:p>
        </p:txBody>
      </p:sp>
      <p:sp>
        <p:nvSpPr>
          <p:cNvPr id="196611" name="Rectangle 2">
            <a:extLst>
              <a:ext uri="{FF2B5EF4-FFF2-40B4-BE49-F238E27FC236}">
                <a16:creationId xmlns:a16="http://schemas.microsoft.com/office/drawing/2014/main" id="{23F9EBED-4EBC-4469-B5ED-B68EA48648C0}"/>
              </a:ext>
            </a:extLst>
          </p:cNvPr>
          <p:cNvSpPr>
            <a:spLocks noGrp="1" noRot="1" noChangeAspect="1" noChangeArrowheads="1" noTextEdit="1"/>
          </p:cNvSpPr>
          <p:nvPr>
            <p:ph type="sldImg"/>
          </p:nvPr>
        </p:nvSpPr>
        <p:spPr>
          <a:ln/>
        </p:spPr>
      </p:sp>
      <p:sp>
        <p:nvSpPr>
          <p:cNvPr id="196612" name="Rectangle 3">
            <a:extLst>
              <a:ext uri="{FF2B5EF4-FFF2-40B4-BE49-F238E27FC236}">
                <a16:creationId xmlns:a16="http://schemas.microsoft.com/office/drawing/2014/main" id="{6C2AABB6-BA1C-4557-9432-9A69A7A66913}"/>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For the conversion from Centigrade to Fahrenheit, the first constant (or the number you multiply by) is 1.8 and the second constant (or the number you add) is 32. So, to convert from Centigrade to Fahrenheit, you multiply degrees Centigrade by 1.8 and then you add 32.</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6895259E-BAFE-448B-A904-FA1F2E0208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FA6420FD-4C0A-439B-84E2-4DCC55A6B332}" type="slidenum">
              <a:rPr lang="en-US" altLang="en-US" sz="1200" smtClean="0">
                <a:latin typeface="Arial" panose="020B0604020202020204" pitchFamily="34" charset="0"/>
              </a:rPr>
              <a:pPr/>
              <a:t>99</a:t>
            </a:fld>
            <a:endParaRPr lang="en-US" altLang="en-US" sz="1200" dirty="0">
              <a:latin typeface="Arial" panose="020B0604020202020204" pitchFamily="34" charset="0"/>
            </a:endParaRPr>
          </a:p>
        </p:txBody>
      </p:sp>
      <p:sp>
        <p:nvSpPr>
          <p:cNvPr id="198659" name="Rectangle 2">
            <a:extLst>
              <a:ext uri="{FF2B5EF4-FFF2-40B4-BE49-F238E27FC236}">
                <a16:creationId xmlns:a16="http://schemas.microsoft.com/office/drawing/2014/main" id="{1301CA5E-1B87-4B1E-B865-6F22EDADB16D}"/>
              </a:ext>
            </a:extLst>
          </p:cNvPr>
          <p:cNvSpPr>
            <a:spLocks noGrp="1" noRot="1" noChangeAspect="1" noChangeArrowheads="1" noTextEdit="1"/>
          </p:cNvSpPr>
          <p:nvPr>
            <p:ph type="sldImg"/>
          </p:nvPr>
        </p:nvSpPr>
        <p:spPr>
          <a:ln/>
        </p:spPr>
      </p:sp>
      <p:sp>
        <p:nvSpPr>
          <p:cNvPr id="198660" name="Rectangle 3">
            <a:extLst>
              <a:ext uri="{FF2B5EF4-FFF2-40B4-BE49-F238E27FC236}">
                <a16:creationId xmlns:a16="http://schemas.microsoft.com/office/drawing/2014/main" id="{4B0021DB-B161-4920-9FBB-A869D5EE64B7}"/>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This table shows the temperatures of 5 US cities in the early afternoon of November 16, 2002. The temperatures are given in both Fahrenheit and Celsius.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CF7DCE71-AE5D-4FA1-B53A-7FCBB7F8FA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8D18124-4919-49B4-A030-F6478C365AC7}" type="slidenum">
              <a:rPr lang="en-US" altLang="en-US" sz="1200" smtClean="0">
                <a:latin typeface="Arial" panose="020B0604020202020204" pitchFamily="34" charset="0"/>
              </a:rPr>
              <a:pPr/>
              <a:t>100</a:t>
            </a:fld>
            <a:endParaRPr lang="en-US" altLang="en-US" sz="1200" dirty="0">
              <a:latin typeface="Arial" panose="020B0604020202020204" pitchFamily="34" charset="0"/>
            </a:endParaRPr>
          </a:p>
        </p:txBody>
      </p:sp>
      <p:sp>
        <p:nvSpPr>
          <p:cNvPr id="200707" name="Rectangle 2">
            <a:extLst>
              <a:ext uri="{FF2B5EF4-FFF2-40B4-BE49-F238E27FC236}">
                <a16:creationId xmlns:a16="http://schemas.microsoft.com/office/drawing/2014/main" id="{116EB29A-16CE-4A14-9C0F-3070D14AEACF}"/>
              </a:ext>
            </a:extLst>
          </p:cNvPr>
          <p:cNvSpPr>
            <a:spLocks noGrp="1" noRot="1" noChangeAspect="1" noChangeArrowheads="1" noTextEdit="1"/>
          </p:cNvSpPr>
          <p:nvPr>
            <p:ph type="sldImg"/>
          </p:nvPr>
        </p:nvSpPr>
        <p:spPr>
          <a:solidFill>
            <a:srgbClr val="FFFFFF"/>
          </a:solidFill>
          <a:ln/>
        </p:spPr>
      </p:sp>
      <p:sp>
        <p:nvSpPr>
          <p:cNvPr id="200708" name="Rectangle 3">
            <a:extLst>
              <a:ext uri="{FF2B5EF4-FFF2-40B4-BE49-F238E27FC236}">
                <a16:creationId xmlns:a16="http://schemas.microsoft.com/office/drawing/2014/main" id="{AE2D3078-8F83-4AEF-8660-FFEF88105C6E}"/>
              </a:ext>
            </a:extLst>
          </p:cNvPr>
          <p:cNvSpPr>
            <a:spLocks noGrp="1" noChangeArrowheads="1"/>
          </p:cNvSpPr>
          <p:nvPr>
            <p:ph type="body" idx="1"/>
            <p:custDataLst>
              <p:tags r:id="rId1"/>
            </p:custDataLst>
          </p:nvPr>
        </p:nvSpPr>
        <p:spPr>
          <a:solidFill>
            <a:srgbClr val="FFFFFF"/>
          </a:solidFill>
          <a:ln>
            <a:solidFill>
              <a:srgbClr val="000000"/>
            </a:solidFill>
          </a:ln>
        </p:spPr>
        <p:txBody>
          <a:bodyPr/>
          <a:lstStyle/>
          <a:p>
            <a:pPr>
              <a:lnSpc>
                <a:spcPct val="115000"/>
              </a:lnSpc>
              <a:spcBef>
                <a:spcPts val="1075"/>
              </a:spcBef>
            </a:pPr>
            <a:r>
              <a:rPr lang="en-US" altLang="en-US" dirty="0">
                <a:solidFill>
                  <a:srgbClr val="000000"/>
                </a:solidFill>
                <a:latin typeface="Geneva" charset="0"/>
                <a:ea typeface="ＭＳ Ｐゴシック" panose="020B0600070205080204" pitchFamily="34" charset="-128"/>
                <a:cs typeface="Times New Roman" panose="02020603050405020304" pitchFamily="18" charset="0"/>
              </a:rPr>
              <a:t>To convert Houston's temperature in Celsius to Fahrenheit, multiply Houston's temperature in Celsius (12.22) by 1.8 and then add 32. This equals 54.  </a:t>
            </a:r>
            <a:endParaRPr lang="en-US" altLang="en-US" dirty="0">
              <a:latin typeface="Calibri" panose="020F0502020204030204" pitchFamily="34" charset="0"/>
              <a:ea typeface="ＭＳ Ｐゴシック" panose="020B0600070205080204" pitchFamily="34" charset="-128"/>
              <a:cs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D6A0321D-7CF3-4516-B886-EA14A10BA7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fld id="{6467AAA3-B51C-48F3-AACB-3F9426A15C9A}" type="slidenum">
              <a:rPr lang="en-US" altLang="en-US" sz="1200" smtClean="0">
                <a:latin typeface="Arial" panose="020B0604020202020204" pitchFamily="34" charset="0"/>
              </a:rPr>
              <a:pPr/>
              <a:t>101</a:t>
            </a:fld>
            <a:endParaRPr lang="en-US" altLang="en-US" sz="1200" dirty="0">
              <a:latin typeface="Arial" panose="020B0604020202020204" pitchFamily="34" charset="0"/>
            </a:endParaRPr>
          </a:p>
        </p:txBody>
      </p:sp>
      <p:sp>
        <p:nvSpPr>
          <p:cNvPr id="202755" name="Rectangle 2">
            <a:extLst>
              <a:ext uri="{FF2B5EF4-FFF2-40B4-BE49-F238E27FC236}">
                <a16:creationId xmlns:a16="http://schemas.microsoft.com/office/drawing/2014/main" id="{531DE976-0AFE-4DFD-8106-7780516AB7CC}"/>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4FBC2ED9-68B2-49D8-9576-C9EB56FB6B65}"/>
              </a:ext>
            </a:extLst>
          </p:cNvPr>
          <p:cNvSpPr>
            <a:spLocks noGrp="1" noChangeArrowheads="1"/>
          </p:cNvSpPr>
          <p:nvPr>
            <p:ph type="body" idx="1"/>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Geneva" charset="0"/>
                <a:ea typeface="ＭＳ Ｐゴシック" panose="020B0600070205080204" pitchFamily="34" charset="-128"/>
              </a:rPr>
              <a:t>Here you see a plot of degrees Centigrade as a function of degrees Fahrenheit. Notice that the points form a straight line. This will always be the case if the transformation from one scale to another consists of multiplying by one constant and then adding a second constant keeping in mind that the second constant may be zero. These types of transformations are therefore called linear transformations.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
        <p:nvSpPr>
          <p:cNvPr id="5" name="Date Placeholder 3"/>
          <p:cNvSpPr>
            <a:spLocks noGrp="1"/>
          </p:cNvSpPr>
          <p:nvPr>
            <p:ph type="dt" sz="half" idx="10"/>
          </p:nvPr>
        </p:nvSpPr>
        <p:spPr>
          <a:xfrm>
            <a:off x="2624890" y="6493375"/>
            <a:ext cx="2480510" cy="318962"/>
          </a:xfrm>
        </p:spPr>
        <p:txBody>
          <a:bodyPr/>
          <a:lstStyle>
            <a:lvl1pPr>
              <a:defRPr>
                <a:solidFill>
                  <a:schemeClr val="tx1"/>
                </a:solidFill>
              </a:defRPr>
            </a:lvl1pPr>
          </a:lstStyle>
          <a:p>
            <a:fld id="{F9515D3C-42C7-44D9-AFED-55E034C07AA1}" type="datetime1">
              <a:rPr lang="en-US" smtClean="0"/>
              <a:pPr/>
              <a:t>8/30/2020</a:t>
            </a:fld>
            <a:r>
              <a:rPr lang="en-US" dirty="0"/>
              <a:t> – Dr. Anil D Chaturvedi</a:t>
            </a:r>
          </a:p>
        </p:txBody>
      </p:sp>
      <p:sp>
        <p:nvSpPr>
          <p:cNvPr id="6" name="Slide Number Placeholder 5"/>
          <p:cNvSpPr>
            <a:spLocks noGrp="1"/>
          </p:cNvSpPr>
          <p:nvPr>
            <p:ph type="sldNum" sz="quarter" idx="12"/>
          </p:nvPr>
        </p:nvSpPr>
        <p:spPr>
          <a:xfrm>
            <a:off x="6019800" y="6492875"/>
            <a:ext cx="2133600" cy="365125"/>
          </a:xfrm>
        </p:spPr>
        <p:txBody>
          <a:bodyPr/>
          <a:lstStyle/>
          <a:p>
            <a:fld id="{80D67E58-3990-4F01-938E-16946780C16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B6949-AD9C-4252-843D-D84B6034E2F4}" type="datetime1">
              <a:rPr lang="en-US" smtClean="0"/>
              <a:pPr/>
              <a:t>8/30/2020</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41618B-4C23-4852-AE48-3233832C689B}" type="datetime1">
              <a:rPr lang="en-US" smtClean="0"/>
              <a:pPr/>
              <a:t>8/30/2020</a:t>
            </a:fld>
            <a:endParaRPr lang="en-US" dirty="0"/>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D047AD-BBF8-4BFE-8CCE-9C716DE04618}" type="datetime1">
              <a:rPr lang="en-US" smtClean="0"/>
              <a:pPr/>
              <a:t>8/30/2020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347392-0A2C-4B5D-8F55-30349670BF16}" type="datetime1">
              <a:rPr lang="en-US" smtClean="0"/>
              <a:pPr/>
              <a:t>8/30/2020</a:t>
            </a:fld>
            <a:endParaRPr lang="en-US" dirty="0"/>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ext Placeholder 2"/>
          <p:cNvSpPr>
            <a:spLocks noGrp="1"/>
          </p:cNvSpPr>
          <p:nvPr>
            <p:ph type="body" sz="half" idx="1"/>
          </p:nvPr>
        </p:nvSpPr>
        <p:spPr>
          <a:xfrm>
            <a:off x="684893"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80858" y="198120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80858" y="4362450"/>
            <a:ext cx="3778250"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01236"/>
      </p:ext>
    </p:extLst>
  </p:cSld>
  <p:clrMapOvr>
    <a:masterClrMapping/>
  </p:clrMapOvr>
  <p:transition advClick="0" advTm="7000"/>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893" y="609600"/>
            <a:ext cx="7774214" cy="1143000"/>
          </a:xfrm>
        </p:spPr>
        <p:txBody>
          <a:bodyPr/>
          <a:lstStyle/>
          <a:p>
            <a:r>
              <a:rPr lang="en-US"/>
              <a:t>Click to edit Master title style</a:t>
            </a:r>
          </a:p>
        </p:txBody>
      </p:sp>
      <p:sp>
        <p:nvSpPr>
          <p:cNvPr id="3" name="Text Placeholder 2"/>
          <p:cNvSpPr>
            <a:spLocks noGrp="1"/>
          </p:cNvSpPr>
          <p:nvPr>
            <p:ph type="body" sz="half" idx="1"/>
          </p:nvPr>
        </p:nvSpPr>
        <p:spPr>
          <a:xfrm>
            <a:off x="684893"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0858" y="1981200"/>
            <a:ext cx="3778250" cy="453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237113"/>
      </p:ext>
    </p:extLst>
  </p:cSld>
  <p:clrMapOvr>
    <a:masterClrMapping/>
  </p:clrMapOvr>
  <p:transition advClick="0" advTm="700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34090" y="6493375"/>
            <a:ext cx="2286000" cy="272800"/>
          </a:xfrm>
        </p:spPr>
        <p:txBody>
          <a:bodyPr/>
          <a:lstStyle/>
          <a:p>
            <a:fld id="{F9515D3C-42C7-44D9-AFED-55E034C07AA1}" type="datetime1">
              <a:rPr lang="en-US" smtClean="0"/>
              <a:pPr/>
              <a:t>8/30/2020</a:t>
            </a:fld>
            <a:r>
              <a:rPr lang="en-US" dirty="0"/>
              <a:t> – Dr. Anil D Chaturvedi</a:t>
            </a:r>
          </a:p>
        </p:txBody>
      </p:sp>
      <p:sp>
        <p:nvSpPr>
          <p:cNvPr id="6" name="Slide Number Placeholder 5"/>
          <p:cNvSpPr>
            <a:spLocks noGrp="1"/>
          </p:cNvSpPr>
          <p:nvPr>
            <p:ph type="sldNum" sz="quarter" idx="12"/>
          </p:nvPr>
        </p:nvSpPr>
        <p:spPr>
          <a:xfrm>
            <a:off x="6027821" y="6440839"/>
            <a:ext cx="2133600" cy="365125"/>
          </a:xfrm>
        </p:spPr>
        <p:txBody>
          <a:bodyPr/>
          <a:lstStyle/>
          <a:p>
            <a:fld id="{80D67E58-3990-4F01-938E-16946780C166}" type="slidenum">
              <a:rPr lang="en-US" smtClean="0"/>
              <a:pPr/>
              <a:t>‹#›</a:t>
            </a:fld>
            <a:endParaRPr lang="en-US" dirty="0"/>
          </a:p>
        </p:txBody>
      </p:sp>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Rectangle 6"/>
          <p:cNvSpPr/>
          <p:nvPr userDrawn="1"/>
        </p:nvSpPr>
        <p:spPr>
          <a:xfrm>
            <a:off x="1" y="6083968"/>
            <a:ext cx="9143999" cy="364958"/>
          </a:xfrm>
          <a:prstGeom prst="rect">
            <a:avLst/>
          </a:prstGeom>
          <a:gradFill flip="none" rotWithShape="1">
            <a:gsLst>
              <a:gs pos="0">
                <a:schemeClr val="bg1"/>
              </a:gs>
              <a:gs pos="100000">
                <a:srgbClr val="9B253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8161421" y="0"/>
            <a:ext cx="753979" cy="6858000"/>
          </a:xfrm>
          <a:prstGeom prst="rect">
            <a:avLst/>
          </a:prstGeom>
          <a:gradFill flip="none" rotWithShape="1">
            <a:gsLst>
              <a:gs pos="8000">
                <a:schemeClr val="bg1"/>
              </a:gs>
              <a:gs pos="100000">
                <a:srgbClr val="9B25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 cy="990600"/>
          </a:xfrm>
          <a:prstGeom prst="rect">
            <a:avLst/>
          </a:prstGeom>
        </p:spPr>
      </p:pic>
      <p:sp>
        <p:nvSpPr>
          <p:cNvPr id="10" name="Date Placeholder 3"/>
          <p:cNvSpPr txBox="1">
            <a:spLocks/>
          </p:cNvSpPr>
          <p:nvPr userDrawn="1"/>
        </p:nvSpPr>
        <p:spPr>
          <a:xfrm>
            <a:off x="34090" y="6493375"/>
            <a:ext cx="2286000" cy="2728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515D3C-42C7-44D9-AFED-55E034C07AA1}" type="datetime1">
              <a:rPr lang="en-US" smtClean="0"/>
              <a:pPr/>
              <a:t>8/30/2020</a:t>
            </a:fld>
            <a:r>
              <a:rPr lang="en-US" dirty="0"/>
              <a:t> – Dr. Anil D Chaturvedi</a:t>
            </a:r>
          </a:p>
        </p:txBody>
      </p:sp>
      <p:sp>
        <p:nvSpPr>
          <p:cNvPr id="11" name="Slide Number Placeholder 5"/>
          <p:cNvSpPr txBox="1">
            <a:spLocks/>
          </p:cNvSpPr>
          <p:nvPr userDrawn="1"/>
        </p:nvSpPr>
        <p:spPr>
          <a:xfrm>
            <a:off x="6059352" y="64709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D67E58-3990-4F01-938E-16946780C16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2A1537-3EA7-4187-ACD6-C306BA250E86}" type="datetime1">
              <a:rPr lang="en-US" smtClean="0"/>
              <a:pPr/>
              <a:t>8/30/2020</a:t>
            </a:fld>
            <a:endParaRPr lang="en-US" dirty="0"/>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AAA96-4CFE-4240-B313-76F9BCBA4838}" type="datetime1">
              <a:rPr lang="en-US" smtClean="0"/>
              <a:pPr/>
              <a:t>8/30/2020</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a:t>http://upload.wikimedia.org/wikipedia/en/thumb/8/8a/University_of_Chicago_Modern_Etched_Seal_1.svg/1024px-University_of_Chicago_Modern_Etched_Seal_1.svg.png</a:t>
            </a:r>
          </a:p>
        </p:txBody>
      </p:sp>
      <p:sp>
        <p:nvSpPr>
          <p:cNvPr id="6" name="Slide Number Placeholder 5"/>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AC3297-4D85-4F25-BFF5-39558BFF0BA3}" type="datetime1">
              <a:rPr lang="en-US" smtClean="0"/>
              <a:pPr/>
              <a:t>8/30/2020</a:t>
            </a:fld>
            <a:endParaRPr lang="en-US" dirty="0"/>
          </a:p>
        </p:txBody>
      </p:sp>
      <p:sp>
        <p:nvSpPr>
          <p:cNvPr id="7" name="Slide Number Placeholder 6"/>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6EAD55-450B-467D-9FF1-40D459BC7437}" type="datetime1">
              <a:rPr lang="en-US" smtClean="0"/>
              <a:pPr/>
              <a:t>8/30/2020</a:t>
            </a:fld>
            <a:endParaRPr lang="en-US" dirty="0"/>
          </a:p>
        </p:txBody>
      </p:sp>
      <p:sp>
        <p:nvSpPr>
          <p:cNvPr id="9" name="Slide Number Placeholder 8"/>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6F04CB-6BD7-474C-BA0E-00D6673ABCA4}" type="datetime1">
              <a:rPr lang="en-US" smtClean="0"/>
              <a:pPr/>
              <a:t>8/30/2020</a:t>
            </a:fld>
            <a:endParaRPr lang="en-US" dirty="0"/>
          </a:p>
        </p:txBody>
      </p:sp>
      <p:sp>
        <p:nvSpPr>
          <p:cNvPr id="5" name="Slide Number Placeholder 4"/>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4372E-2DF7-47CC-B9E1-E65C54A4B3FB}" type="datetime1">
              <a:rPr lang="en-US" smtClean="0"/>
              <a:pPr/>
              <a:t>8/30/2020</a:t>
            </a:fld>
            <a:endParaRPr lang="en-US" dirty="0"/>
          </a:p>
        </p:txBody>
      </p:sp>
      <p:sp>
        <p:nvSpPr>
          <p:cNvPr id="4" name="Slide Number Placeholder 3"/>
          <p:cNvSpPr>
            <a:spLocks noGrp="1"/>
          </p:cNvSpPr>
          <p:nvPr>
            <p:ph type="sldNum" sz="quarter" idx="12"/>
          </p:nvPr>
        </p:nvSpPr>
        <p:spPr/>
        <p:txBody>
          <a:bodyPr/>
          <a:lstStyle/>
          <a:p>
            <a:fld id="{80D67E58-3990-4F01-938E-16946780C16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8BB40-09FA-4850-9C17-6CCC6A5E8303}" type="datetime1">
              <a:rPr lang="en-US" smtClean="0"/>
              <a:pPr/>
              <a:t>8/30/2020</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67E58-3990-4F01-938E-16946780C16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49"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179.xml"/><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1.xml"/><Relationship Id="rId1" Type="http://schemas.openxmlformats.org/officeDocument/2006/relationships/vmlDrawing" Target="../drawings/vmlDrawing2.vml"/><Relationship Id="rId6" Type="http://schemas.openxmlformats.org/officeDocument/2006/relationships/image" Target="../media/image64.wmf"/><Relationship Id="rId5" Type="http://schemas.openxmlformats.org/officeDocument/2006/relationships/oleObject" Target="../embeddings/oleObject2.bin"/><Relationship Id="rId4" Type="http://schemas.openxmlformats.org/officeDocument/2006/relationships/notesSlide" Target="../notesSlides/notesSlide99.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8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82.wmf"/></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83.wmf"/></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85.wmf"/></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87.wmf"/></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88.wmf"/></Relationships>
</file>

<file path=ppt/slides/_rels/slide1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90.wmf"/><Relationship Id="rId4" Type="http://schemas.openxmlformats.org/officeDocument/2006/relationships/image" Target="../media/image89.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5.jpe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6.jpeg"/></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oogle.com/url?sa=i&amp;rct=j&amp;q=&amp;esrc=s&amp;source=images&amp;cd=&amp;cad=rja&amp;uact=8&amp;ved=0CAcQjRw&amp;url=http://en.wikipedia.org/wiki/File:University_of_Chicago_logo.svg&amp;ei=zdOdVPTnD8aWNrbhgoAL&amp;bvm=bv.82001339,d.eXY&amp;psig=AFQjCNFZR2pvi4rmA_2wOGygQr3izrYxzQ&amp;ust=141971131448149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9.xml"/><Relationship Id="rId1" Type="http://schemas.openxmlformats.org/officeDocument/2006/relationships/vmlDrawing" Target="../drawings/vmlDrawing3.vml"/><Relationship Id="rId6" Type="http://schemas.openxmlformats.org/officeDocument/2006/relationships/image" Target="../media/image137.wmf"/><Relationship Id="rId5" Type="http://schemas.openxmlformats.org/officeDocument/2006/relationships/oleObject" Target="../embeddings/oleObject3.bin"/><Relationship Id="rId4" Type="http://schemas.openxmlformats.org/officeDocument/2006/relationships/notesSlide" Target="../notesSlides/notesSlide199.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1.xml"/><Relationship Id="rId1" Type="http://schemas.openxmlformats.org/officeDocument/2006/relationships/tags" Target="../tags/tag191.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tags" Target="../tags/tag193.xml"/><Relationship Id="rId4" Type="http://schemas.openxmlformats.org/officeDocument/2006/relationships/image" Target="../media/image138.wmf"/></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xml"/><Relationship Id="rId1" Type="http://schemas.openxmlformats.org/officeDocument/2006/relationships/tags" Target="../tags/tag195.xml"/><Relationship Id="rId4" Type="http://schemas.openxmlformats.org/officeDocument/2006/relationships/image" Target="../media/image139.wmf"/></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1.xml"/><Relationship Id="rId1" Type="http://schemas.openxmlformats.org/officeDocument/2006/relationships/tags" Target="../tags/tag199.xml"/><Relationship Id="rId4" Type="http://schemas.openxmlformats.org/officeDocument/2006/relationships/image" Target="../media/image140.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xml"/><Relationship Id="rId1" Type="http://schemas.openxmlformats.org/officeDocument/2006/relationships/tags" Target="../tags/tag201.xml"/><Relationship Id="rId4" Type="http://schemas.openxmlformats.org/officeDocument/2006/relationships/image" Target="../media/image141.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xml"/><Relationship Id="rId1" Type="http://schemas.openxmlformats.org/officeDocument/2006/relationships/tags" Target="../tags/tag203.xml"/><Relationship Id="rId4" Type="http://schemas.openxmlformats.org/officeDocument/2006/relationships/image" Target="../media/image141.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1.xml"/><Relationship Id="rId1" Type="http://schemas.openxmlformats.org/officeDocument/2006/relationships/tags" Target="../tags/tag205.xml"/><Relationship Id="rId4" Type="http://schemas.openxmlformats.org/officeDocument/2006/relationships/image" Target="../media/image1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8.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ags" Target="../tags/tag207.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xml"/><Relationship Id="rId1" Type="http://schemas.openxmlformats.org/officeDocument/2006/relationships/tags" Target="../tags/tag209.xml"/><Relationship Id="rId4" Type="http://schemas.openxmlformats.org/officeDocument/2006/relationships/image" Target="../media/image142.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1.xml"/><Relationship Id="rId1" Type="http://schemas.openxmlformats.org/officeDocument/2006/relationships/tags" Target="../tags/tag211.xml"/><Relationship Id="rId4" Type="http://schemas.openxmlformats.org/officeDocument/2006/relationships/image" Target="../media/image142.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xml"/><Relationship Id="rId1" Type="http://schemas.openxmlformats.org/officeDocument/2006/relationships/tags" Target="../tags/tag215.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1.xml"/><Relationship Id="rId1" Type="http://schemas.openxmlformats.org/officeDocument/2006/relationships/tags" Target="../tags/tag217.xml"/><Relationship Id="rId4" Type="http://schemas.openxmlformats.org/officeDocument/2006/relationships/image" Target="../media/image143.wmf"/></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xml"/><Relationship Id="rId1" Type="http://schemas.openxmlformats.org/officeDocument/2006/relationships/tags" Target="../tags/tag219.xml"/><Relationship Id="rId4" Type="http://schemas.openxmlformats.org/officeDocument/2006/relationships/image" Target="../media/image144.wmf"/></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xml"/><Relationship Id="rId1" Type="http://schemas.openxmlformats.org/officeDocument/2006/relationships/tags" Target="../tags/tag221.xml"/><Relationship Id="rId4" Type="http://schemas.openxmlformats.org/officeDocument/2006/relationships/image" Target="../media/image145.wmf"/></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xml"/><Relationship Id="rId1" Type="http://schemas.openxmlformats.org/officeDocument/2006/relationships/tags" Target="../tags/tag223.xml"/><Relationship Id="rId4" Type="http://schemas.openxmlformats.org/officeDocument/2006/relationships/image" Target="../media/image146.wmf"/></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1.xml"/><Relationship Id="rId1" Type="http://schemas.openxmlformats.org/officeDocument/2006/relationships/tags" Target="../tags/tag227.xml"/><Relationship Id="rId4" Type="http://schemas.openxmlformats.org/officeDocument/2006/relationships/image" Target="../media/image147.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1.xml"/><Relationship Id="rId1" Type="http://schemas.openxmlformats.org/officeDocument/2006/relationships/tags" Target="../tags/tag229.xml"/><Relationship Id="rId4" Type="http://schemas.openxmlformats.org/officeDocument/2006/relationships/image" Target="../media/image148.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xml"/><Relationship Id="rId1" Type="http://schemas.openxmlformats.org/officeDocument/2006/relationships/tags" Target="../tags/tag231.xml"/><Relationship Id="rId4" Type="http://schemas.openxmlformats.org/officeDocument/2006/relationships/image" Target="../media/image149.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tags" Target="../tags/tag233.xml"/><Relationship Id="rId4" Type="http://schemas.openxmlformats.org/officeDocument/2006/relationships/image" Target="../media/image150.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1.xml"/><Relationship Id="rId1" Type="http://schemas.openxmlformats.org/officeDocument/2006/relationships/tags" Target="../tags/tag235.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1.xml"/><Relationship Id="rId1" Type="http://schemas.openxmlformats.org/officeDocument/2006/relationships/tags" Target="../tags/tag237.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239.xml"/><Relationship Id="rId4" Type="http://schemas.openxmlformats.org/officeDocument/2006/relationships/image" Target="../media/image151.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xml"/><Relationship Id="rId1" Type="http://schemas.openxmlformats.org/officeDocument/2006/relationships/tags" Target="../tags/tag241.xml"/><Relationship Id="rId4" Type="http://schemas.openxmlformats.org/officeDocument/2006/relationships/image" Target="../media/image152.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xml"/><Relationship Id="rId1" Type="http://schemas.openxmlformats.org/officeDocument/2006/relationships/tags" Target="../tags/tag243.xml"/><Relationship Id="rId4" Type="http://schemas.openxmlformats.org/officeDocument/2006/relationships/image" Target="../media/image153.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xml"/><Relationship Id="rId1" Type="http://schemas.openxmlformats.org/officeDocument/2006/relationships/tags" Target="../tags/tag245.xml"/><Relationship Id="rId4" Type="http://schemas.openxmlformats.org/officeDocument/2006/relationships/image" Target="../media/image1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247.xml"/><Relationship Id="rId4" Type="http://schemas.openxmlformats.org/officeDocument/2006/relationships/image" Target="../media/image154.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4.bin"/></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65.png"/><Relationship Id="rId5" Type="http://schemas.openxmlformats.org/officeDocument/2006/relationships/image" Target="../media/image164.wmf"/><Relationship Id="rId4" Type="http://schemas.openxmlformats.org/officeDocument/2006/relationships/oleObject" Target="../embeddings/oleObject5.bin"/></Relationships>
</file>

<file path=ppt/slides/_rels/slide2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71.wmf"/><Relationship Id="rId4" Type="http://schemas.openxmlformats.org/officeDocument/2006/relationships/oleObject" Target="../embeddings/oleObject6.bin"/></Relationships>
</file>

<file path=ppt/slides/_rels/slide26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173.wmf"/><Relationship Id="rId4" Type="http://schemas.openxmlformats.org/officeDocument/2006/relationships/oleObject" Target="../embeddings/oleObject7.bin"/></Relationships>
</file>

<file path=ppt/slides/_rels/slide2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2.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5.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7.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7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0.xml"/><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27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1.xml"/><Relationship Id="rId1" Type="http://schemas.openxmlformats.org/officeDocument/2006/relationships/slideLayout" Target="../slideLayouts/slideLayout1.xml"/><Relationship Id="rId5" Type="http://schemas.openxmlformats.org/officeDocument/2006/relationships/image" Target="../media/image181.png"/><Relationship Id="rId4" Type="http://schemas.openxmlformats.org/officeDocument/2006/relationships/image" Target="../media/image180.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4.xml"/><Relationship Id="rId1" Type="http://schemas.openxmlformats.org/officeDocument/2006/relationships/slideLayout" Target="../slideLayouts/slideLayout1.xml"/><Relationship Id="rId4" Type="http://schemas.openxmlformats.org/officeDocument/2006/relationships/image" Target="../media/image183.png"/></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80.xml"/><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82.xml"/><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9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88.xml"/><Relationship Id="rId1" Type="http://schemas.openxmlformats.org/officeDocument/2006/relationships/slideLayout" Target="../slideLayouts/slideLayout1.xml"/><Relationship Id="rId5" Type="http://schemas.openxmlformats.org/officeDocument/2006/relationships/image" Target="../media/image191.wmf"/><Relationship Id="rId4" Type="http://schemas.openxmlformats.org/officeDocument/2006/relationships/image" Target="../media/image60.gif"/></Relationships>
</file>

<file path=ppt/slides/_rels/slide291.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289.xml"/><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193.png"/></Relationships>
</file>

<file path=ppt/slides/_rels/slide292.xml.rels><?xml version="1.0" encoding="UTF-8" standalone="yes"?>
<Relationships xmlns="http://schemas.openxmlformats.org/package/2006/relationships"><Relationship Id="rId3" Type="http://schemas.openxmlformats.org/officeDocument/2006/relationships/image" Target="../media/image195.gif"/><Relationship Id="rId2" Type="http://schemas.openxmlformats.org/officeDocument/2006/relationships/notesSlide" Target="../notesSlides/notesSlide290.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notesSlide" Target="../notesSlides/notesSlide291.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97.xml"/><Relationship Id="rId1" Type="http://schemas.openxmlformats.org/officeDocument/2006/relationships/slideLayout" Target="../slideLayouts/slideLayout1.xml"/><Relationship Id="rId5" Type="http://schemas.openxmlformats.org/officeDocument/2006/relationships/image" Target="../media/image199.jpeg"/><Relationship Id="rId4" Type="http://schemas.openxmlformats.org/officeDocument/2006/relationships/image" Target="../media/image19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9.jpe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200.wmf"/><Relationship Id="rId4" Type="http://schemas.openxmlformats.org/officeDocument/2006/relationships/oleObject" Target="../embeddings/oleObject8.bin"/></Relationships>
</file>

<file path=ppt/slides/_rels/slide301.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notesSlide" Target="../notesSlides/notesSlide299.xml"/><Relationship Id="rId7"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198.jpeg"/><Relationship Id="rId11" Type="http://schemas.openxmlformats.org/officeDocument/2006/relationships/image" Target="../media/image203.wmf"/><Relationship Id="rId5" Type="http://schemas.openxmlformats.org/officeDocument/2006/relationships/image" Target="../media/image201.w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199.jpeg"/></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204.wmf"/><Relationship Id="rId4" Type="http://schemas.openxmlformats.org/officeDocument/2006/relationships/oleObject" Target="../embeddings/oleObject12.bin"/></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205.wmf"/><Relationship Id="rId4" Type="http://schemas.openxmlformats.org/officeDocument/2006/relationships/oleObject" Target="../embeddings/oleObject13.bin"/></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303.xml"/><Relationship Id="rId1" Type="http://schemas.openxmlformats.org/officeDocument/2006/relationships/slideLayout" Target="../slideLayouts/slideLayout1.xml"/><Relationship Id="rId4" Type="http://schemas.openxmlformats.org/officeDocument/2006/relationships/image" Target="../media/image199.jpeg"/></Relationships>
</file>

<file path=ppt/slides/_rels/slide306.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304.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305.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3" Type="http://schemas.openxmlformats.org/officeDocument/2006/relationships/image" Target="../media/image206.gif"/><Relationship Id="rId2" Type="http://schemas.openxmlformats.org/officeDocument/2006/relationships/notesSlide" Target="../notesSlides/notesSlide306.xml"/><Relationship Id="rId1" Type="http://schemas.openxmlformats.org/officeDocument/2006/relationships/slideLayout" Target="../slideLayouts/slideLayout1.xml"/><Relationship Id="rId4" Type="http://schemas.openxmlformats.org/officeDocument/2006/relationships/image" Target="../media/image207.wmf"/></Relationships>
</file>

<file path=ppt/slides/_rels/slide30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307.xml"/><Relationship Id="rId1" Type="http://schemas.openxmlformats.org/officeDocument/2006/relationships/slideLayout" Target="../slideLayouts/slideLayout1.xml"/><Relationship Id="rId5" Type="http://schemas.openxmlformats.org/officeDocument/2006/relationships/image" Target="../media/image210.wmf"/><Relationship Id="rId4" Type="http://schemas.openxmlformats.org/officeDocument/2006/relationships/image" Target="../media/image209.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10.png"/></Relationships>
</file>

<file path=ppt/slides/_rels/slide310.xml.rels><?xml version="1.0" encoding="UTF-8" standalone="yes"?>
<Relationships xmlns="http://schemas.openxmlformats.org/package/2006/relationships"><Relationship Id="rId3" Type="http://schemas.openxmlformats.org/officeDocument/2006/relationships/image" Target="../media/image211.gif"/><Relationship Id="rId2" Type="http://schemas.openxmlformats.org/officeDocument/2006/relationships/notesSlide" Target="../notesSlides/notesSlide308.xml"/><Relationship Id="rId1" Type="http://schemas.openxmlformats.org/officeDocument/2006/relationships/slideLayout" Target="../slideLayouts/slideLayout1.xml"/><Relationship Id="rId5" Type="http://schemas.openxmlformats.org/officeDocument/2006/relationships/image" Target="../media/image213.wmf"/><Relationship Id="rId4" Type="http://schemas.openxmlformats.org/officeDocument/2006/relationships/image" Target="../media/image212.gif"/></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notesSlide" Target="../notesSlides/notesSlide310.xml"/><Relationship Id="rId1" Type="http://schemas.openxmlformats.org/officeDocument/2006/relationships/slideLayout" Target="../slideLayouts/slideLayout1.xml"/><Relationship Id="rId4" Type="http://schemas.openxmlformats.org/officeDocument/2006/relationships/image" Target="../media/image215.wmf"/></Relationships>
</file>

<file path=ppt/slides/_rels/slide313.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notesSlide" Target="../notesSlides/notesSlide311.xml"/><Relationship Id="rId1" Type="http://schemas.openxmlformats.org/officeDocument/2006/relationships/slideLayout" Target="../slideLayouts/slideLayout1.xml"/><Relationship Id="rId4" Type="http://schemas.openxmlformats.org/officeDocument/2006/relationships/image" Target="../media/image217.wmf"/></Relationships>
</file>

<file path=ppt/slides/_rels/slide31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12.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13.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20.png"/><Relationship Id="rId5" Type="http://schemas.openxmlformats.org/officeDocument/2006/relationships/image" Target="../media/image219.emf"/><Relationship Id="rId4" Type="http://schemas.openxmlformats.org/officeDocument/2006/relationships/oleObject" Target="../embeddings/oleObject14.bin"/></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32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notesSlide" Target="../notesSlides/notesSlide319.xml"/><Relationship Id="rId1" Type="http://schemas.openxmlformats.org/officeDocument/2006/relationships/slideLayout" Target="../slideLayouts/slideLayout1.xml"/><Relationship Id="rId5" Type="http://schemas.openxmlformats.org/officeDocument/2006/relationships/image" Target="../media/image225.wmf"/><Relationship Id="rId4" Type="http://schemas.openxmlformats.org/officeDocument/2006/relationships/image" Target="../media/image224.png"/></Relationships>
</file>

<file path=ppt/slides/_rels/slide32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229.wmf"/><Relationship Id="rId4" Type="http://schemas.openxmlformats.org/officeDocument/2006/relationships/oleObject" Target="../embeddings/oleObject15.bin"/></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3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notesSlide" Target="../notesSlides/notesSlide333.xml"/><Relationship Id="rId1" Type="http://schemas.openxmlformats.org/officeDocument/2006/relationships/slideLayout" Target="../slideLayouts/slideLayout1.xml"/><Relationship Id="rId4" Type="http://schemas.openxmlformats.org/officeDocument/2006/relationships/image" Target="../media/image236.wmf"/></Relationships>
</file>

<file path=ppt/slides/_rels/slide336.x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41.xml"/><Relationship Id="rId1" Type="http://schemas.openxmlformats.org/officeDocument/2006/relationships/slideLayout" Target="../slideLayouts/slideLayout1.xml"/><Relationship Id="rId4" Type="http://schemas.openxmlformats.org/officeDocument/2006/relationships/image" Target="../media/image240.png"/></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241.wmf"/><Relationship Id="rId4" Type="http://schemas.openxmlformats.org/officeDocument/2006/relationships/oleObject" Target="../embeddings/oleObject16.bin"/></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242.wmf"/><Relationship Id="rId4" Type="http://schemas.openxmlformats.org/officeDocument/2006/relationships/oleObject" Target="../embeddings/oleObject17.bin"/></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344.xml"/><Relationship Id="rId7" Type="http://schemas.openxmlformats.org/officeDocument/2006/relationships/image" Target="../media/image242.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19.bin"/><Relationship Id="rId5" Type="http://schemas.openxmlformats.org/officeDocument/2006/relationships/image" Target="../media/image243.wmf"/><Relationship Id="rId4" Type="http://schemas.openxmlformats.org/officeDocument/2006/relationships/oleObject" Target="../embeddings/oleObject18.bin"/></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346.xml"/><Relationship Id="rId7" Type="http://schemas.openxmlformats.org/officeDocument/2006/relationships/image" Target="../media/image245.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oleObject" Target="../embeddings/oleObject21.bin"/><Relationship Id="rId5" Type="http://schemas.openxmlformats.org/officeDocument/2006/relationships/image" Target="../media/image244.wmf"/><Relationship Id="rId4" Type="http://schemas.openxmlformats.org/officeDocument/2006/relationships/oleObject" Target="../embeddings/oleObject20.bin"/><Relationship Id="rId9" Type="http://schemas.openxmlformats.org/officeDocument/2006/relationships/image" Target="../media/image246.wmf"/></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347.xml"/><Relationship Id="rId7" Type="http://schemas.openxmlformats.org/officeDocument/2006/relationships/image" Target="../media/image248.wmf"/><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24.bin"/><Relationship Id="rId5" Type="http://schemas.openxmlformats.org/officeDocument/2006/relationships/image" Target="../media/image247.wmf"/><Relationship Id="rId4" Type="http://schemas.openxmlformats.org/officeDocument/2006/relationships/oleObject" Target="../embeddings/oleObject23.bin"/><Relationship Id="rId9" Type="http://schemas.openxmlformats.org/officeDocument/2006/relationships/image" Target="../media/image249.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350.xml.rels><?xml version="1.0" encoding="UTF-8" standalone="yes"?>
<Relationships xmlns="http://schemas.openxmlformats.org/package/2006/relationships"><Relationship Id="rId3" Type="http://schemas.openxmlformats.org/officeDocument/2006/relationships/notesSlide" Target="../notesSlides/notesSlide348.xml"/><Relationship Id="rId7" Type="http://schemas.openxmlformats.org/officeDocument/2006/relationships/image" Target="../media/image250.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oleObject" Target="../embeddings/oleObject27.bin"/><Relationship Id="rId5" Type="http://schemas.openxmlformats.org/officeDocument/2006/relationships/image" Target="../media/image243.wmf"/><Relationship Id="rId4" Type="http://schemas.openxmlformats.org/officeDocument/2006/relationships/oleObject" Target="../embeddings/oleObject26.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59.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4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40.xml"/><Relationship Id="rId7"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15.wmf"/><Relationship Id="rId11" Type="http://schemas.openxmlformats.org/officeDocument/2006/relationships/image" Target="../media/image18.wmf"/><Relationship Id="rId5" Type="http://schemas.openxmlformats.org/officeDocument/2006/relationships/image" Target="../media/image11.wmf"/><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image" Target="../media/image13.w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2.wmf"/><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26.jpe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26.jpe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91.xml"/><Relationship Id="rId4" Type="http://schemas.openxmlformats.org/officeDocument/2006/relationships/image" Target="../media/image27.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93.xml"/><Relationship Id="rId4" Type="http://schemas.openxmlformats.org/officeDocument/2006/relationships/image" Target="../media/image28.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2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25.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tags" Target="../tags/tag127.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29.xml"/><Relationship Id="rId5" Type="http://schemas.openxmlformats.org/officeDocument/2006/relationships/image" Target="../media/image33.png"/><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31.xml"/><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ags" Target="../tags/tag133.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ags" Target="../tags/tag135.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137.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39.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tags" Target="../tags/tag143.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45.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47.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tags" Target="../tags/tag149.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151.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xml"/><Relationship Id="rId1" Type="http://schemas.openxmlformats.org/officeDocument/2006/relationships/tags" Target="../tags/tag155.xml"/><Relationship Id="rId5" Type="http://schemas.openxmlformats.org/officeDocument/2006/relationships/image" Target="../media/image46.jpe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57.xml"/><Relationship Id="rId6" Type="http://schemas.openxmlformats.org/officeDocument/2006/relationships/image" Target="../media/image46.jpeg"/><Relationship Id="rId5" Type="http://schemas.openxmlformats.org/officeDocument/2006/relationships/image" Target="../media/image47.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59.xml"/><Relationship Id="rId5" Type="http://schemas.openxmlformats.org/officeDocument/2006/relationships/image" Target="../media/image45.pn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xml"/><Relationship Id="rId1" Type="http://schemas.openxmlformats.org/officeDocument/2006/relationships/tags" Target="../tags/tag161.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tags" Target="../tags/tag163.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ags" Target="../tags/tag16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ags" Target="../tags/tag167.xml"/><Relationship Id="rId5" Type="http://schemas.openxmlformats.org/officeDocument/2006/relationships/image" Target="../media/image55.png"/><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7.png"/><Relationship Id="rId2" Type="http://schemas.openxmlformats.org/officeDocument/2006/relationships/tags" Target="../tags/tag171.xml"/><Relationship Id="rId1" Type="http://schemas.openxmlformats.org/officeDocument/2006/relationships/vmlDrawing" Target="../drawings/vmlDrawing1.vml"/><Relationship Id="rId6" Type="http://schemas.openxmlformats.org/officeDocument/2006/relationships/image" Target="../media/image56.wmf"/><Relationship Id="rId5" Type="http://schemas.openxmlformats.org/officeDocument/2006/relationships/oleObject" Target="../embeddings/oleObject1.bin"/><Relationship Id="rId4"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tags" Target="../tags/tag173.xml"/><Relationship Id="rId4" Type="http://schemas.openxmlformats.org/officeDocument/2006/relationships/image" Target="../media/image58.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75.xml"/><Relationship Id="rId6" Type="http://schemas.openxmlformats.org/officeDocument/2006/relationships/image" Target="../media/image61.wmf"/><Relationship Id="rId5" Type="http://schemas.openxmlformats.org/officeDocument/2006/relationships/image" Target="../media/image60.gif"/><Relationship Id="rId4" Type="http://schemas.openxmlformats.org/officeDocument/2006/relationships/image" Target="../media/image59.gi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177.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1143000"/>
            <a:ext cx="6858000" cy="1951303"/>
          </a:xfrm>
          <a:solidFill>
            <a:schemeClr val="accent2">
              <a:lumMod val="75000"/>
              <a:alpha val="75000"/>
            </a:schemeClr>
          </a:solidFill>
        </p:spPr>
        <p:txBody>
          <a:bodyPr wrap="square">
            <a:spAutoFit/>
          </a:bodyPr>
          <a:lstStyle/>
          <a:p>
            <a:r>
              <a:rPr lang="en-US">
                <a:solidFill>
                  <a:schemeClr val="bg1"/>
                </a:solidFill>
              </a:rPr>
              <a:t>Stats Bootcamp</a:t>
            </a:r>
            <a:endParaRPr lang="en-US" dirty="0">
              <a:solidFill>
                <a:schemeClr val="bg1"/>
              </a:solidFill>
            </a:endParaRPr>
          </a:p>
          <a:p>
            <a:r>
              <a:rPr lang="en-US" dirty="0">
                <a:solidFill>
                  <a:schemeClr val="bg1"/>
                </a:solidFill>
              </a:rPr>
              <a:t>MSc in Analytics</a:t>
            </a:r>
          </a:p>
          <a:p>
            <a:r>
              <a:rPr lang="en-US" sz="1400" dirty="0">
                <a:solidFill>
                  <a:schemeClr val="bg1"/>
                </a:solidFill>
              </a:rPr>
              <a:t>Dr. Anil D Chaturvedi</a:t>
            </a:r>
          </a:p>
          <a:p>
            <a:r>
              <a:rPr lang="en-US" sz="1400" dirty="0">
                <a:solidFill>
                  <a:schemeClr val="bg1"/>
                </a:solidFill>
              </a:rPr>
              <a:t>Email: anilchaturvedi@uchicago.edu</a:t>
            </a:r>
          </a:p>
          <a:p>
            <a:r>
              <a:rPr lang="en-US" sz="1400" dirty="0">
                <a:solidFill>
                  <a:schemeClr val="bg1"/>
                </a:solidFill>
              </a:rPr>
              <a:t>Phone: 301-299-2434</a:t>
            </a: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48131" name="Picture 3"/>
          <p:cNvPicPr>
            <a:picLocks noChangeAspect="1" noChangeArrowheads="1"/>
          </p:cNvPicPr>
          <p:nvPr/>
        </p:nvPicPr>
        <p:blipFill>
          <a:blip r:embed="rId3" cstate="print"/>
          <a:srcRect/>
          <a:stretch>
            <a:fillRect/>
          </a:stretch>
        </p:blipFill>
        <p:spPr bwMode="auto">
          <a:xfrm>
            <a:off x="1750595" y="3962400"/>
            <a:ext cx="5297905" cy="1065187"/>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9507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4" name="Rounded Rectangle 3"/>
          <p:cNvSpPr/>
          <p:nvPr/>
        </p:nvSpPr>
        <p:spPr>
          <a:xfrm>
            <a:off x="1981201" y="3465909"/>
            <a:ext cx="5257799" cy="715089"/>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lgn="ctr"/>
            <a:r>
              <a:rPr lang="en-US" sz="3600" b="1" dirty="0">
                <a:solidFill>
                  <a:prstClr val="white"/>
                </a:solidFill>
                <a:latin typeface="Arial" panose="020B0604020202020204" pitchFamily="34" charset="0"/>
                <a:cs typeface="Arial" panose="020B0604020202020204" pitchFamily="34" charset="0"/>
              </a:rPr>
              <a:t>Introduction</a:t>
            </a:r>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519906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38BAB138-A256-4CC4-B0D2-E02D6886D1C1}"/>
              </a:ext>
            </a:extLst>
          </p:cNvPr>
          <p:cNvSpPr>
            <a:spLocks noGrp="1" noChangeArrowheads="1"/>
          </p:cNvSpPr>
          <p:nvPr>
            <p:ph type="title" idx="4294967295"/>
          </p:nvPr>
        </p:nvSpPr>
        <p:spPr>
          <a:xfrm>
            <a:off x="0" y="584200"/>
            <a:ext cx="8004175" cy="1016000"/>
          </a:xfrm>
        </p:spPr>
        <p:txBody>
          <a:bodyPr/>
          <a:lstStyle/>
          <a:p>
            <a:pPr eaLnBrk="1" hangingPunct="1"/>
            <a:r>
              <a:rPr lang="en-US" altLang="en-US" dirty="0">
                <a:ea typeface="ＭＳ Ｐゴシック" panose="020B0600070205080204" pitchFamily="34" charset="-128"/>
              </a:rPr>
              <a:t>Temperature in 5 Cities</a:t>
            </a:r>
          </a:p>
        </p:txBody>
      </p:sp>
      <p:sp>
        <p:nvSpPr>
          <p:cNvPr id="199683" name="Rectangle 4">
            <a:extLst>
              <a:ext uri="{FF2B5EF4-FFF2-40B4-BE49-F238E27FC236}">
                <a16:creationId xmlns:a16="http://schemas.microsoft.com/office/drawing/2014/main" id="{2B953C85-EC13-4C4D-836E-0E77E902865E}"/>
              </a:ext>
            </a:extLst>
          </p:cNvPr>
          <p:cNvSpPr>
            <a:spLocks noGrp="1" noChangeArrowheads="1"/>
          </p:cNvSpPr>
          <p:nvPr>
            <p:ph type="body" sz="half" idx="4294967295"/>
          </p:nvPr>
        </p:nvSpPr>
        <p:spPr>
          <a:xfrm>
            <a:off x="4892675" y="4713288"/>
            <a:ext cx="4251325" cy="1320800"/>
          </a:xfrm>
          <a:noFill/>
        </p:spPr>
        <p:txBody>
          <a:bodyPr>
            <a:normAutofit fontScale="92500" lnSpcReduction="20000"/>
          </a:bodyPr>
          <a:lstStyle/>
          <a:p>
            <a:pPr eaLnBrk="1" hangingPunct="1">
              <a:lnSpc>
                <a:spcPct val="90000"/>
              </a:lnSpc>
              <a:buFontTx/>
              <a:buNone/>
            </a:pPr>
            <a:r>
              <a:rPr lang="en-US" altLang="en-US" sz="2222" dirty="0">
                <a:ea typeface="ＭＳ Ｐゴシック" panose="020B0600070205080204" pitchFamily="34" charset="-128"/>
              </a:rPr>
              <a:t>Centigrade to Fahrenheit</a:t>
            </a:r>
          </a:p>
          <a:p>
            <a:pPr eaLnBrk="1" hangingPunct="1">
              <a:lnSpc>
                <a:spcPct val="110000"/>
              </a:lnSpc>
              <a:buFontTx/>
              <a:buNone/>
            </a:pPr>
            <a:r>
              <a:rPr lang="en-US" altLang="en-US" sz="2222" dirty="0">
                <a:ea typeface="ＭＳ Ｐゴシック" panose="020B0600070205080204" pitchFamily="34" charset="-128"/>
              </a:rPr>
              <a:t>	F = 1.8 (12.22) + 32</a:t>
            </a:r>
            <a:br>
              <a:rPr lang="en-US" altLang="en-US" sz="2222" dirty="0">
                <a:ea typeface="ＭＳ Ｐゴシック" panose="020B0600070205080204" pitchFamily="34" charset="-128"/>
              </a:rPr>
            </a:br>
            <a:r>
              <a:rPr lang="en-US" altLang="en-US" sz="2222" dirty="0">
                <a:ea typeface="ＭＳ Ｐゴシック" panose="020B0600070205080204" pitchFamily="34" charset="-128"/>
              </a:rPr>
              <a:t>F = 22 + 32</a:t>
            </a:r>
            <a:br>
              <a:rPr lang="en-US" altLang="en-US" sz="2222" dirty="0">
                <a:ea typeface="ＭＳ Ｐゴシック" panose="020B0600070205080204" pitchFamily="34" charset="-128"/>
              </a:rPr>
            </a:br>
            <a:r>
              <a:rPr lang="en-US" altLang="en-US" sz="2222" dirty="0">
                <a:ea typeface="ＭＳ Ｐゴシック" panose="020B0600070205080204" pitchFamily="34" charset="-128"/>
              </a:rPr>
              <a:t>F = 54</a:t>
            </a:r>
          </a:p>
        </p:txBody>
      </p:sp>
      <p:pic>
        <p:nvPicPr>
          <p:cNvPr id="199684" name="Picture 4">
            <a:extLst>
              <a:ext uri="{FF2B5EF4-FFF2-40B4-BE49-F238E27FC236}">
                <a16:creationId xmlns:a16="http://schemas.microsoft.com/office/drawing/2014/main" id="{C3D83B98-603A-49BA-86F9-998DE3B64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1601611"/>
            <a:ext cx="6283854" cy="29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Click="0" advTm="1344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2F9D62AF-78C8-45F6-820E-0191A9566BBA}"/>
              </a:ext>
            </a:extLst>
          </p:cNvPr>
          <p:cNvSpPr>
            <a:spLocks noGrp="1" noChangeArrowheads="1"/>
          </p:cNvSpPr>
          <p:nvPr>
            <p:ph type="title" idx="4294967295"/>
          </p:nvPr>
        </p:nvSpPr>
        <p:spPr>
          <a:xfrm>
            <a:off x="0" y="922338"/>
            <a:ext cx="7772400" cy="1016000"/>
          </a:xfrm>
        </p:spPr>
        <p:txBody>
          <a:bodyPr/>
          <a:lstStyle/>
          <a:p>
            <a:pPr eaLnBrk="1" hangingPunct="1"/>
            <a:r>
              <a:rPr lang="en-US" altLang="en-US" i="1" dirty="0">
                <a:ea typeface="ＭＳ Ｐゴシック" panose="020B0600070205080204" pitchFamily="34" charset="-128"/>
              </a:rPr>
              <a:t>Linear </a:t>
            </a:r>
            <a:r>
              <a:rPr lang="en-US" altLang="en-US" dirty="0">
                <a:ea typeface="ＭＳ Ｐゴシック" panose="020B0600070205080204" pitchFamily="34" charset="-128"/>
              </a:rPr>
              <a:t>Transformation</a:t>
            </a:r>
            <a:endParaRPr lang="en-US" altLang="en-US" i="1" dirty="0">
              <a:ea typeface="ＭＳ Ｐゴシック" panose="020B0600070205080204" pitchFamily="34" charset="-128"/>
            </a:endParaRPr>
          </a:p>
        </p:txBody>
      </p:sp>
      <p:graphicFrame>
        <p:nvGraphicFramePr>
          <p:cNvPr id="201731" name="Object 2">
            <a:extLst>
              <a:ext uri="{FF2B5EF4-FFF2-40B4-BE49-F238E27FC236}">
                <a16:creationId xmlns:a16="http://schemas.microsoft.com/office/drawing/2014/main" id="{64D2446D-EFE0-40EA-904D-177E17316579}"/>
              </a:ext>
            </a:extLst>
          </p:cNvPr>
          <p:cNvGraphicFramePr>
            <a:graphicFrameLocks noChangeAspect="1"/>
          </p:cNvGraphicFramePr>
          <p:nvPr/>
        </p:nvGraphicFramePr>
        <p:xfrm>
          <a:off x="1590146" y="1803577"/>
          <a:ext cx="6526389" cy="4334757"/>
        </p:xfrm>
        <a:graphic>
          <a:graphicData uri="http://schemas.openxmlformats.org/presentationml/2006/ole">
            <mc:AlternateContent xmlns:mc="http://schemas.openxmlformats.org/markup-compatibility/2006">
              <mc:Choice xmlns:v="urn:schemas-microsoft-com:vml" Requires="v">
                <p:oleObj spid="_x0000_s2053" name="Worksheet" r:id="rId5" imgW="10439400" imgH="7431024" progId="Excel.Sheet.8">
                  <p:embed/>
                </p:oleObj>
              </mc:Choice>
              <mc:Fallback>
                <p:oleObj name="Worksheet" r:id="rId5" imgW="10439400" imgH="7431024" progId="Excel.Sheet.8">
                  <p:embed/>
                  <p:pic>
                    <p:nvPicPr>
                      <p:cNvPr id="201731" name="Object 2">
                        <a:extLst>
                          <a:ext uri="{FF2B5EF4-FFF2-40B4-BE49-F238E27FC236}">
                            <a16:creationId xmlns:a16="http://schemas.microsoft.com/office/drawing/2014/main" id="{64D2446D-EFE0-40EA-904D-177E17316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0146" y="1803577"/>
                        <a:ext cx="6526389" cy="4334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advClick="0" advTm="23216"/>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26D08912-FDE2-4CAA-8C1F-CEE214D6CA18}"/>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Formal Definition</a:t>
            </a:r>
          </a:p>
        </p:txBody>
      </p:sp>
      <p:sp>
        <p:nvSpPr>
          <p:cNvPr id="203779" name="Text Box 4">
            <a:extLst>
              <a:ext uri="{FF2B5EF4-FFF2-40B4-BE49-F238E27FC236}">
                <a16:creationId xmlns:a16="http://schemas.microsoft.com/office/drawing/2014/main" id="{D281343D-A1A6-4A52-9D7C-C61844F51C37}"/>
              </a:ext>
            </a:extLst>
          </p:cNvPr>
          <p:cNvSpPr txBox="1">
            <a:spLocks noChangeArrowheads="1"/>
          </p:cNvSpPr>
          <p:nvPr/>
        </p:nvSpPr>
        <p:spPr bwMode="auto">
          <a:xfrm>
            <a:off x="1106841" y="1837091"/>
            <a:ext cx="6985000" cy="418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spcBef>
                <a:spcPct val="20000"/>
              </a:spcBef>
              <a:buClr>
                <a:schemeClr val="hlink"/>
              </a:buClr>
            </a:pPr>
            <a:r>
              <a:rPr lang="en-US" altLang="en-US" sz="2778" dirty="0">
                <a:latin typeface="Geneva" charset="0"/>
              </a:rPr>
              <a:t>If a variable Y is created from variable X using the formula:</a:t>
            </a:r>
            <a:br>
              <a:rPr lang="en-US" altLang="en-US" sz="2778" dirty="0">
                <a:latin typeface="Geneva" charset="0"/>
              </a:rPr>
            </a:br>
            <a:br>
              <a:rPr lang="en-US" altLang="en-US" sz="2778" dirty="0">
                <a:latin typeface="Geneva" charset="0"/>
              </a:rPr>
            </a:br>
            <a:r>
              <a:rPr lang="en-US" altLang="en-US" sz="2778" dirty="0">
                <a:latin typeface="Geneva" charset="0"/>
              </a:rPr>
              <a:t>Y = </a:t>
            </a:r>
            <a:r>
              <a:rPr lang="en-US" altLang="en-US" sz="2778" dirty="0" err="1">
                <a:latin typeface="Geneva" charset="0"/>
              </a:rPr>
              <a:t>bX</a:t>
            </a:r>
            <a:r>
              <a:rPr lang="en-US" altLang="en-US" sz="2778" dirty="0">
                <a:latin typeface="Geneva" charset="0"/>
              </a:rPr>
              <a:t> + A</a:t>
            </a:r>
            <a:br>
              <a:rPr lang="en-US" altLang="en-US" sz="2778" dirty="0">
                <a:latin typeface="Geneva" charset="0"/>
              </a:rPr>
            </a:br>
            <a:br>
              <a:rPr lang="en-US" altLang="en-US" sz="2778" dirty="0">
                <a:latin typeface="Geneva" charset="0"/>
              </a:rPr>
            </a:br>
            <a:r>
              <a:rPr lang="en-US" altLang="en-US" sz="2778" dirty="0">
                <a:latin typeface="Geneva" charset="0"/>
              </a:rPr>
              <a:t>where b and A are constants, then Y is a linear transformation of X.</a:t>
            </a:r>
            <a:br>
              <a:rPr lang="en-US" altLang="en-US" sz="2778" dirty="0">
                <a:latin typeface="Geneva" charset="0"/>
              </a:rPr>
            </a:br>
            <a:endParaRPr lang="en-US" altLang="en-US" sz="2778" dirty="0">
              <a:latin typeface="Geneva" charset="0"/>
            </a:endParaRPr>
          </a:p>
          <a:p>
            <a:pPr>
              <a:spcBef>
                <a:spcPct val="50000"/>
              </a:spcBef>
            </a:pPr>
            <a:r>
              <a:rPr lang="en-US" altLang="en-US" sz="2778" dirty="0">
                <a:latin typeface="Geneva" charset="0"/>
              </a:rPr>
              <a:t>F = 1.8C + 32</a:t>
            </a:r>
          </a:p>
        </p:txBody>
      </p:sp>
    </p:spTree>
    <p:custDataLst>
      <p:tags r:id="rId1"/>
    </p:custDataLst>
  </p:cSld>
  <p:clrMapOvr>
    <a:masterClrMapping/>
  </p:clrMapOvr>
  <p:transition spd="slow" advClick="0" advTm="20608"/>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a:extLst>
              <a:ext uri="{FF2B5EF4-FFF2-40B4-BE49-F238E27FC236}">
                <a16:creationId xmlns:a16="http://schemas.microsoft.com/office/drawing/2014/main" id="{85F4C732-A67A-43C8-8CCC-6808F6BF8625}"/>
              </a:ext>
            </a:extLst>
          </p:cNvPr>
          <p:cNvSpPr>
            <a:spLocks noGrp="1" noChangeArrowheads="1"/>
          </p:cNvSpPr>
          <p:nvPr>
            <p:ph type="title" idx="4294967295"/>
          </p:nvPr>
        </p:nvSpPr>
        <p:spPr>
          <a:xfrm>
            <a:off x="0" y="274638"/>
            <a:ext cx="7924800" cy="1143000"/>
          </a:xfrm>
        </p:spPr>
        <p:txBody>
          <a:bodyPr>
            <a:normAutofit/>
          </a:bodyPr>
          <a:lstStyle/>
          <a:p>
            <a:pPr eaLnBrk="1" hangingPunct="1"/>
            <a:r>
              <a:rPr lang="en-US" altLang="en-US" sz="4000" dirty="0">
                <a:ea typeface="ＭＳ Ｐゴシック" panose="020B0600070205080204" pitchFamily="34" charset="-128"/>
              </a:rPr>
              <a:t>Some Nonlinear Transformations</a:t>
            </a:r>
          </a:p>
        </p:txBody>
      </p:sp>
      <p:sp>
        <p:nvSpPr>
          <p:cNvPr id="205827" name="Content Placeholder 2">
            <a:extLst>
              <a:ext uri="{FF2B5EF4-FFF2-40B4-BE49-F238E27FC236}">
                <a16:creationId xmlns:a16="http://schemas.microsoft.com/office/drawing/2014/main" id="{1C03241D-4CE4-4605-BECC-785A733A05C0}"/>
              </a:ext>
            </a:extLst>
          </p:cNvPr>
          <p:cNvSpPr>
            <a:spLocks noGrp="1" noChangeArrowheads="1"/>
          </p:cNvSpPr>
          <p:nvPr>
            <p:ph idx="4294967295"/>
          </p:nvPr>
        </p:nvSpPr>
        <p:spPr>
          <a:xfrm>
            <a:off x="2590800" y="1295400"/>
            <a:ext cx="3962400" cy="4525963"/>
          </a:xfrm>
        </p:spPr>
        <p:txBody>
          <a:bodyPr/>
          <a:lstStyle/>
          <a:p>
            <a:pPr eaLnBrk="1" hangingPunct="1"/>
            <a:r>
              <a:rPr lang="en-US" altLang="en-US" dirty="0">
                <a:ea typeface="ＭＳ Ｐゴシック" panose="020B0600070205080204" pitchFamily="34" charset="-128"/>
              </a:rPr>
              <a:t>Square root</a:t>
            </a:r>
          </a:p>
          <a:p>
            <a:pPr eaLnBrk="1" hangingPunct="1"/>
            <a:r>
              <a:rPr lang="en-US" altLang="en-US" dirty="0">
                <a:ea typeface="ＭＳ Ｐゴシック" panose="020B0600070205080204" pitchFamily="34" charset="-128"/>
              </a:rPr>
              <a:t>Power</a:t>
            </a:r>
          </a:p>
          <a:p>
            <a:pPr eaLnBrk="1" hangingPunct="1"/>
            <a:r>
              <a:rPr lang="en-US" altLang="en-US" dirty="0">
                <a:ea typeface="ＭＳ Ｐゴシック" panose="020B0600070205080204" pitchFamily="34" charset="-128"/>
              </a:rPr>
              <a:t>Log</a:t>
            </a:r>
          </a:p>
          <a:p>
            <a:pPr eaLnBrk="1" hangingPunct="1"/>
            <a:r>
              <a:rPr lang="en-US" altLang="en-US" dirty="0">
                <a:ea typeface="ＭＳ Ｐゴシック" panose="020B0600070205080204" pitchFamily="34" charset="-128"/>
              </a:rPr>
              <a:t>Cosine</a:t>
            </a:r>
          </a:p>
          <a:p>
            <a:pPr eaLnBrk="1" hangingPunct="1"/>
            <a:endParaRPr lang="en-US" altLang="en-US" dirty="0">
              <a:ea typeface="ＭＳ Ｐゴシック" panose="020B0600070205080204" pitchFamily="34" charset="-128"/>
            </a:endParaRPr>
          </a:p>
        </p:txBody>
      </p:sp>
    </p:spTree>
    <p:custDataLst>
      <p:tags r:id="rId1"/>
    </p:custDataLst>
  </p:cSld>
  <p:clrMapOvr>
    <a:masterClrMapping/>
  </p:clrMapOvr>
  <p:transition spd="slow" advClick="0" advTm="700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9507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4" name="Rounded Rectangle 3"/>
          <p:cNvSpPr/>
          <p:nvPr/>
        </p:nvSpPr>
        <p:spPr>
          <a:xfrm>
            <a:off x="1515717" y="2969184"/>
            <a:ext cx="5867400" cy="715089"/>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lgn="ctr"/>
            <a:r>
              <a:rPr lang="en-US" sz="3600" b="1" dirty="0">
                <a:solidFill>
                  <a:prstClr val="white"/>
                </a:solidFill>
                <a:latin typeface="Arial" panose="020B0604020202020204" pitchFamily="34" charset="0"/>
                <a:cs typeface="Arial" panose="020B0604020202020204" pitchFamily="34" charset="0"/>
              </a:rPr>
              <a:t>Graphing Distributions</a:t>
            </a:r>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36030308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D8D4FE89-F8B8-4D24-AB66-BE936B3E81E5}"/>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Was the iMac attracting only previous Macintosh owners?</a:t>
            </a:r>
          </a:p>
          <a:p>
            <a:pPr eaLnBrk="1" hangingPunct="1"/>
            <a:r>
              <a:rPr lang="en-US" altLang="en-US">
                <a:ea typeface="ＭＳ Ｐゴシック" panose="020B0600070205080204" pitchFamily="34" charset="-128"/>
              </a:rPr>
              <a:t>Was it attracting new computer users?</a:t>
            </a:r>
          </a:p>
          <a:p>
            <a:pPr eaLnBrk="1" hangingPunct="1"/>
            <a:r>
              <a:rPr lang="en-US" altLang="en-US">
                <a:ea typeface="ＭＳ Ｐゴシック" panose="020B0600070205080204" pitchFamily="34" charset="-128"/>
              </a:rPr>
              <a:t>Was it attracting Windows users?</a:t>
            </a:r>
          </a:p>
        </p:txBody>
      </p:sp>
      <p:sp>
        <p:nvSpPr>
          <p:cNvPr id="3075" name="Rectangle 2">
            <a:extLst>
              <a:ext uri="{FF2B5EF4-FFF2-40B4-BE49-F238E27FC236}">
                <a16:creationId xmlns:a16="http://schemas.microsoft.com/office/drawing/2014/main" id="{B30EF8D0-100E-4BC8-8B0F-58B0022B2DB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iMac Introduced in 1998</a:t>
            </a:r>
          </a:p>
        </p:txBody>
      </p:sp>
      <p:pic>
        <p:nvPicPr>
          <p:cNvPr id="3076" name="Picture 7">
            <a:extLst>
              <a:ext uri="{FF2B5EF4-FFF2-40B4-BE49-F238E27FC236}">
                <a16:creationId xmlns:a16="http://schemas.microsoft.com/office/drawing/2014/main" id="{D11A0E99-9C4C-4985-B28F-99257DF0AB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667" y="5249334"/>
            <a:ext cx="1081264" cy="7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8">
            <a:extLst>
              <a:ext uri="{FF2B5EF4-FFF2-40B4-BE49-F238E27FC236}">
                <a16:creationId xmlns:a16="http://schemas.microsoft.com/office/drawing/2014/main" id="{67AF1AA9-FEC7-4C4C-B525-DF3962FFA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889" y="5249334"/>
            <a:ext cx="1081264" cy="7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9">
            <a:extLst>
              <a:ext uri="{FF2B5EF4-FFF2-40B4-BE49-F238E27FC236}">
                <a16:creationId xmlns:a16="http://schemas.microsoft.com/office/drawing/2014/main" id="{E2F2C607-4634-43DA-88A9-CFD1FFF601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3334" y="5249334"/>
            <a:ext cx="1081264" cy="7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0">
            <a:extLst>
              <a:ext uri="{FF2B5EF4-FFF2-40B4-BE49-F238E27FC236}">
                <a16:creationId xmlns:a16="http://schemas.microsoft.com/office/drawing/2014/main" id="{82E3FE43-1C8C-421D-85BA-58D5CD7973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7111" y="5249334"/>
            <a:ext cx="1081264" cy="76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0386A0C-0824-4E9C-A170-F02BBCA0B79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Qualitative Variables</a:t>
            </a:r>
          </a:p>
        </p:txBody>
      </p:sp>
      <p:sp>
        <p:nvSpPr>
          <p:cNvPr id="5123" name="Rectangle 3">
            <a:extLst>
              <a:ext uri="{FF2B5EF4-FFF2-40B4-BE49-F238E27FC236}">
                <a16:creationId xmlns:a16="http://schemas.microsoft.com/office/drawing/2014/main" id="{C359489C-E8B6-460D-83A4-7E067733154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No ordering</a:t>
            </a:r>
          </a:p>
          <a:p>
            <a:pPr eaLnBrk="1" hangingPunct="1"/>
            <a:r>
              <a:rPr lang="en-US" altLang="en-US">
                <a:ea typeface="ＭＳ Ｐゴシック" panose="020B0600070205080204" pitchFamily="34" charset="-128"/>
              </a:rPr>
              <a:t>Example: the three categories of iMac purchasers</a:t>
            </a:r>
          </a:p>
          <a:p>
            <a:pPr eaLnBrk="1" hangingPunct="1"/>
            <a:r>
              <a:rPr lang="en-US" altLang="en-US">
                <a:ea typeface="ＭＳ Ｐゴシック" panose="020B0600070205080204" pitchFamily="34" charset="-128"/>
              </a:rPr>
              <a:t>This contrasts with quantitative data such as a person’s weight.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5DBF9C59-8673-4210-8999-F3276B007B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2514600"/>
            <a:ext cx="4106333" cy="33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a:extLst>
              <a:ext uri="{FF2B5EF4-FFF2-40B4-BE49-F238E27FC236}">
                <a16:creationId xmlns:a16="http://schemas.microsoft.com/office/drawing/2014/main" id="{C19C4BAC-32DD-4FC7-84A1-501B92FDA96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Pie Charts</a:t>
            </a:r>
          </a:p>
        </p:txBody>
      </p:sp>
      <p:sp>
        <p:nvSpPr>
          <p:cNvPr id="7172" name="Rectangle 3">
            <a:extLst>
              <a:ext uri="{FF2B5EF4-FFF2-40B4-BE49-F238E27FC236}">
                <a16:creationId xmlns:a16="http://schemas.microsoft.com/office/drawing/2014/main" id="{8AB0AA54-E7CD-48CB-A95E-B8032B6EDFC2}"/>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Each slice is proportional to the percentage of choices in the category.</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A649F64-61F7-4A01-8236-7D2F198FE9E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Pie Charts Problems</a:t>
            </a:r>
          </a:p>
        </p:txBody>
      </p:sp>
      <p:sp>
        <p:nvSpPr>
          <p:cNvPr id="9219" name="Rectangle 3">
            <a:extLst>
              <a:ext uri="{FF2B5EF4-FFF2-40B4-BE49-F238E27FC236}">
                <a16:creationId xmlns:a16="http://schemas.microsoft.com/office/drawing/2014/main" id="{29D52643-F603-41EE-8D03-44C31833F093}"/>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Not recommended when there are many categories</a:t>
            </a:r>
          </a:p>
          <a:p>
            <a:pPr eaLnBrk="1" hangingPunct="1"/>
            <a:r>
              <a:rPr lang="en-US" altLang="en-US">
                <a:ea typeface="ＭＳ Ｐゴシック" panose="020B0600070205080204" pitchFamily="34" charset="-128"/>
              </a:rPr>
              <a:t>Not recommended for comparing two survey instruments</a:t>
            </a:r>
          </a:p>
          <a:p>
            <a:pPr eaLnBrk="1" hangingPunct="1"/>
            <a:r>
              <a:rPr lang="en-US" altLang="en-US">
                <a:ea typeface="ＭＳ Ｐゴシック" panose="020B0600070205080204" pitchFamily="34" charset="-128"/>
              </a:rPr>
              <a:t>“The only worse design than a pie chart is several of them.” (Edward Tufte)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9A80A04-08E4-4EB5-8DD5-3EB8FFE4FF6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Small Number of Observations</a:t>
            </a:r>
          </a:p>
        </p:txBody>
      </p:sp>
      <p:sp>
        <p:nvSpPr>
          <p:cNvPr id="11267" name="Rectangle 3">
            <a:extLst>
              <a:ext uri="{FF2B5EF4-FFF2-40B4-BE49-F238E27FC236}">
                <a16:creationId xmlns:a16="http://schemas.microsoft.com/office/drawing/2014/main" id="{7C75FA8C-8192-48F5-9F9E-64520E3FA64B}"/>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Can be misleading to give percentages</a:t>
            </a:r>
          </a:p>
          <a:p>
            <a:pPr eaLnBrk="1" hangingPunct="1"/>
            <a:r>
              <a:rPr lang="en-US" altLang="en-US">
                <a:ea typeface="ＭＳ Ｐゴシック" panose="020B0600070205080204" pitchFamily="34" charset="-128"/>
              </a:rPr>
              <a:t>Unless there are many observations, it is better to give actual frequencies.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E791CE7-4ED3-4AF1-B7CA-41DAFCBE227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What are Statistics?</a:t>
            </a:r>
          </a:p>
        </p:txBody>
      </p:sp>
      <p:sp>
        <p:nvSpPr>
          <p:cNvPr id="5123" name="Rectangle 3">
            <a:extLst>
              <a:ext uri="{FF2B5EF4-FFF2-40B4-BE49-F238E27FC236}">
                <a16:creationId xmlns:a16="http://schemas.microsoft.com/office/drawing/2014/main" id="{E3A60BB9-7A99-48A5-8CB5-39787E0868FC}"/>
              </a:ext>
            </a:extLst>
          </p:cNvPr>
          <p:cNvSpPr>
            <a:spLocks noGrp="1" noChangeArrowheads="1"/>
          </p:cNvSpPr>
          <p:nvPr>
            <p:ph type="body" idx="4294967295"/>
          </p:nvPr>
        </p:nvSpPr>
        <p:spPr>
          <a:xfrm>
            <a:off x="1774825" y="2141538"/>
            <a:ext cx="7369175" cy="4030662"/>
          </a:xfrm>
        </p:spPr>
        <p:txBody>
          <a:bodyPr/>
          <a:lstStyle/>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Statistics are facts and figures.</a:t>
            </a:r>
          </a:p>
          <a:p>
            <a:pPr eaLnBrk="1" hangingPunct="1"/>
            <a:endParaRPr lang="en-US" altLang="en-US" sz="3889">
              <a:ea typeface="ＭＳ Ｐゴシック" panose="020B0600070205080204" pitchFamily="34" charset="-128"/>
            </a:endParaRPr>
          </a:p>
          <a:p>
            <a:pPr eaLnBrk="1" hangingPunct="1"/>
            <a:r>
              <a:rPr lang="en-US" altLang="en-US">
                <a:ea typeface="ＭＳ Ｐゴシック" panose="020B0600070205080204" pitchFamily="34" charset="-128"/>
              </a:rPr>
              <a:t>Consider some examples...</a:t>
            </a:r>
          </a:p>
        </p:txBody>
      </p:sp>
    </p:spTree>
    <p:custDataLst>
      <p:tags r:id="rId1"/>
    </p:custDataLst>
  </p:cSld>
  <p:clrMapOvr>
    <a:masterClrMapping/>
  </p:clrMapOvr>
  <p:transition advClick="0" advTm="800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EC998BC-11A3-4F43-8920-07197734A7E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Bar Charts</a:t>
            </a:r>
          </a:p>
        </p:txBody>
      </p:sp>
      <p:pic>
        <p:nvPicPr>
          <p:cNvPr id="13315" name="Picture 3">
            <a:extLst>
              <a:ext uri="{FF2B5EF4-FFF2-40B4-BE49-F238E27FC236}">
                <a16:creationId xmlns:a16="http://schemas.microsoft.com/office/drawing/2014/main" id="{DE2501B7-9168-4C93-BA0F-CB22031DB9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95400"/>
            <a:ext cx="6484056" cy="459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5391634-F19A-4A4E-81F7-315438E5A9FB}"/>
              </a:ext>
            </a:extLst>
          </p:cNvPr>
          <p:cNvSpPr>
            <a:spLocks noGrp="1" noChangeArrowheads="1"/>
          </p:cNvSpPr>
          <p:nvPr>
            <p:ph type="title" idx="4294967295"/>
          </p:nvPr>
        </p:nvSpPr>
        <p:spPr>
          <a:xfrm>
            <a:off x="0" y="381000"/>
            <a:ext cx="7772400" cy="1016000"/>
          </a:xfrm>
        </p:spPr>
        <p:txBody>
          <a:bodyPr/>
          <a:lstStyle/>
          <a:p>
            <a:pPr eaLnBrk="1" hangingPunct="1"/>
            <a:r>
              <a:rPr lang="en-US" altLang="en-US">
                <a:ea typeface="ＭＳ Ｐゴシック" panose="020B0600070205080204" pitchFamily="34" charset="-128"/>
              </a:rPr>
              <a:t>Comparing Distributions</a:t>
            </a:r>
          </a:p>
        </p:txBody>
      </p:sp>
      <p:pic>
        <p:nvPicPr>
          <p:cNvPr id="15363" name="Picture 4">
            <a:extLst>
              <a:ext uri="{FF2B5EF4-FFF2-40B4-BE49-F238E27FC236}">
                <a16:creationId xmlns:a16="http://schemas.microsoft.com/office/drawing/2014/main" id="{01092076-3585-4738-BAEB-98541AD5E4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97000"/>
            <a:ext cx="4385733" cy="458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169E94F-43BE-4514-A770-3534980546F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Three Dimensional Bar Chars</a:t>
            </a:r>
          </a:p>
        </p:txBody>
      </p:sp>
      <p:pic>
        <p:nvPicPr>
          <p:cNvPr id="17411" name="Picture 4">
            <a:extLst>
              <a:ext uri="{FF2B5EF4-FFF2-40B4-BE49-F238E27FC236}">
                <a16:creationId xmlns:a16="http://schemas.microsoft.com/office/drawing/2014/main" id="{E90FCAC8-A5A2-4990-944B-89F77F3511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70882"/>
            <a:ext cx="5884333" cy="431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36D2FEE-5238-40B7-95AE-954EDF2C745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The Lie Factor</a:t>
            </a:r>
          </a:p>
        </p:txBody>
      </p:sp>
      <p:pic>
        <p:nvPicPr>
          <p:cNvPr id="19459" name="Picture 4">
            <a:extLst>
              <a:ext uri="{FF2B5EF4-FFF2-40B4-BE49-F238E27FC236}">
                <a16:creationId xmlns:a16="http://schemas.microsoft.com/office/drawing/2014/main" id="{9B268A3F-2458-449D-85CF-0BEBA5053E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0"/>
            <a:ext cx="6046611" cy="423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85BFB67-45E4-4C72-88C9-470BD5CF2F0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Misleading Baselines</a:t>
            </a:r>
          </a:p>
        </p:txBody>
      </p:sp>
      <p:pic>
        <p:nvPicPr>
          <p:cNvPr id="21507" name="Picture 4">
            <a:extLst>
              <a:ext uri="{FF2B5EF4-FFF2-40B4-BE49-F238E27FC236}">
                <a16:creationId xmlns:a16="http://schemas.microsoft.com/office/drawing/2014/main" id="{0DBCE4A7-E65A-480E-9E4F-B0D42D13FE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8333" y="2286000"/>
            <a:ext cx="4840111" cy="367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FBB2D52-0C45-4BC6-A9DA-0DAC13AF4BE6}"/>
              </a:ext>
            </a:extLst>
          </p:cNvPr>
          <p:cNvSpPr>
            <a:spLocks noGrp="1" noChangeArrowheads="1"/>
          </p:cNvSpPr>
          <p:nvPr>
            <p:ph type="title" idx="4294967295"/>
          </p:nvPr>
        </p:nvSpPr>
        <p:spPr>
          <a:xfrm>
            <a:off x="0" y="584200"/>
            <a:ext cx="7772400" cy="1016000"/>
          </a:xfrm>
        </p:spPr>
        <p:txBody>
          <a:bodyPr>
            <a:normAutofit fontScale="90000"/>
          </a:bodyPr>
          <a:lstStyle/>
          <a:p>
            <a:pPr eaLnBrk="1" hangingPunct="1"/>
            <a:r>
              <a:rPr lang="en-US" altLang="en-US">
                <a:ea typeface="ＭＳ Ｐゴシック" panose="020B0600070205080204" pitchFamily="34" charset="-128"/>
              </a:rPr>
              <a:t>Avoid Line Graphs with Qualitative Data</a:t>
            </a:r>
          </a:p>
        </p:txBody>
      </p:sp>
      <p:pic>
        <p:nvPicPr>
          <p:cNvPr id="23555" name="Picture 3">
            <a:extLst>
              <a:ext uri="{FF2B5EF4-FFF2-40B4-BE49-F238E27FC236}">
                <a16:creationId xmlns:a16="http://schemas.microsoft.com/office/drawing/2014/main" id="{EB5461B6-6F43-4928-935F-504426DF3DF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0000" y="1820333"/>
            <a:ext cx="6138333" cy="419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4F7F0D4-F0B0-407D-AA76-6116C9288D5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Summary</a:t>
            </a:r>
          </a:p>
        </p:txBody>
      </p:sp>
      <p:sp>
        <p:nvSpPr>
          <p:cNvPr id="25603" name="Rectangle 3">
            <a:extLst>
              <a:ext uri="{FF2B5EF4-FFF2-40B4-BE49-F238E27FC236}">
                <a16:creationId xmlns:a16="http://schemas.microsoft.com/office/drawing/2014/main" id="{B78D4F51-D2D6-40EA-9397-7B12DF4C873D}"/>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Pie charts and bar charts can both be effective methods for displaying qualitative data</a:t>
            </a:r>
          </a:p>
          <a:p>
            <a:pPr eaLnBrk="1" hangingPunct="1"/>
            <a:r>
              <a:rPr lang="en-US" altLang="en-US">
                <a:ea typeface="ＭＳ Ｐゴシック" panose="020B0600070205080204" pitchFamily="34" charset="-128"/>
              </a:rPr>
              <a:t>Bar charts are better when there are more than just a few categories</a:t>
            </a:r>
          </a:p>
          <a:p>
            <a:pPr eaLnBrk="1" hangingPunct="1"/>
            <a:r>
              <a:rPr lang="en-US" altLang="en-US">
                <a:ea typeface="ＭＳ Ｐゴシック" panose="020B0600070205080204" pitchFamily="34" charset="-128"/>
              </a:rPr>
              <a:t>Avoid creating misleading graphs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A4C56DD-FA61-40FE-89D9-E37C0950045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Quantitative Variables</a:t>
            </a:r>
          </a:p>
        </p:txBody>
      </p:sp>
      <p:sp>
        <p:nvSpPr>
          <p:cNvPr id="27651" name="Rectangle 3">
            <a:extLst>
              <a:ext uri="{FF2B5EF4-FFF2-40B4-BE49-F238E27FC236}">
                <a16:creationId xmlns:a16="http://schemas.microsoft.com/office/drawing/2014/main" id="{B9EF9962-3B1C-4358-99DB-14C57C38C4B7}"/>
              </a:ext>
            </a:extLst>
          </p:cNvPr>
          <p:cNvSpPr>
            <a:spLocks noGrp="1" noChangeArrowheads="1"/>
          </p:cNvSpPr>
          <p:nvPr>
            <p:ph type="body" idx="4294967295"/>
          </p:nvPr>
        </p:nvSpPr>
        <p:spPr>
          <a:xfrm>
            <a:off x="1724025" y="2311400"/>
            <a:ext cx="7419975" cy="2811463"/>
          </a:xfrm>
        </p:spPr>
        <p:txBody>
          <a:bodyPr/>
          <a:lstStyle/>
          <a:p>
            <a:pPr eaLnBrk="1" hangingPunct="1">
              <a:lnSpc>
                <a:spcPct val="90000"/>
              </a:lnSpc>
            </a:pPr>
            <a:r>
              <a:rPr lang="en-US" altLang="en-US">
                <a:ea typeface="ＭＳ Ｐゴシック" panose="020B0600070205080204" pitchFamily="34" charset="-128"/>
              </a:rPr>
              <a:t>Numeric Scale</a:t>
            </a:r>
          </a:p>
        </p:txBody>
      </p:sp>
      <p:pic>
        <p:nvPicPr>
          <p:cNvPr id="27652" name="Picture 26" descr=" scale.gif                                                      000001E5Web Explosion 2                AE698ACB:">
            <a:extLst>
              <a:ext uri="{FF2B5EF4-FFF2-40B4-BE49-F238E27FC236}">
                <a16:creationId xmlns:a16="http://schemas.microsoft.com/office/drawing/2014/main" id="{7042F458-CB15-4147-8A03-1D97DA59D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583" y="4891264"/>
            <a:ext cx="925160" cy="106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7">
            <a:extLst>
              <a:ext uri="{FF2B5EF4-FFF2-40B4-BE49-F238E27FC236}">
                <a16:creationId xmlns:a16="http://schemas.microsoft.com/office/drawing/2014/main" id="{500A3036-17E8-4370-B731-75A8D2B39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158"/>
          <a:stretch>
            <a:fillRect/>
          </a:stretch>
        </p:blipFill>
        <p:spPr bwMode="auto">
          <a:xfrm>
            <a:off x="6081007" y="1826508"/>
            <a:ext cx="1720673" cy="422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28" descr="&#10;grades.gif                                                     001561A1Jung                           BA4AD537:">
            <a:extLst>
              <a:ext uri="{FF2B5EF4-FFF2-40B4-BE49-F238E27FC236}">
                <a16:creationId xmlns:a16="http://schemas.microsoft.com/office/drawing/2014/main" id="{B32295BF-8F68-4C42-91BD-EFC7D452B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180" y="3026833"/>
            <a:ext cx="1912056" cy="209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4304"/>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E398E46D-8D48-4EBD-AC2F-ABEE7124A72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Quantitative versus Qualitative</a:t>
            </a:r>
          </a:p>
        </p:txBody>
      </p:sp>
      <p:graphicFrame>
        <p:nvGraphicFramePr>
          <p:cNvPr id="105541" name="Group 69">
            <a:extLst>
              <a:ext uri="{FF2B5EF4-FFF2-40B4-BE49-F238E27FC236}">
                <a16:creationId xmlns:a16="http://schemas.microsoft.com/office/drawing/2014/main" id="{039F5C1F-4664-48B9-9684-AE0E85E70766}"/>
              </a:ext>
            </a:extLst>
          </p:cNvPr>
          <p:cNvGraphicFramePr>
            <a:graphicFrameLocks noGrp="1"/>
          </p:cNvGraphicFramePr>
          <p:nvPr/>
        </p:nvGraphicFramePr>
        <p:xfrm>
          <a:off x="1371424" y="2224264"/>
          <a:ext cx="6874756" cy="3161381"/>
        </p:xfrm>
        <a:graphic>
          <a:graphicData uri="http://schemas.openxmlformats.org/drawingml/2006/table">
            <a:tbl>
              <a:tblPr/>
              <a:tblGrid>
                <a:gridCol w="3437378">
                  <a:extLst>
                    <a:ext uri="{9D8B030D-6E8A-4147-A177-3AD203B41FA5}">
                      <a16:colId xmlns:a16="http://schemas.microsoft.com/office/drawing/2014/main" val="20000"/>
                    </a:ext>
                  </a:extLst>
                </a:gridCol>
                <a:gridCol w="3437378">
                  <a:extLst>
                    <a:ext uri="{9D8B030D-6E8A-4147-A177-3AD203B41FA5}">
                      <a16:colId xmlns:a16="http://schemas.microsoft.com/office/drawing/2014/main" val="20001"/>
                    </a:ext>
                  </a:extLst>
                </a:gridCol>
              </a:tblGrid>
              <a:tr h="528550">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Quantitative</a:t>
                      </a:r>
                    </a:p>
                  </a:txBody>
                  <a:tcPr marL="121917" marR="121917" marT="60986" marB="60986" horzOverflow="overflow">
                    <a:lnL cap="flat">
                      <a:noFill/>
                    </a:lnL>
                    <a:lnR>
                      <a:noFill/>
                    </a:lnR>
                    <a:lnT cap="flat">
                      <a:noFill/>
                    </a:lnT>
                    <a:lnB>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chemeClr val="tx1"/>
                          </a:solidFill>
                          <a:effectLst/>
                          <a:latin typeface="Geneva" charset="0"/>
                        </a:rPr>
                        <a:t>Qualitative</a:t>
                      </a:r>
                    </a:p>
                  </a:txBody>
                  <a:tcPr marL="121917" marR="121917" marT="60986" marB="60986"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627929">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700" b="0" i="0" u="none" strike="noStrike" cap="none" normalizeH="0" baseline="0">
                          <a:ln>
                            <a:noFill/>
                          </a:ln>
                          <a:solidFill>
                            <a:srgbClr val="000000"/>
                          </a:solidFill>
                          <a:effectLst/>
                          <a:latin typeface="Geneva" charset="0"/>
                        </a:rPr>
                        <a:t>Measured on numeric scale </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Times" charset="0"/>
                          <a:ea typeface="ＭＳ Ｐゴシック" charset="-128"/>
                        </a:rPr>
                        <a:t>Height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Times" charset="0"/>
                          <a:ea typeface="ＭＳ Ｐゴシック" charset="-128"/>
                        </a:rPr>
                        <a:t>Weight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Times" charset="0"/>
                          <a:ea typeface="ＭＳ Ｐゴシック" charset="-128"/>
                        </a:rPr>
                        <a:t>Temperature</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100" b="0" i="0" u="none" strike="noStrike" cap="none" normalizeH="0" baseline="0">
                          <a:ln>
                            <a:noFill/>
                          </a:ln>
                          <a:solidFill>
                            <a:schemeClr val="tx1"/>
                          </a:solidFill>
                          <a:effectLst/>
                          <a:latin typeface="Times" charset="0"/>
                          <a:ea typeface="ＭＳ Ｐゴシック" charset="-128"/>
                        </a:rPr>
                        <a:t>Scores on an exam</a:t>
                      </a:r>
                    </a:p>
                  </a:txBody>
                  <a:tcPr marL="121917" marR="121917" marT="60986" marB="60986" horzOverflow="overflow">
                    <a:lnL cap="flat">
                      <a:noFill/>
                    </a:lnL>
                    <a:lnR>
                      <a:noFill/>
                    </a:lnR>
                    <a:lnT>
                      <a:noFill/>
                    </a:lnT>
                    <a:lnB cap="flat">
                      <a:noFill/>
                    </a:lnB>
                    <a:lnTlToBr>
                      <a:noFill/>
                    </a:lnTlToBr>
                    <a:lnBlToTr>
                      <a:noFill/>
                    </a:lnBlToTr>
                    <a:noFill/>
                  </a:tcPr>
                </a:tc>
                <a:tc>
                  <a:txBody>
                    <a:bodyPr/>
                    <a:lstStyle/>
                    <a:p>
                      <a:pPr marL="0" marR="0" lvl="0" indent="0" algn="l" defTabSz="574675" rtl="0" eaLnBrk="1" fontAlgn="base" latinLnBrk="0" hangingPunct="1">
                        <a:lnSpc>
                          <a:spcPct val="100000"/>
                        </a:lnSpc>
                        <a:spcBef>
                          <a:spcPct val="50000"/>
                        </a:spcBef>
                        <a:spcAft>
                          <a:spcPct val="0"/>
                        </a:spcAft>
                        <a:buClr>
                          <a:schemeClr val="hlink"/>
                        </a:buClr>
                        <a:buSzTx/>
                        <a:buFontTx/>
                        <a:buNone/>
                        <a:tabLst>
                          <a:tab pos="292100" algn="l"/>
                        </a:tabLst>
                      </a:pPr>
                      <a:r>
                        <a:rPr kumimoji="0" lang="en-US" sz="2700" b="0" i="0" u="none" strike="noStrike" cap="none" normalizeH="0" baseline="0" dirty="0">
                          <a:ln>
                            <a:noFill/>
                          </a:ln>
                          <a:solidFill>
                            <a:schemeClr val="tx1"/>
                          </a:solidFill>
                          <a:effectLst/>
                          <a:latin typeface="Geneva" charset="0"/>
                        </a:rPr>
                        <a:t>No ordering or measuring</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2100" b="0" i="0" u="none" strike="noStrike" cap="none" normalizeH="0" baseline="0" dirty="0">
                          <a:ln>
                            <a:noFill/>
                          </a:ln>
                          <a:solidFill>
                            <a:schemeClr val="tx1"/>
                          </a:solidFill>
                          <a:effectLst/>
                          <a:latin typeface="Times" charset="0"/>
                          <a:ea typeface="ＭＳ Ｐゴシック" charset="-128"/>
                        </a:rPr>
                        <a:t>Favorite color</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2100" b="0" i="0" u="none" strike="noStrike" cap="none" normalizeH="0" baseline="0" dirty="0">
                          <a:ln>
                            <a:noFill/>
                          </a:ln>
                          <a:solidFill>
                            <a:schemeClr val="tx1"/>
                          </a:solidFill>
                          <a:effectLst/>
                          <a:latin typeface="Times" charset="0"/>
                          <a:ea typeface="ＭＳ Ｐゴシック" charset="-128"/>
                        </a:rPr>
                        <a:t>Religion</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2100" b="0" i="0" u="none" strike="noStrike" cap="none" normalizeH="0" baseline="0" dirty="0">
                          <a:ln>
                            <a:noFill/>
                          </a:ln>
                          <a:solidFill>
                            <a:schemeClr val="tx1"/>
                          </a:solidFill>
                          <a:effectLst/>
                          <a:latin typeface="Times" charset="0"/>
                          <a:ea typeface="ＭＳ Ｐゴシック" charset="-128"/>
                        </a:rPr>
                        <a:t>City of Birth</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2100" b="0" i="0" u="none" strike="noStrike" cap="none" normalizeH="0" baseline="0" dirty="0">
                          <a:ln>
                            <a:noFill/>
                          </a:ln>
                          <a:solidFill>
                            <a:schemeClr val="tx1"/>
                          </a:solidFill>
                          <a:effectLst/>
                          <a:latin typeface="Times" charset="0"/>
                          <a:ea typeface="ＭＳ Ｐゴシック" charset="-128"/>
                        </a:rPr>
                        <a:t>Favorite Sport</a:t>
                      </a:r>
                    </a:p>
                  </a:txBody>
                  <a:tcPr marL="121917" marR="121917" marT="60986" marB="60986"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9704" name="Line 70">
            <a:extLst>
              <a:ext uri="{FF2B5EF4-FFF2-40B4-BE49-F238E27FC236}">
                <a16:creationId xmlns:a16="http://schemas.microsoft.com/office/drawing/2014/main" id="{E2F4C128-BB3D-44AD-A468-400CDB45C7EC}"/>
              </a:ext>
            </a:extLst>
          </p:cNvPr>
          <p:cNvSpPr>
            <a:spLocks noChangeShapeType="1"/>
          </p:cNvSpPr>
          <p:nvPr/>
        </p:nvSpPr>
        <p:spPr bwMode="auto">
          <a:xfrm>
            <a:off x="1490486" y="2718153"/>
            <a:ext cx="19473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
        <p:nvSpPr>
          <p:cNvPr id="29705" name="Line 71">
            <a:extLst>
              <a:ext uri="{FF2B5EF4-FFF2-40B4-BE49-F238E27FC236}">
                <a16:creationId xmlns:a16="http://schemas.microsoft.com/office/drawing/2014/main" id="{30442E97-F1C2-4955-9111-B3BD8E382085}"/>
              </a:ext>
            </a:extLst>
          </p:cNvPr>
          <p:cNvSpPr>
            <a:spLocks noChangeShapeType="1"/>
          </p:cNvSpPr>
          <p:nvPr/>
        </p:nvSpPr>
        <p:spPr bwMode="auto">
          <a:xfrm>
            <a:off x="4927424" y="2718153"/>
            <a:ext cx="19473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000"/>
          </a:p>
        </p:txBody>
      </p:sp>
    </p:spTree>
  </p:cSld>
  <p:clrMapOvr>
    <a:masterClrMapping/>
  </p:clrMapOvr>
  <p:transition spd="slow" advClick="0" advTm="14784"/>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a:extLst>
              <a:ext uri="{FF2B5EF4-FFF2-40B4-BE49-F238E27FC236}">
                <a16:creationId xmlns:a16="http://schemas.microsoft.com/office/drawing/2014/main" id="{DF7EF3AC-0605-40BC-8E3E-394D30AC15CC}"/>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Graphing </a:t>
            </a:r>
            <a:br>
              <a:rPr lang="en-US" altLang="en-US">
                <a:ea typeface="ＭＳ Ｐゴシック" panose="020B0600070205080204" pitchFamily="34" charset="-128"/>
              </a:rPr>
            </a:br>
            <a:r>
              <a:rPr lang="en-US" altLang="en-US">
                <a:ea typeface="ＭＳ Ｐゴシック" panose="020B0600070205080204" pitchFamily="34" charset="-128"/>
              </a:rPr>
              <a:t>Quantitative Variables</a:t>
            </a:r>
          </a:p>
        </p:txBody>
      </p:sp>
      <p:pic>
        <p:nvPicPr>
          <p:cNvPr id="31747" name="Picture 7" descr="&#10;stemleaf.tiff                                                  001561A1Jung                           BA4AD537:">
            <a:extLst>
              <a:ext uri="{FF2B5EF4-FFF2-40B4-BE49-F238E27FC236}">
                <a16:creationId xmlns:a16="http://schemas.microsoft.com/office/drawing/2014/main" id="{7030272E-7F35-491E-B627-99DE86722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820" y="2641424"/>
            <a:ext cx="4300361" cy="157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3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5B34A92E-630F-43FB-9983-8E81D70DC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522" y="889000"/>
            <a:ext cx="3338159" cy="233715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171" name="Text Box 8">
            <a:extLst>
              <a:ext uri="{FF2B5EF4-FFF2-40B4-BE49-F238E27FC236}">
                <a16:creationId xmlns:a16="http://schemas.microsoft.com/office/drawing/2014/main" id="{2D19FDD5-61D1-46EA-B37E-4A1A482D9788}"/>
              </a:ext>
            </a:extLst>
          </p:cNvPr>
          <p:cNvSpPr txBox="1">
            <a:spLocks noChangeArrowheads="1"/>
          </p:cNvSpPr>
          <p:nvPr/>
        </p:nvSpPr>
        <p:spPr bwMode="auto">
          <a:xfrm>
            <a:off x="3134431" y="3943174"/>
            <a:ext cx="3472104"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78">
                <a:latin typeface="Geneva" charset="0"/>
              </a:rPr>
              <a:t>Earthquake damage</a:t>
            </a:r>
          </a:p>
        </p:txBody>
      </p:sp>
    </p:spTree>
    <p:custDataLst>
      <p:tags r:id="rId1"/>
    </p:custDataLst>
  </p:cSld>
  <p:clrMapOvr>
    <a:masterClrMapping/>
  </p:clrMapOvr>
  <p:transition advClick="0" advTm="700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mage001.gif                                                   001195CAJung                           BA4AD537:">
            <a:extLst>
              <a:ext uri="{FF2B5EF4-FFF2-40B4-BE49-F238E27FC236}">
                <a16:creationId xmlns:a16="http://schemas.microsoft.com/office/drawing/2014/main" id="{F825E437-E26B-4DE8-8476-6DBE0DF957D0}"/>
              </a:ext>
            </a:extLst>
          </p:cNvPr>
          <p:cNvPicPr>
            <a:picLocks noChangeArrowheads="1"/>
          </p:cNvPicPr>
          <p:nvPr/>
        </p:nvPicPr>
        <p:blipFill>
          <a:blip r:embed="rId3">
            <a:extLst>
              <a:ext uri="{28A0092B-C50C-407E-A947-70E740481C1C}">
                <a14:useLocalDpi xmlns:a14="http://schemas.microsoft.com/office/drawing/2010/main" val="0"/>
              </a:ext>
            </a:extLst>
          </a:blip>
          <a:srcRect r="12369"/>
          <a:stretch>
            <a:fillRect/>
          </a:stretch>
        </p:blipFill>
        <p:spPr bwMode="auto">
          <a:xfrm>
            <a:off x="0" y="2667000"/>
            <a:ext cx="7620000" cy="217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a:extLst>
              <a:ext uri="{FF2B5EF4-FFF2-40B4-BE49-F238E27FC236}">
                <a16:creationId xmlns:a16="http://schemas.microsoft.com/office/drawing/2014/main" id="{E097E58B-D8EF-46B7-90BD-7EF4F199514C}"/>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Graphing </a:t>
            </a:r>
            <a:br>
              <a:rPr lang="en-US" altLang="en-US">
                <a:ea typeface="ＭＳ Ｐゴシック" panose="020B0600070205080204" pitchFamily="34" charset="-128"/>
              </a:rPr>
            </a:br>
            <a:r>
              <a:rPr lang="en-US" altLang="en-US">
                <a:ea typeface="ＭＳ Ｐゴシック" panose="020B0600070205080204" pitchFamily="34" charset="-128"/>
              </a:rPr>
              <a:t>Quantitative Variables</a:t>
            </a:r>
          </a:p>
        </p:txBody>
      </p:sp>
    </p:spTree>
  </p:cSld>
  <p:clrMapOvr>
    <a:masterClrMapping/>
  </p:clrMapOvr>
  <p:transition spd="slow" advClick="0" advTm="5056"/>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image004.gif                                                   001195CAJung                           BA4AD537:">
            <a:extLst>
              <a:ext uri="{FF2B5EF4-FFF2-40B4-BE49-F238E27FC236}">
                <a16:creationId xmlns:a16="http://schemas.microsoft.com/office/drawing/2014/main" id="{93CFB848-64B5-479B-B121-E978DBE1520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847" y="2006424"/>
            <a:ext cx="3704167" cy="327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10">
            <a:extLst>
              <a:ext uri="{FF2B5EF4-FFF2-40B4-BE49-F238E27FC236}">
                <a16:creationId xmlns:a16="http://schemas.microsoft.com/office/drawing/2014/main" id="{03E75764-ED3F-41E5-806F-33D2DA9ED504}"/>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Graphing </a:t>
            </a:r>
            <a:br>
              <a:rPr lang="en-US" altLang="en-US">
                <a:ea typeface="ＭＳ Ｐゴシック" panose="020B0600070205080204" pitchFamily="34" charset="-128"/>
              </a:rPr>
            </a:br>
            <a:r>
              <a:rPr lang="en-US" altLang="en-US">
                <a:ea typeface="ＭＳ Ｐゴシック" panose="020B0600070205080204" pitchFamily="34" charset="-128"/>
              </a:rPr>
              <a:t>Quantitative Variables</a:t>
            </a:r>
          </a:p>
        </p:txBody>
      </p:sp>
    </p:spTree>
  </p:cSld>
  <p:clrMapOvr>
    <a:masterClrMapping/>
  </p:clrMapOvr>
  <p:transition spd="slow" advClick="0" advTm="700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CD63727-74CD-4F89-88E0-AE6F6559748C}"/>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Graphing </a:t>
            </a:r>
            <a:br>
              <a:rPr lang="en-US" altLang="en-US">
                <a:ea typeface="ＭＳ Ｐゴシック" panose="020B0600070205080204" pitchFamily="34" charset="-128"/>
              </a:rPr>
            </a:br>
            <a:r>
              <a:rPr lang="en-US" altLang="en-US">
                <a:ea typeface="ＭＳ Ｐゴシック" panose="020B0600070205080204" pitchFamily="34" charset="-128"/>
              </a:rPr>
              <a:t>Quantitative Variables</a:t>
            </a:r>
          </a:p>
        </p:txBody>
      </p:sp>
      <p:pic>
        <p:nvPicPr>
          <p:cNvPr id="37891" name="Picture 5" descr="scatterplot.tiff                                               001561A1Jung                           BA4AD537:">
            <a:extLst>
              <a:ext uri="{FF2B5EF4-FFF2-40B4-BE49-F238E27FC236}">
                <a16:creationId xmlns:a16="http://schemas.microsoft.com/office/drawing/2014/main" id="{64CD9620-F5DC-47F0-B2FB-6DC064E22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6620757" cy="413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5888"/>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ECADE81-06B1-4CAD-A684-C6852728774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Stem and Leaf Displays</a:t>
            </a:r>
          </a:p>
        </p:txBody>
      </p:sp>
      <p:sp>
        <p:nvSpPr>
          <p:cNvPr id="39939" name="Rectangle 4">
            <a:extLst>
              <a:ext uri="{FF2B5EF4-FFF2-40B4-BE49-F238E27FC236}">
                <a16:creationId xmlns:a16="http://schemas.microsoft.com/office/drawing/2014/main" id="{2A086AC3-D7E0-4E5A-A6A3-579B9656A434}"/>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Graphical method for displaying data</a:t>
            </a:r>
          </a:p>
          <a:p>
            <a:pPr eaLnBrk="1" hangingPunct="1"/>
            <a:r>
              <a:rPr lang="en-US" altLang="en-US">
                <a:ea typeface="ＭＳ Ｐゴシック" panose="020B0600070205080204" pitchFamily="34" charset="-128"/>
              </a:rPr>
              <a:t>Particularly useful for small datasets</a:t>
            </a:r>
          </a:p>
        </p:txBody>
      </p:sp>
      <p:pic>
        <p:nvPicPr>
          <p:cNvPr id="39940" name="Picture 7">
            <a:extLst>
              <a:ext uri="{FF2B5EF4-FFF2-40B4-BE49-F238E27FC236}">
                <a16:creationId xmlns:a16="http://schemas.microsoft.com/office/drawing/2014/main" id="{2B9BC0AA-C34A-4E05-A076-4404B872A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335161"/>
            <a:ext cx="1616604" cy="192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a:extLst>
              <a:ext uri="{FF2B5EF4-FFF2-40B4-BE49-F238E27FC236}">
                <a16:creationId xmlns:a16="http://schemas.microsoft.com/office/drawing/2014/main" id="{3B78004A-4853-4A23-924D-3871B15E2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36043"/>
            <a:ext cx="1617486"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21A4F19-F52F-48CE-8F67-B910C4D662C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a:t>
            </a:r>
          </a:p>
        </p:txBody>
      </p:sp>
      <p:pic>
        <p:nvPicPr>
          <p:cNvPr id="41987" name="Picture 3">
            <a:extLst>
              <a:ext uri="{FF2B5EF4-FFF2-40B4-BE49-F238E27FC236}">
                <a16:creationId xmlns:a16="http://schemas.microsoft.com/office/drawing/2014/main" id="{5ED2EC5D-18DE-4891-9F8D-3CE04B211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81" y="2107847"/>
            <a:ext cx="6966479" cy="10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a:extLst>
              <a:ext uri="{FF2B5EF4-FFF2-40B4-BE49-F238E27FC236}">
                <a16:creationId xmlns:a16="http://schemas.microsoft.com/office/drawing/2014/main" id="{9085DB71-C72B-46DA-9294-AD1BDC717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3835577"/>
            <a:ext cx="3247319" cy="172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ECA3F2-DE80-413C-876D-506C602A85F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Stems and Leaves</a:t>
            </a:r>
          </a:p>
        </p:txBody>
      </p:sp>
      <p:pic>
        <p:nvPicPr>
          <p:cNvPr id="44035" name="Picture 3">
            <a:extLst>
              <a:ext uri="{FF2B5EF4-FFF2-40B4-BE49-F238E27FC236}">
                <a16:creationId xmlns:a16="http://schemas.microsoft.com/office/drawing/2014/main" id="{8241108E-3760-4DC4-93BC-961B479EE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81" y="2107847"/>
            <a:ext cx="6966479" cy="10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Line 8">
            <a:extLst>
              <a:ext uri="{FF2B5EF4-FFF2-40B4-BE49-F238E27FC236}">
                <a16:creationId xmlns:a16="http://schemas.microsoft.com/office/drawing/2014/main" id="{4209DE0E-ACA1-4776-877B-35C16244FF8E}"/>
              </a:ext>
            </a:extLst>
          </p:cNvPr>
          <p:cNvSpPr>
            <a:spLocks noChangeShapeType="1"/>
          </p:cNvSpPr>
          <p:nvPr/>
        </p:nvSpPr>
        <p:spPr bwMode="auto">
          <a:xfrm flipV="1">
            <a:off x="2503841" y="5054424"/>
            <a:ext cx="0" cy="6094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4037" name="Text Box 9">
            <a:extLst>
              <a:ext uri="{FF2B5EF4-FFF2-40B4-BE49-F238E27FC236}">
                <a16:creationId xmlns:a16="http://schemas.microsoft.com/office/drawing/2014/main" id="{CEF192DE-42FA-4C5A-AAB0-6B42B1C7E4DE}"/>
              </a:ext>
            </a:extLst>
          </p:cNvPr>
          <p:cNvSpPr txBox="1">
            <a:spLocks noChangeArrowheads="1"/>
          </p:cNvSpPr>
          <p:nvPr/>
        </p:nvSpPr>
        <p:spPr bwMode="auto">
          <a:xfrm>
            <a:off x="1850320" y="5562424"/>
            <a:ext cx="1300036"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Stems</a:t>
            </a:r>
          </a:p>
        </p:txBody>
      </p:sp>
      <p:sp>
        <p:nvSpPr>
          <p:cNvPr id="44038" name="Line 10">
            <a:extLst>
              <a:ext uri="{FF2B5EF4-FFF2-40B4-BE49-F238E27FC236}">
                <a16:creationId xmlns:a16="http://schemas.microsoft.com/office/drawing/2014/main" id="{824EBA51-B28B-4772-B45F-23E36284F00D}"/>
              </a:ext>
            </a:extLst>
          </p:cNvPr>
          <p:cNvSpPr>
            <a:spLocks noChangeShapeType="1"/>
          </p:cNvSpPr>
          <p:nvPr/>
        </p:nvSpPr>
        <p:spPr bwMode="auto">
          <a:xfrm flipH="1" flipV="1">
            <a:off x="3810000" y="4851577"/>
            <a:ext cx="653521" cy="914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44039" name="Text Box 11">
            <a:extLst>
              <a:ext uri="{FF2B5EF4-FFF2-40B4-BE49-F238E27FC236}">
                <a16:creationId xmlns:a16="http://schemas.microsoft.com/office/drawing/2014/main" id="{D56361CA-BF4E-4A87-8A2E-A8A0BD1C4DFF}"/>
              </a:ext>
            </a:extLst>
          </p:cNvPr>
          <p:cNvSpPr txBox="1">
            <a:spLocks noChangeArrowheads="1"/>
          </p:cNvSpPr>
          <p:nvPr/>
        </p:nvSpPr>
        <p:spPr bwMode="auto">
          <a:xfrm>
            <a:off x="3810000" y="5562424"/>
            <a:ext cx="1465145"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Leaves</a:t>
            </a:r>
          </a:p>
        </p:txBody>
      </p:sp>
      <p:pic>
        <p:nvPicPr>
          <p:cNvPr id="44040" name="Picture 12">
            <a:extLst>
              <a:ext uri="{FF2B5EF4-FFF2-40B4-BE49-F238E27FC236}">
                <a16:creationId xmlns:a16="http://schemas.microsoft.com/office/drawing/2014/main" id="{3783025E-3DC6-4933-9BF9-980505B5A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80" y="3429000"/>
            <a:ext cx="3030361" cy="143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529DBB4-E8B3-4B26-B61D-AB51B3CC5E0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Row 1</a:t>
            </a:r>
          </a:p>
        </p:txBody>
      </p:sp>
      <p:pic>
        <p:nvPicPr>
          <p:cNvPr id="46083" name="Picture 11">
            <a:extLst>
              <a:ext uri="{FF2B5EF4-FFF2-40B4-BE49-F238E27FC236}">
                <a16:creationId xmlns:a16="http://schemas.microsoft.com/office/drawing/2014/main" id="{1A3610FC-0CF0-4A33-ACD3-0AE3DE7C7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08398"/>
            <a:ext cx="7093479" cy="10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13">
            <a:extLst>
              <a:ext uri="{FF2B5EF4-FFF2-40B4-BE49-F238E27FC236}">
                <a16:creationId xmlns:a16="http://schemas.microsoft.com/office/drawing/2014/main" id="{6AA72521-F10E-425B-9DCB-6EE9D9876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681" y="3835577"/>
            <a:ext cx="3084160" cy="142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7FA4757-EB5A-4FFC-8E01-A0DF32487E4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Row 2</a:t>
            </a:r>
          </a:p>
        </p:txBody>
      </p:sp>
      <p:pic>
        <p:nvPicPr>
          <p:cNvPr id="48131" name="Picture 5">
            <a:extLst>
              <a:ext uri="{FF2B5EF4-FFF2-40B4-BE49-F238E27FC236}">
                <a16:creationId xmlns:a16="http://schemas.microsoft.com/office/drawing/2014/main" id="{2DF226B8-0571-4A24-97A2-90A75C032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16568"/>
            <a:ext cx="6948841" cy="103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7">
            <a:extLst>
              <a:ext uri="{FF2B5EF4-FFF2-40B4-BE49-F238E27FC236}">
                <a16:creationId xmlns:a16="http://schemas.microsoft.com/office/drawing/2014/main" id="{55BF4281-6065-4602-B6C9-A9FCE1E57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480" y="4139847"/>
            <a:ext cx="3085042" cy="142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1410198-D1A6-4F96-AD09-F7897347AC9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Shape of the Distribution</a:t>
            </a:r>
          </a:p>
        </p:txBody>
      </p:sp>
      <p:pic>
        <p:nvPicPr>
          <p:cNvPr id="50179" name="Picture 3">
            <a:extLst>
              <a:ext uri="{FF2B5EF4-FFF2-40B4-BE49-F238E27FC236}">
                <a16:creationId xmlns:a16="http://schemas.microsoft.com/office/drawing/2014/main" id="{FE0204A2-4C9F-466F-9214-BBAD3C78D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86221"/>
            <a:ext cx="6966479" cy="10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a:extLst>
              <a:ext uri="{FF2B5EF4-FFF2-40B4-BE49-F238E27FC236}">
                <a16:creationId xmlns:a16="http://schemas.microsoft.com/office/drawing/2014/main" id="{34CD6EAC-85E9-49D6-884D-7F5086BB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681" y="3835577"/>
            <a:ext cx="3084160" cy="142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F1D9586-72A6-4C26-A689-389C36B8954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Splitting Stems</a:t>
            </a:r>
          </a:p>
        </p:txBody>
      </p:sp>
      <p:pic>
        <p:nvPicPr>
          <p:cNvPr id="52227" name="Picture 5">
            <a:extLst>
              <a:ext uri="{FF2B5EF4-FFF2-40B4-BE49-F238E27FC236}">
                <a16:creationId xmlns:a16="http://schemas.microsoft.com/office/drawing/2014/main" id="{FC61FD7F-06C8-4E58-981E-4F4C136E5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681" y="2107847"/>
            <a:ext cx="6966479" cy="10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6">
            <a:extLst>
              <a:ext uri="{FF2B5EF4-FFF2-40B4-BE49-F238E27FC236}">
                <a16:creationId xmlns:a16="http://schemas.microsoft.com/office/drawing/2014/main" id="{0E4D6614-DFAB-4D3D-9658-E471834B0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480" y="4139847"/>
            <a:ext cx="3085042" cy="142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a:extLst>
              <a:ext uri="{FF2B5EF4-FFF2-40B4-BE49-F238E27FC236}">
                <a16:creationId xmlns:a16="http://schemas.microsoft.com/office/drawing/2014/main" id="{3EB1345C-4B82-4A65-917A-0609884FC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429000"/>
            <a:ext cx="2286000" cy="247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a:extLst>
              <a:ext uri="{FF2B5EF4-FFF2-40B4-BE49-F238E27FC236}">
                <a16:creationId xmlns:a16="http://schemas.microsoft.com/office/drawing/2014/main" id="{DC5853D9-D7EB-4CA6-9A0D-05F2320E2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522" y="889000"/>
            <a:ext cx="3338159" cy="233715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219" name="Picture 5">
            <a:extLst>
              <a:ext uri="{FF2B5EF4-FFF2-40B4-BE49-F238E27FC236}">
                <a16:creationId xmlns:a16="http://schemas.microsoft.com/office/drawing/2014/main" id="{366A1B19-9718-4567-9710-5E47BB703755}"/>
              </a:ext>
            </a:extLst>
          </p:cNvPr>
          <p:cNvPicPr>
            <a:picLocks noGrp="1" noChangeAspect="1" noChangeArrowheads="1"/>
          </p:cNvPicPr>
          <p:nvPr>
            <p:ph type="title" idx="4294967295"/>
          </p:nvPr>
        </p:nvPicPr>
        <p:blipFill>
          <a:blip r:embed="rId5">
            <a:extLst>
              <a:ext uri="{28A0092B-C50C-407E-A947-70E740481C1C}">
                <a14:useLocalDpi xmlns:a14="http://schemas.microsoft.com/office/drawing/2010/main" val="0"/>
              </a:ext>
            </a:extLst>
          </a:blip>
          <a:srcRect/>
          <a:stretch>
            <a:fillRect/>
          </a:stretch>
        </p:blipFill>
        <p:spPr>
          <a:xfrm>
            <a:off x="2133600" y="3308739"/>
            <a:ext cx="2938462" cy="2303463"/>
          </a:xfrm>
          <a:noFill/>
        </p:spPr>
      </p:pic>
      <p:sp>
        <p:nvSpPr>
          <p:cNvPr id="9220" name="Text Box 6">
            <a:extLst>
              <a:ext uri="{FF2B5EF4-FFF2-40B4-BE49-F238E27FC236}">
                <a16:creationId xmlns:a16="http://schemas.microsoft.com/office/drawing/2014/main" id="{C4085AA2-0743-4268-A808-958E72FF78D4}"/>
              </a:ext>
            </a:extLst>
          </p:cNvPr>
          <p:cNvSpPr txBox="1">
            <a:spLocks noChangeArrowheads="1"/>
          </p:cNvSpPr>
          <p:nvPr/>
        </p:nvSpPr>
        <p:spPr bwMode="auto">
          <a:xfrm>
            <a:off x="5410200" y="3962400"/>
            <a:ext cx="1723229" cy="141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78" dirty="0">
                <a:latin typeface="Geneva" charset="0"/>
              </a:rPr>
              <a:t>common </a:t>
            </a:r>
          </a:p>
          <a:p>
            <a:r>
              <a:rPr lang="en-US" altLang="en-US" sz="2778" dirty="0">
                <a:latin typeface="Geneva" charset="0"/>
              </a:rPr>
              <a:t>murder</a:t>
            </a:r>
          </a:p>
          <a:p>
            <a:r>
              <a:rPr lang="en-US" altLang="en-US" sz="2778" dirty="0">
                <a:latin typeface="Geneva" charset="0"/>
              </a:rPr>
              <a:t>weapon</a:t>
            </a:r>
          </a:p>
        </p:txBody>
      </p:sp>
    </p:spTree>
    <p:custDataLst>
      <p:tags r:id="rId1"/>
    </p:custDataLst>
  </p:cSld>
  <p:clrMapOvr>
    <a:masterClrMapping/>
  </p:clrMapOvr>
  <p:transition advClick="0" advTm="700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68DCC3A-07D3-44AA-9165-58C3107E437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Comparing Distributions</a:t>
            </a:r>
          </a:p>
        </p:txBody>
      </p:sp>
      <p:pic>
        <p:nvPicPr>
          <p:cNvPr id="54275" name="Picture 4">
            <a:extLst>
              <a:ext uri="{FF2B5EF4-FFF2-40B4-BE49-F238E27FC236}">
                <a16:creationId xmlns:a16="http://schemas.microsoft.com/office/drawing/2014/main" id="{FA2AC880-A64F-4076-8981-7EA617D7B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521" y="2210153"/>
            <a:ext cx="4699000" cy="294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5">
            <a:extLst>
              <a:ext uri="{FF2B5EF4-FFF2-40B4-BE49-F238E27FC236}">
                <a16:creationId xmlns:a16="http://schemas.microsoft.com/office/drawing/2014/main" id="{4EF211B0-0987-4588-9EF9-AA3F53E05015}"/>
              </a:ext>
            </a:extLst>
          </p:cNvPr>
          <p:cNvSpPr txBox="1">
            <a:spLocks noChangeArrowheads="1"/>
          </p:cNvSpPr>
          <p:nvPr/>
        </p:nvSpPr>
        <p:spPr bwMode="auto">
          <a:xfrm>
            <a:off x="1283229" y="4931833"/>
            <a:ext cx="1109278"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1998</a:t>
            </a:r>
          </a:p>
        </p:txBody>
      </p:sp>
      <p:sp>
        <p:nvSpPr>
          <p:cNvPr id="54277" name="Line 6">
            <a:extLst>
              <a:ext uri="{FF2B5EF4-FFF2-40B4-BE49-F238E27FC236}">
                <a16:creationId xmlns:a16="http://schemas.microsoft.com/office/drawing/2014/main" id="{EBD4B339-D989-449A-83ED-BD29CEC56C8E}"/>
              </a:ext>
            </a:extLst>
          </p:cNvPr>
          <p:cNvSpPr>
            <a:spLocks noChangeShapeType="1"/>
          </p:cNvSpPr>
          <p:nvPr/>
        </p:nvSpPr>
        <p:spPr bwMode="auto">
          <a:xfrm flipV="1">
            <a:off x="1632480" y="4343577"/>
            <a:ext cx="871361" cy="50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4278" name="Text Box 7">
            <a:extLst>
              <a:ext uri="{FF2B5EF4-FFF2-40B4-BE49-F238E27FC236}">
                <a16:creationId xmlns:a16="http://schemas.microsoft.com/office/drawing/2014/main" id="{3023A131-1913-42EC-872A-20AB4241DE30}"/>
              </a:ext>
            </a:extLst>
          </p:cNvPr>
          <p:cNvSpPr txBox="1">
            <a:spLocks noChangeArrowheads="1"/>
          </p:cNvSpPr>
          <p:nvPr/>
        </p:nvSpPr>
        <p:spPr bwMode="auto">
          <a:xfrm>
            <a:off x="6966479" y="4953000"/>
            <a:ext cx="1109278"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2000</a:t>
            </a:r>
          </a:p>
        </p:txBody>
      </p:sp>
      <p:sp>
        <p:nvSpPr>
          <p:cNvPr id="54279" name="Line 8">
            <a:extLst>
              <a:ext uri="{FF2B5EF4-FFF2-40B4-BE49-F238E27FC236}">
                <a16:creationId xmlns:a16="http://schemas.microsoft.com/office/drawing/2014/main" id="{F604CB47-40A4-4B8D-BFA2-B8FDEB48B946}"/>
              </a:ext>
            </a:extLst>
          </p:cNvPr>
          <p:cNvSpPr>
            <a:spLocks noChangeShapeType="1"/>
          </p:cNvSpPr>
          <p:nvPr/>
        </p:nvSpPr>
        <p:spPr bwMode="auto">
          <a:xfrm flipH="1" flipV="1">
            <a:off x="6640160" y="4445000"/>
            <a:ext cx="762000" cy="508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54280" name="Text Box 9">
            <a:extLst>
              <a:ext uri="{FF2B5EF4-FFF2-40B4-BE49-F238E27FC236}">
                <a16:creationId xmlns:a16="http://schemas.microsoft.com/office/drawing/2014/main" id="{76C3B513-106E-4003-B2C0-EEF23064CE25}"/>
              </a:ext>
            </a:extLst>
          </p:cNvPr>
          <p:cNvSpPr txBox="1">
            <a:spLocks noChangeArrowheads="1"/>
          </p:cNvSpPr>
          <p:nvPr/>
        </p:nvSpPr>
        <p:spPr bwMode="auto">
          <a:xfrm>
            <a:off x="4136320" y="5663847"/>
            <a:ext cx="1300036"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Stems</a:t>
            </a:r>
          </a:p>
        </p:txBody>
      </p:sp>
      <p:sp>
        <p:nvSpPr>
          <p:cNvPr id="54281" name="Line 10">
            <a:extLst>
              <a:ext uri="{FF2B5EF4-FFF2-40B4-BE49-F238E27FC236}">
                <a16:creationId xmlns:a16="http://schemas.microsoft.com/office/drawing/2014/main" id="{7A3EBA4F-6733-4E3E-AA3D-7E3078D2BB22}"/>
              </a:ext>
            </a:extLst>
          </p:cNvPr>
          <p:cNvSpPr>
            <a:spLocks noChangeShapeType="1"/>
          </p:cNvSpPr>
          <p:nvPr/>
        </p:nvSpPr>
        <p:spPr bwMode="auto">
          <a:xfrm flipV="1">
            <a:off x="4680479" y="5054424"/>
            <a:ext cx="0" cy="7117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BA86224-2FF2-41E5-A963-6F83AE9A801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Why these Graphs were Easy</a:t>
            </a:r>
          </a:p>
        </p:txBody>
      </p:sp>
      <p:sp>
        <p:nvSpPr>
          <p:cNvPr id="56323" name="Rectangle 3">
            <a:extLst>
              <a:ext uri="{FF2B5EF4-FFF2-40B4-BE49-F238E27FC236}">
                <a16:creationId xmlns:a16="http://schemas.microsoft.com/office/drawing/2014/main" id="{26128F39-0B83-49D5-90FD-FC48492164D8}"/>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Numbers are whole numbers</a:t>
            </a:r>
          </a:p>
          <a:p>
            <a:pPr eaLnBrk="1" hangingPunct="1"/>
            <a:r>
              <a:rPr lang="en-US" altLang="en-US">
                <a:ea typeface="ＭＳ Ｐゴシック" panose="020B0600070205080204" pitchFamily="34" charset="-128"/>
              </a:rPr>
              <a:t>All numbers are positive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7F65193-A5FC-44B3-A38B-9BD5DCC322EB}"/>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Example with</a:t>
            </a:r>
            <a:br>
              <a:rPr lang="en-US" altLang="en-US">
                <a:ea typeface="ＭＳ Ｐゴシック" panose="020B0600070205080204" pitchFamily="34" charset="-128"/>
              </a:rPr>
            </a:br>
            <a:r>
              <a:rPr lang="en-US" altLang="en-US">
                <a:ea typeface="ＭＳ Ｐゴシック" panose="020B0600070205080204" pitchFamily="34" charset="-128"/>
              </a:rPr>
              <a:t>Negative Numbers</a:t>
            </a:r>
          </a:p>
        </p:txBody>
      </p:sp>
      <p:sp>
        <p:nvSpPr>
          <p:cNvPr id="58371" name="Rectangle 3">
            <a:extLst>
              <a:ext uri="{FF2B5EF4-FFF2-40B4-BE49-F238E27FC236}">
                <a16:creationId xmlns:a16="http://schemas.microsoft.com/office/drawing/2014/main" id="{3653B587-A811-4548-8CD0-15BCA3CFD51C}"/>
              </a:ext>
            </a:extLst>
          </p:cNvPr>
          <p:cNvSpPr>
            <a:spLocks noGrp="1" noChangeArrowheads="1"/>
          </p:cNvSpPr>
          <p:nvPr>
            <p:ph type="body" idx="4294967295"/>
          </p:nvPr>
        </p:nvSpPr>
        <p:spPr>
          <a:xfrm>
            <a:off x="0" y="2141538"/>
            <a:ext cx="7772400" cy="1897062"/>
          </a:xfrm>
        </p:spPr>
        <p:txBody>
          <a:bodyPr>
            <a:normAutofit lnSpcReduction="10000"/>
          </a:bodyPr>
          <a:lstStyle/>
          <a:p>
            <a:pPr eaLnBrk="1" hangingPunct="1">
              <a:lnSpc>
                <a:spcPct val="90000"/>
              </a:lnSpc>
            </a:pPr>
            <a:r>
              <a:rPr lang="en-US" altLang="en-US" sz="2778">
                <a:ea typeface="ＭＳ Ｐゴシック" panose="020B0600070205080204" pitchFamily="34" charset="-128"/>
              </a:rPr>
              <a:t>Does a preceding “weapon” word speed up the pronunciation of an aggressive word?</a:t>
            </a:r>
          </a:p>
          <a:p>
            <a:pPr eaLnBrk="1" hangingPunct="1">
              <a:lnSpc>
                <a:spcPct val="90000"/>
              </a:lnSpc>
            </a:pPr>
            <a:r>
              <a:rPr lang="en-US" altLang="en-US" sz="2778">
                <a:ea typeface="ＭＳ Ｐゴシック" panose="020B0600070205080204" pitchFamily="34" charset="-128"/>
              </a:rPr>
              <a:t>Example: Time to name “Punch” when preceded by “Bug” minus time to name “Punch” when preceded by “Gun.”</a:t>
            </a:r>
          </a:p>
          <a:p>
            <a:pPr eaLnBrk="1" hangingPunct="1">
              <a:lnSpc>
                <a:spcPct val="90000"/>
              </a:lnSpc>
            </a:pPr>
            <a:endParaRPr lang="en-US" altLang="en-US" sz="2778">
              <a:ea typeface="ＭＳ Ｐゴシック" panose="020B0600070205080204" pitchFamily="34" charset="-128"/>
            </a:endParaRPr>
          </a:p>
        </p:txBody>
      </p:sp>
      <p:pic>
        <p:nvPicPr>
          <p:cNvPr id="58372" name="Picture 4">
            <a:extLst>
              <a:ext uri="{FF2B5EF4-FFF2-40B4-BE49-F238E27FC236}">
                <a16:creationId xmlns:a16="http://schemas.microsoft.com/office/drawing/2014/main" id="{CDE6FDEB-8CEE-4762-A8EA-391B35BFA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681" y="4851577"/>
            <a:ext cx="5170841" cy="10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7D240BEC-2A03-43CC-8F53-C7AD1439ABD8}"/>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Negative Numbers</a:t>
            </a:r>
            <a:br>
              <a:rPr lang="en-US" altLang="en-US">
                <a:ea typeface="ＭＳ Ｐゴシック" panose="020B0600070205080204" pitchFamily="34" charset="-128"/>
              </a:rPr>
            </a:br>
            <a:r>
              <a:rPr lang="en-US" altLang="en-US">
                <a:ea typeface="ＭＳ Ｐゴシック" panose="020B0600070205080204" pitchFamily="34" charset="-128"/>
              </a:rPr>
              <a:t>and Rounding</a:t>
            </a:r>
          </a:p>
        </p:txBody>
      </p:sp>
      <p:sp>
        <p:nvSpPr>
          <p:cNvPr id="60419" name="Rectangle 3">
            <a:extLst>
              <a:ext uri="{FF2B5EF4-FFF2-40B4-BE49-F238E27FC236}">
                <a16:creationId xmlns:a16="http://schemas.microsoft.com/office/drawing/2014/main" id="{32711B55-7EF3-440D-BB97-65CA969B4005}"/>
              </a:ext>
            </a:extLst>
          </p:cNvPr>
          <p:cNvSpPr>
            <a:spLocks noGrp="1" noChangeArrowheads="1"/>
          </p:cNvSpPr>
          <p:nvPr>
            <p:ph type="body" idx="4294967295"/>
          </p:nvPr>
        </p:nvSpPr>
        <p:spPr>
          <a:xfrm>
            <a:off x="0" y="2141538"/>
            <a:ext cx="7772400" cy="2100262"/>
          </a:xfrm>
        </p:spPr>
        <p:txBody>
          <a:bodyPr/>
          <a:lstStyle/>
          <a:p>
            <a:pPr eaLnBrk="1" hangingPunct="1"/>
            <a:r>
              <a:rPr lang="en-US" altLang="en-US">
                <a:ea typeface="ＭＳ Ｐゴシック" panose="020B0600070205080204" pitchFamily="34" charset="-128"/>
              </a:rPr>
              <a:t>Numbers are rounded to whole numbers.</a:t>
            </a:r>
          </a:p>
          <a:p>
            <a:pPr eaLnBrk="1" hangingPunct="1"/>
            <a:r>
              <a:rPr lang="en-US" altLang="en-US">
                <a:ea typeface="ＭＳ Ｐゴシック" panose="020B0600070205080204" pitchFamily="34" charset="-128"/>
              </a:rPr>
              <a:t>Negative stems are included.</a:t>
            </a:r>
          </a:p>
        </p:txBody>
      </p:sp>
      <p:pic>
        <p:nvPicPr>
          <p:cNvPr id="60420" name="Picture 4">
            <a:extLst>
              <a:ext uri="{FF2B5EF4-FFF2-40B4-BE49-F238E27FC236}">
                <a16:creationId xmlns:a16="http://schemas.microsoft.com/office/drawing/2014/main" id="{EFA3209A-1BA6-4E7F-AE4A-07B301A4A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560" y="3733800"/>
            <a:ext cx="1614840" cy="199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a:extLst>
              <a:ext uri="{FF2B5EF4-FFF2-40B4-BE49-F238E27FC236}">
                <a16:creationId xmlns:a16="http://schemas.microsoft.com/office/drawing/2014/main" id="{435BE731-0BF1-4D84-8945-67F1FB3B5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81" y="4343577"/>
            <a:ext cx="5170841" cy="10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F636FEB-E38B-44EF-A421-2CA805B49C11}"/>
              </a:ext>
            </a:extLst>
          </p:cNvPr>
          <p:cNvSpPr>
            <a:spLocks noGrp="1" noChangeArrowheads="1"/>
          </p:cNvSpPr>
          <p:nvPr>
            <p:ph type="title" idx="4294967295"/>
          </p:nvPr>
        </p:nvSpPr>
        <p:spPr>
          <a:xfrm>
            <a:off x="0" y="787400"/>
            <a:ext cx="7772400" cy="1016000"/>
          </a:xfrm>
        </p:spPr>
        <p:txBody>
          <a:bodyPr/>
          <a:lstStyle/>
          <a:p>
            <a:pPr eaLnBrk="1" hangingPunct="1"/>
            <a:r>
              <a:rPr lang="en-US" altLang="en-US">
                <a:ea typeface="ＭＳ Ｐゴシック" panose="020B0600070205080204" pitchFamily="34" charset="-128"/>
              </a:rPr>
              <a:t>Large Values and Large Datasets</a:t>
            </a:r>
          </a:p>
        </p:txBody>
      </p:sp>
      <p:pic>
        <p:nvPicPr>
          <p:cNvPr id="62467" name="Picture 4">
            <a:extLst>
              <a:ext uri="{FF2B5EF4-FFF2-40B4-BE49-F238E27FC236}">
                <a16:creationId xmlns:a16="http://schemas.microsoft.com/office/drawing/2014/main" id="{DA17D6C0-DA5A-4E1B-AD4E-D34F39CE2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76691"/>
            <a:ext cx="5588000" cy="411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71834C2-C35E-49D1-A87B-E223A1E64D6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Summary</a:t>
            </a:r>
          </a:p>
        </p:txBody>
      </p:sp>
      <p:sp>
        <p:nvSpPr>
          <p:cNvPr id="64515" name="Rectangle 3">
            <a:extLst>
              <a:ext uri="{FF2B5EF4-FFF2-40B4-BE49-F238E27FC236}">
                <a16:creationId xmlns:a16="http://schemas.microsoft.com/office/drawing/2014/main" id="{94099C96-99C6-44F9-8EA1-C51388CE1364}"/>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Suitability of a stem and leaf display depends on whether the data can be rounded without loss of important information.</a:t>
            </a:r>
          </a:p>
          <a:p>
            <a:pPr eaLnBrk="1" hangingPunct="1"/>
            <a:r>
              <a:rPr lang="en-US" altLang="en-US">
                <a:ea typeface="ＭＳ Ｐゴシック" panose="020B0600070205080204" pitchFamily="34" charset="-128"/>
              </a:rPr>
              <a:t>Statistics is not just recipes.</a:t>
            </a:r>
            <a:endParaRPr lang="en-US" altLang="en-US" sz="2222">
              <a:solidFill>
                <a:srgbClr val="000000"/>
              </a:solidFill>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9B535A7-4E53-492A-8F61-8AF02E782E2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Histograms</a:t>
            </a:r>
          </a:p>
        </p:txBody>
      </p:sp>
      <p:sp>
        <p:nvSpPr>
          <p:cNvPr id="66563" name="Rectangle 3">
            <a:extLst>
              <a:ext uri="{FF2B5EF4-FFF2-40B4-BE49-F238E27FC236}">
                <a16:creationId xmlns:a16="http://schemas.microsoft.com/office/drawing/2014/main" id="{0D1F2B5B-AF16-48F7-B386-091DDF1708E5}"/>
              </a:ext>
            </a:extLst>
          </p:cNvPr>
          <p:cNvSpPr>
            <a:spLocks noGrp="1" noChangeArrowheads="1"/>
          </p:cNvSpPr>
          <p:nvPr>
            <p:ph type="body" idx="4294967295"/>
          </p:nvPr>
        </p:nvSpPr>
        <p:spPr>
          <a:xfrm>
            <a:off x="139700" y="2133600"/>
            <a:ext cx="7950200" cy="2811463"/>
          </a:xfrm>
        </p:spPr>
        <p:txBody>
          <a:bodyPr/>
          <a:lstStyle/>
          <a:p>
            <a:pPr eaLnBrk="1" hangingPunct="1">
              <a:lnSpc>
                <a:spcPct val="90000"/>
              </a:lnSpc>
            </a:pPr>
            <a:r>
              <a:rPr lang="en-US" altLang="en-US" dirty="0">
                <a:ea typeface="ＭＳ Ｐゴシック" panose="020B0600070205080204" pitchFamily="34" charset="-128"/>
              </a:rPr>
              <a:t>Graphical method for displaying the shape of a distribution</a:t>
            </a:r>
          </a:p>
          <a:p>
            <a:pPr eaLnBrk="1" hangingPunct="1">
              <a:lnSpc>
                <a:spcPct val="90000"/>
              </a:lnSpc>
            </a:pPr>
            <a:r>
              <a:rPr lang="en-US" altLang="en-US" dirty="0">
                <a:ea typeface="ＭＳ Ｐゴシック" panose="020B0600070205080204" pitchFamily="34" charset="-128"/>
              </a:rPr>
              <a:t>Especially useful with a large number of observations</a:t>
            </a:r>
          </a:p>
        </p:txBody>
      </p:sp>
    </p:spTree>
  </p:cSld>
  <p:clrMapOvr>
    <a:masterClrMapping/>
  </p:clrMapOvr>
  <p:transition spd="slow" advClick="0" advTm="900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782116D-F889-4AF3-8E8B-0BEF0A8D777E}"/>
              </a:ext>
            </a:extLst>
          </p:cNvPr>
          <p:cNvSpPr>
            <a:spLocks noGrp="1" noChangeArrowheads="1"/>
          </p:cNvSpPr>
          <p:nvPr>
            <p:ph type="title" idx="4294967295"/>
          </p:nvPr>
        </p:nvSpPr>
        <p:spPr>
          <a:xfrm>
            <a:off x="1370013" y="685800"/>
            <a:ext cx="7773987" cy="1016000"/>
          </a:xfrm>
        </p:spPr>
        <p:txBody>
          <a:bodyPr/>
          <a:lstStyle/>
          <a:p>
            <a:pPr eaLnBrk="1" hangingPunct="1"/>
            <a:r>
              <a:rPr lang="en-US" altLang="en-US">
                <a:ea typeface="ＭＳ Ｐゴシック" panose="020B0600070205080204" pitchFamily="34" charset="-128"/>
              </a:rPr>
              <a:t>Psychology Test Example</a:t>
            </a:r>
          </a:p>
        </p:txBody>
      </p:sp>
      <p:sp>
        <p:nvSpPr>
          <p:cNvPr id="68611" name="Rectangle 3">
            <a:extLst>
              <a:ext uri="{FF2B5EF4-FFF2-40B4-BE49-F238E27FC236}">
                <a16:creationId xmlns:a16="http://schemas.microsoft.com/office/drawing/2014/main" id="{53248232-94B8-4103-A408-D72FC374E056}"/>
              </a:ext>
            </a:extLst>
          </p:cNvPr>
          <p:cNvSpPr>
            <a:spLocks noGrp="1" noChangeArrowheads="1"/>
          </p:cNvSpPr>
          <p:nvPr>
            <p:ph type="body" idx="4294967295"/>
          </p:nvPr>
        </p:nvSpPr>
        <p:spPr>
          <a:xfrm>
            <a:off x="0" y="1905000"/>
            <a:ext cx="8128000" cy="4165600"/>
          </a:xfrm>
        </p:spPr>
        <p:txBody>
          <a:bodyPr/>
          <a:lstStyle/>
          <a:p>
            <a:pPr eaLnBrk="1" hangingPunct="1"/>
            <a:r>
              <a:rPr lang="en-US" altLang="en-US" sz="3056">
                <a:ea typeface="ＭＳ Ｐゴシック" panose="020B0600070205080204" pitchFamily="34" charset="-128"/>
              </a:rPr>
              <a:t>Example: Psychology test with 642 students</a:t>
            </a:r>
          </a:p>
          <a:p>
            <a:pPr eaLnBrk="1" hangingPunct="1"/>
            <a:r>
              <a:rPr lang="en-US" altLang="en-US" sz="3056">
                <a:ea typeface="ＭＳ Ｐゴシック" panose="020B0600070205080204" pitchFamily="34" charset="-128"/>
              </a:rPr>
              <a:t>197 test items</a:t>
            </a:r>
          </a:p>
          <a:p>
            <a:pPr eaLnBrk="1" hangingPunct="1"/>
            <a:r>
              <a:rPr lang="en-US" altLang="en-US" sz="3056">
                <a:ea typeface="ＭＳ Ｐゴシック" panose="020B0600070205080204" pitchFamily="34" charset="-128"/>
              </a:rPr>
              <a:t>Each item was graded as correct or incorrect</a:t>
            </a:r>
          </a:p>
          <a:p>
            <a:pPr eaLnBrk="1" hangingPunct="1"/>
            <a:r>
              <a:rPr lang="en-US" altLang="en-US" sz="3056">
                <a:ea typeface="ＭＳ Ｐゴシック" panose="020B0600070205080204" pitchFamily="34" charset="-128"/>
              </a:rPr>
              <a:t>The scores ranged from 46 to 167</a:t>
            </a:r>
          </a:p>
          <a:p>
            <a:pPr lvl="1" eaLnBrk="1" hangingPunct="1">
              <a:buFontTx/>
              <a:buNone/>
            </a:pPr>
            <a:endParaRPr lang="en-US" altLang="en-US" sz="2111">
              <a:latin typeface="Times" panose="02020603050405020304" pitchFamily="18" charset="0"/>
              <a:ea typeface="ＭＳ Ｐゴシック" panose="020B0600070205080204" pitchFamily="34" charset="-128"/>
            </a:endParaRPr>
          </a:p>
        </p:txBody>
      </p:sp>
    </p:spTree>
  </p:cSld>
  <p:clrMapOvr>
    <a:masterClrMapping/>
  </p:clrMapOvr>
  <p:transition spd="slow" advClick="0" advTm="1600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73362B0-B6A1-496D-8A69-E6C3AF242DD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First Steps</a:t>
            </a:r>
          </a:p>
        </p:txBody>
      </p:sp>
      <p:sp>
        <p:nvSpPr>
          <p:cNvPr id="70659" name="Rectangle 3">
            <a:extLst>
              <a:ext uri="{FF2B5EF4-FFF2-40B4-BE49-F238E27FC236}">
                <a16:creationId xmlns:a16="http://schemas.microsoft.com/office/drawing/2014/main" id="{E893AD13-DF0D-4D78-B036-06F599EBBE49}"/>
              </a:ext>
            </a:extLst>
          </p:cNvPr>
          <p:cNvSpPr>
            <a:spLocks noGrp="1" noChangeArrowheads="1"/>
          </p:cNvSpPr>
          <p:nvPr>
            <p:ph type="body" idx="4294967295"/>
          </p:nvPr>
        </p:nvSpPr>
        <p:spPr>
          <a:xfrm>
            <a:off x="1016000" y="2311400"/>
            <a:ext cx="8128000" cy="3352800"/>
          </a:xfrm>
        </p:spPr>
        <p:txBody>
          <a:bodyPr/>
          <a:lstStyle/>
          <a:p>
            <a:pPr eaLnBrk="1" hangingPunct="1"/>
            <a:r>
              <a:rPr lang="en-US" altLang="en-US">
                <a:ea typeface="ＭＳ Ｐゴシック" panose="020B0600070205080204" pitchFamily="34" charset="-128"/>
              </a:rPr>
              <a:t>Create a frequency table</a:t>
            </a:r>
          </a:p>
          <a:p>
            <a:pPr eaLnBrk="1" hangingPunct="1"/>
            <a:r>
              <a:rPr lang="en-US" altLang="en-US">
                <a:ea typeface="ＭＳ Ｐゴシック" panose="020B0600070205080204" pitchFamily="34" charset="-128"/>
              </a:rPr>
              <a:t>Group scores together</a:t>
            </a:r>
          </a:p>
        </p:txBody>
      </p:sp>
    </p:spTree>
  </p:cSld>
  <p:clrMapOvr>
    <a:masterClrMapping/>
  </p:clrMapOvr>
  <p:transition spd="slow" advClick="0" advTm="1300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DEBD3CE0-16F5-483C-A66E-FD9802BD259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 Histogram</a:t>
            </a:r>
          </a:p>
        </p:txBody>
      </p:sp>
      <p:pic>
        <p:nvPicPr>
          <p:cNvPr id="74755" name="Picture 6">
            <a:extLst>
              <a:ext uri="{FF2B5EF4-FFF2-40B4-BE49-F238E27FC236}">
                <a16:creationId xmlns:a16="http://schemas.microsoft.com/office/drawing/2014/main" id="{04781DBC-F229-4E0B-B0BE-39268FBBC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7467600" cy="17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3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F82F779-5F58-4325-A4F9-ACA577CA0AA8}"/>
              </a:ext>
            </a:extLst>
          </p:cNvPr>
          <p:cNvSpPr>
            <a:spLocks noGrp="1" noChangeArrowheads="1"/>
          </p:cNvSpPr>
          <p:nvPr>
            <p:ph type="title" idx="4294967295"/>
          </p:nvPr>
        </p:nvSpPr>
        <p:spPr>
          <a:xfrm>
            <a:off x="0" y="685800"/>
            <a:ext cx="7772400" cy="1016000"/>
          </a:xfrm>
        </p:spPr>
        <p:txBody>
          <a:bodyPr/>
          <a:lstStyle/>
          <a:p>
            <a:pPr eaLnBrk="1" hangingPunct="1"/>
            <a:r>
              <a:rPr lang="en-US" altLang="en-US">
                <a:ea typeface="ＭＳ Ｐゴシック" panose="020B0600070205080204" pitchFamily="34" charset="-128"/>
              </a:rPr>
              <a:t>Statistics...</a:t>
            </a:r>
          </a:p>
        </p:txBody>
      </p:sp>
      <p:sp>
        <p:nvSpPr>
          <p:cNvPr id="15363" name="Rectangle 3">
            <a:extLst>
              <a:ext uri="{FF2B5EF4-FFF2-40B4-BE49-F238E27FC236}">
                <a16:creationId xmlns:a16="http://schemas.microsoft.com/office/drawing/2014/main" id="{31A435E0-11B3-4E18-88F6-BFDCFB23FD63}"/>
              </a:ext>
            </a:extLst>
          </p:cNvPr>
          <p:cNvSpPr>
            <a:spLocks noGrp="1" noChangeArrowheads="1"/>
          </p:cNvSpPr>
          <p:nvPr>
            <p:ph type="body" idx="4294967295"/>
          </p:nvPr>
        </p:nvSpPr>
        <p:spPr>
          <a:xfrm>
            <a:off x="381000" y="1682161"/>
            <a:ext cx="7772400" cy="4029075"/>
          </a:xfrm>
        </p:spPr>
        <p:txBody>
          <a:bodyPr/>
          <a:lstStyle/>
          <a:p>
            <a:pPr eaLnBrk="1" hangingPunct="1">
              <a:lnSpc>
                <a:spcPct val="90000"/>
              </a:lnSpc>
            </a:pPr>
            <a:r>
              <a:rPr lang="en-US" altLang="en-US" sz="2500" dirty="0">
                <a:ea typeface="ＭＳ Ｐゴシック" panose="020B0600070205080204" pitchFamily="34" charset="-128"/>
              </a:rPr>
              <a:t>Rely upon the calculation of numbers.</a:t>
            </a:r>
          </a:p>
          <a:p>
            <a:pPr eaLnBrk="1" hangingPunct="1">
              <a:lnSpc>
                <a:spcPct val="90000"/>
              </a:lnSpc>
            </a:pPr>
            <a:endParaRPr lang="en-US" altLang="en-US" sz="2500" dirty="0">
              <a:ea typeface="ＭＳ Ｐゴシック" panose="020B0600070205080204" pitchFamily="34" charset="-128"/>
            </a:endParaRPr>
          </a:p>
          <a:p>
            <a:pPr eaLnBrk="1" hangingPunct="1">
              <a:lnSpc>
                <a:spcPct val="90000"/>
              </a:lnSpc>
            </a:pPr>
            <a:r>
              <a:rPr lang="en-US" altLang="en-US" sz="2500" dirty="0">
                <a:ea typeface="ＭＳ Ｐゴシック" panose="020B0600070205080204" pitchFamily="34" charset="-128"/>
              </a:rPr>
              <a:t>Rely upon how the numbers are chosen and how the statistics are interpreted.</a:t>
            </a:r>
          </a:p>
          <a:p>
            <a:pPr eaLnBrk="1" hangingPunct="1">
              <a:lnSpc>
                <a:spcPct val="90000"/>
              </a:lnSpc>
            </a:pPr>
            <a:endParaRPr lang="en-US" altLang="en-US" sz="2500" dirty="0">
              <a:ea typeface="ＭＳ Ｐゴシック" panose="020B0600070205080204" pitchFamily="34" charset="-128"/>
            </a:endParaRPr>
          </a:p>
          <a:p>
            <a:pPr eaLnBrk="1" hangingPunct="1">
              <a:lnSpc>
                <a:spcPct val="90000"/>
              </a:lnSpc>
            </a:pPr>
            <a:r>
              <a:rPr lang="en-US" altLang="en-US" sz="2500" dirty="0">
                <a:ea typeface="ＭＳ Ｐゴシック" panose="020B0600070205080204" pitchFamily="34" charset="-128"/>
              </a:rPr>
              <a:t>Sometimes have problematic interpretations.</a:t>
            </a:r>
          </a:p>
          <a:p>
            <a:pPr eaLnBrk="1" hangingPunct="1">
              <a:lnSpc>
                <a:spcPct val="90000"/>
              </a:lnSpc>
            </a:pPr>
            <a:endParaRPr lang="en-US" altLang="en-US" sz="2500" dirty="0">
              <a:ea typeface="ＭＳ Ｐゴシック" panose="020B0600070205080204" pitchFamily="34" charset="-128"/>
            </a:endParaRPr>
          </a:p>
          <a:p>
            <a:pPr eaLnBrk="1" hangingPunct="1">
              <a:lnSpc>
                <a:spcPct val="90000"/>
              </a:lnSpc>
            </a:pPr>
            <a:r>
              <a:rPr lang="en-US" altLang="en-US" sz="2500" dirty="0">
                <a:ea typeface="ＭＳ Ｐゴシック" panose="020B0600070205080204" pitchFamily="34" charset="-128"/>
              </a:rPr>
              <a:t>Consider some examples…</a:t>
            </a:r>
          </a:p>
          <a:p>
            <a:pPr eaLnBrk="1" hangingPunct="1">
              <a:lnSpc>
                <a:spcPct val="90000"/>
              </a:lnSpc>
            </a:pPr>
            <a:endParaRPr lang="en-US" altLang="en-US" sz="2500" dirty="0">
              <a:ea typeface="ＭＳ Ｐゴシック" panose="020B0600070205080204" pitchFamily="34" charset="-128"/>
            </a:endParaRPr>
          </a:p>
        </p:txBody>
      </p:sp>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EA883D08-D6C1-4BAA-B62D-D5257E8A722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Continuous Variables</a:t>
            </a:r>
          </a:p>
        </p:txBody>
      </p:sp>
      <p:sp>
        <p:nvSpPr>
          <p:cNvPr id="76803" name="Rectangle 3">
            <a:extLst>
              <a:ext uri="{FF2B5EF4-FFF2-40B4-BE49-F238E27FC236}">
                <a16:creationId xmlns:a16="http://schemas.microsoft.com/office/drawing/2014/main" id="{18221A67-E617-4B77-81A7-C829CE0EF902}"/>
              </a:ext>
            </a:extLst>
          </p:cNvPr>
          <p:cNvSpPr>
            <a:spLocks noGrp="1" noChangeArrowheads="1"/>
          </p:cNvSpPr>
          <p:nvPr>
            <p:ph type="body" idx="4294967295"/>
          </p:nvPr>
        </p:nvSpPr>
        <p:spPr>
          <a:xfrm>
            <a:off x="508000" y="1981200"/>
            <a:ext cx="8128000" cy="3454400"/>
          </a:xfrm>
        </p:spPr>
        <p:txBody>
          <a:bodyPr/>
          <a:lstStyle/>
          <a:p>
            <a:pPr eaLnBrk="1" hangingPunct="1"/>
            <a:r>
              <a:rPr lang="en-US" altLang="en-US" sz="3056" dirty="0">
                <a:ea typeface="ＭＳ Ｐゴシック" panose="020B0600070205080204" pitchFamily="34" charset="-128"/>
              </a:rPr>
              <a:t>Can be used with whole numbers</a:t>
            </a:r>
          </a:p>
          <a:p>
            <a:pPr eaLnBrk="1" hangingPunct="1"/>
            <a:r>
              <a:rPr lang="en-US" altLang="en-US" sz="3056" dirty="0">
                <a:ea typeface="ＭＳ Ｐゴシック" panose="020B0600070205080204" pitchFamily="34" charset="-128"/>
              </a:rPr>
              <a:t>Can be used with a continuous scale</a:t>
            </a:r>
          </a:p>
          <a:p>
            <a:pPr lvl="1" eaLnBrk="1" hangingPunct="1"/>
            <a:r>
              <a:rPr lang="en-US" altLang="en-US" sz="3056" dirty="0">
                <a:ea typeface="ＭＳ Ｐゴシック" panose="020B0600070205080204" pitchFamily="34" charset="-128"/>
              </a:rPr>
              <a:t>Then use whole numbers as boundaries for class intervals</a:t>
            </a:r>
          </a:p>
        </p:txBody>
      </p:sp>
    </p:spTree>
  </p:cSld>
  <p:clrMapOvr>
    <a:masterClrMapping/>
  </p:clrMapOvr>
  <p:transition spd="slow" advClick="0" advTm="5800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AC52893-A35D-43D9-BF20-D97605E9826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Relative Frequencies</a:t>
            </a:r>
          </a:p>
        </p:txBody>
      </p:sp>
      <p:sp>
        <p:nvSpPr>
          <p:cNvPr id="78851" name="Rectangle 3">
            <a:extLst>
              <a:ext uri="{FF2B5EF4-FFF2-40B4-BE49-F238E27FC236}">
                <a16:creationId xmlns:a16="http://schemas.microsoft.com/office/drawing/2014/main" id="{6C746886-FEB2-41A9-B2E6-CCD3141075BB}"/>
              </a:ext>
            </a:extLst>
          </p:cNvPr>
          <p:cNvSpPr>
            <a:spLocks noGrp="1" noChangeArrowheads="1"/>
          </p:cNvSpPr>
          <p:nvPr>
            <p:ph type="body" idx="4294967295"/>
          </p:nvPr>
        </p:nvSpPr>
        <p:spPr>
          <a:xfrm>
            <a:off x="114955" y="1828800"/>
            <a:ext cx="8128000" cy="3860800"/>
          </a:xfrm>
        </p:spPr>
        <p:txBody>
          <a:bodyPr/>
          <a:lstStyle/>
          <a:p>
            <a:pPr eaLnBrk="1" hangingPunct="1">
              <a:lnSpc>
                <a:spcPct val="90000"/>
              </a:lnSpc>
            </a:pPr>
            <a:r>
              <a:rPr lang="en-US" altLang="en-US" sz="2722" dirty="0">
                <a:ea typeface="ＭＳ Ｐゴシック" panose="020B0600070205080204" pitchFamily="34" charset="-128"/>
              </a:rPr>
              <a:t>Can be relative frequencies instead of actual frequencies</a:t>
            </a:r>
            <a:endParaRPr lang="en-US" altLang="en-US" sz="2445" dirty="0">
              <a:ea typeface="ＭＳ Ｐゴシック" panose="020B0600070205080204" pitchFamily="34" charset="-128"/>
            </a:endParaRPr>
          </a:p>
          <a:p>
            <a:pPr lvl="1" eaLnBrk="1" hangingPunct="1">
              <a:lnSpc>
                <a:spcPct val="90000"/>
              </a:lnSpc>
            </a:pPr>
            <a:r>
              <a:rPr lang="en-US" altLang="en-US" sz="2445" dirty="0">
                <a:ea typeface="ＭＳ Ｐゴシック" panose="020B0600070205080204" pitchFamily="34" charset="-128"/>
              </a:rPr>
              <a:t>Show the proportion of scores in each interval</a:t>
            </a:r>
          </a:p>
          <a:p>
            <a:pPr lvl="1" eaLnBrk="1" hangingPunct="1">
              <a:lnSpc>
                <a:spcPct val="90000"/>
              </a:lnSpc>
            </a:pPr>
            <a:r>
              <a:rPr lang="en-US" altLang="en-US" sz="2445" dirty="0">
                <a:ea typeface="ＭＳ Ｐゴシック" panose="020B0600070205080204" pitchFamily="34" charset="-128"/>
              </a:rPr>
              <a:t>The Y-axis runs from 0 to 1</a:t>
            </a:r>
          </a:p>
          <a:p>
            <a:pPr lvl="1" eaLnBrk="1" hangingPunct="1">
              <a:lnSpc>
                <a:spcPct val="90000"/>
              </a:lnSpc>
            </a:pPr>
            <a:r>
              <a:rPr lang="en-US" altLang="en-US" sz="2445" dirty="0">
                <a:ea typeface="ＭＳ Ｐゴシック" panose="020B0600070205080204" pitchFamily="34" charset="-128"/>
              </a:rPr>
              <a:t>To change from frequencies to relative frequencies:</a:t>
            </a:r>
          </a:p>
          <a:p>
            <a:pPr lvl="2" eaLnBrk="1" hangingPunct="1">
              <a:lnSpc>
                <a:spcPct val="90000"/>
              </a:lnSpc>
            </a:pPr>
            <a:r>
              <a:rPr lang="en-US" altLang="en-US" sz="2111" dirty="0">
                <a:latin typeface="Geneva" charset="0"/>
                <a:ea typeface="ＭＳ Ｐゴシック" panose="020B0600070205080204" pitchFamily="34" charset="-128"/>
              </a:rPr>
              <a:t>Divide each class frequency by the total number of observations</a:t>
            </a:r>
          </a:p>
          <a:p>
            <a:pPr lvl="2" eaLnBrk="1" hangingPunct="1">
              <a:lnSpc>
                <a:spcPct val="90000"/>
              </a:lnSpc>
            </a:pPr>
            <a:r>
              <a:rPr lang="en-US" altLang="en-US" sz="2111" dirty="0">
                <a:latin typeface="Geneva" charset="0"/>
                <a:ea typeface="ＭＳ Ｐゴシック" panose="020B0600070205080204" pitchFamily="34" charset="-128"/>
              </a:rPr>
              <a:t>Plot the quotients on the Y axis (labeled as proportions)</a:t>
            </a:r>
            <a:endParaRPr lang="en-US" altLang="en-US" sz="1389" dirty="0">
              <a:latin typeface="Times" panose="02020603050405020304" pitchFamily="18" charset="0"/>
              <a:ea typeface="ＭＳ Ｐゴシック" panose="020B0600070205080204" pitchFamily="34" charset="-128"/>
            </a:endParaRPr>
          </a:p>
        </p:txBody>
      </p:sp>
    </p:spTree>
  </p:cSld>
  <p:clrMapOvr>
    <a:masterClrMapping/>
  </p:clrMapOvr>
  <p:transition spd="slow" advClick="0" advTm="3000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B422634-5DBC-4DDA-9FAB-DE6B504EF12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Summary of Steps</a:t>
            </a:r>
          </a:p>
        </p:txBody>
      </p:sp>
      <p:sp>
        <p:nvSpPr>
          <p:cNvPr id="80899" name="Rectangle 3">
            <a:extLst>
              <a:ext uri="{FF2B5EF4-FFF2-40B4-BE49-F238E27FC236}">
                <a16:creationId xmlns:a16="http://schemas.microsoft.com/office/drawing/2014/main" id="{047C025F-F252-4911-9CBD-A4A0768D8BCA}"/>
              </a:ext>
            </a:extLst>
          </p:cNvPr>
          <p:cNvSpPr>
            <a:spLocks noGrp="1" noChangeArrowheads="1"/>
          </p:cNvSpPr>
          <p:nvPr>
            <p:ph type="body" idx="4294967295"/>
          </p:nvPr>
        </p:nvSpPr>
        <p:spPr>
          <a:xfrm>
            <a:off x="381000" y="1600200"/>
            <a:ext cx="8128000" cy="3937000"/>
          </a:xfrm>
        </p:spPr>
        <p:txBody>
          <a:bodyPr/>
          <a:lstStyle/>
          <a:p>
            <a:pPr eaLnBrk="1" hangingPunct="1"/>
            <a:r>
              <a:rPr lang="en-US" altLang="en-US" dirty="0">
                <a:ea typeface="ＭＳ Ｐゴシック" panose="020B0600070205080204" pitchFamily="34" charset="-128"/>
              </a:rPr>
              <a:t>Calculate the range of scores (highest minus lowest)</a:t>
            </a:r>
          </a:p>
          <a:p>
            <a:pPr eaLnBrk="1" hangingPunct="1"/>
            <a:r>
              <a:rPr lang="en-US" altLang="en-US" dirty="0">
                <a:ea typeface="ＭＳ Ｐゴシック" panose="020B0600070205080204" pitchFamily="34" charset="-128"/>
              </a:rPr>
              <a:t>Create class intervals</a:t>
            </a:r>
          </a:p>
          <a:p>
            <a:pPr eaLnBrk="1" hangingPunct="1"/>
            <a:r>
              <a:rPr lang="en-US" altLang="en-US" dirty="0">
                <a:ea typeface="ＭＳ Ｐゴシック" panose="020B0600070205080204" pitchFamily="34" charset="-128"/>
              </a:rPr>
              <a:t>Count the scores in each interval</a:t>
            </a:r>
          </a:p>
          <a:p>
            <a:pPr eaLnBrk="1" hangingPunct="1"/>
            <a:r>
              <a:rPr lang="en-US" altLang="en-US" dirty="0">
                <a:ea typeface="ＭＳ Ｐゴシック" panose="020B0600070205080204" pitchFamily="34" charset="-128"/>
              </a:rPr>
              <a:t>Represent the frequencies with bars</a:t>
            </a:r>
          </a:p>
        </p:txBody>
      </p:sp>
    </p:spTree>
  </p:cSld>
  <p:clrMapOvr>
    <a:masterClrMapping/>
  </p:clrMapOvr>
  <p:transition spd="slow" advClick="0" advTm="2700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8616596-E3E2-4927-BFC3-3CABBCF31E5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 Second Example</a:t>
            </a:r>
          </a:p>
        </p:txBody>
      </p:sp>
      <p:pic>
        <p:nvPicPr>
          <p:cNvPr id="82947" name="Picture 4">
            <a:extLst>
              <a:ext uri="{FF2B5EF4-FFF2-40B4-BE49-F238E27FC236}">
                <a16:creationId xmlns:a16="http://schemas.microsoft.com/office/drawing/2014/main" id="{F2C08AE6-CF07-4ECC-8569-02F17AC72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107847"/>
            <a:ext cx="2603500" cy="331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2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C420D47-7A06-4AAD-9612-9B1607DCD25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Frequency Distribution</a:t>
            </a:r>
          </a:p>
        </p:txBody>
      </p:sp>
      <p:pic>
        <p:nvPicPr>
          <p:cNvPr id="84995" name="Picture 4">
            <a:extLst>
              <a:ext uri="{FF2B5EF4-FFF2-40B4-BE49-F238E27FC236}">
                <a16:creationId xmlns:a16="http://schemas.microsoft.com/office/drawing/2014/main" id="{B97D1CFD-01EA-4E01-A93D-313F71F57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15847"/>
            <a:ext cx="5122333" cy="237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75CAC20-E888-40DC-8338-5720986CDE4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Rotate the Tally</a:t>
            </a:r>
          </a:p>
        </p:txBody>
      </p:sp>
      <p:pic>
        <p:nvPicPr>
          <p:cNvPr id="87043" name="Picture 8">
            <a:extLst>
              <a:ext uri="{FF2B5EF4-FFF2-40B4-BE49-F238E27FC236}">
                <a16:creationId xmlns:a16="http://schemas.microsoft.com/office/drawing/2014/main" id="{5844D2ED-5ECF-4E80-AC7D-CB3D590F4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107847"/>
            <a:ext cx="2349500"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7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64CA7D75-91DD-437E-9980-D3A03EC1E24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Another Histogram</a:t>
            </a:r>
          </a:p>
        </p:txBody>
      </p:sp>
      <p:pic>
        <p:nvPicPr>
          <p:cNvPr id="89091" name="Picture 7">
            <a:extLst>
              <a:ext uri="{FF2B5EF4-FFF2-40B4-BE49-F238E27FC236}">
                <a16:creationId xmlns:a16="http://schemas.microsoft.com/office/drawing/2014/main" id="{F9D5A185-677D-42FA-95D2-503B3F8A2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2718153"/>
            <a:ext cx="7820349" cy="223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200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B62395B-C282-45F8-89FB-8768A47479B0}"/>
              </a:ext>
            </a:extLst>
          </p:cNvPr>
          <p:cNvSpPr>
            <a:spLocks noGrp="1" noChangeArrowheads="1"/>
          </p:cNvSpPr>
          <p:nvPr>
            <p:ph type="title" idx="4294967295"/>
          </p:nvPr>
        </p:nvSpPr>
        <p:spPr>
          <a:xfrm>
            <a:off x="0" y="787400"/>
            <a:ext cx="7773988" cy="1016000"/>
          </a:xfrm>
        </p:spPr>
        <p:txBody>
          <a:bodyPr/>
          <a:lstStyle/>
          <a:p>
            <a:pPr eaLnBrk="1" hangingPunct="1"/>
            <a:r>
              <a:rPr lang="en-US" altLang="en-US">
                <a:ea typeface="ＭＳ Ｐゴシック" panose="020B0600070205080204" pitchFamily="34" charset="-128"/>
              </a:rPr>
              <a:t>Frequency Polygons</a:t>
            </a:r>
          </a:p>
        </p:txBody>
      </p:sp>
      <p:sp>
        <p:nvSpPr>
          <p:cNvPr id="91139" name="Rectangle 85">
            <a:extLst>
              <a:ext uri="{FF2B5EF4-FFF2-40B4-BE49-F238E27FC236}">
                <a16:creationId xmlns:a16="http://schemas.microsoft.com/office/drawing/2014/main" id="{E2EF9D29-FAC6-49C8-B70C-B27E0372CC7C}"/>
              </a:ext>
            </a:extLst>
          </p:cNvPr>
          <p:cNvSpPr>
            <a:spLocks noGrp="1" noChangeArrowheads="1"/>
          </p:cNvSpPr>
          <p:nvPr>
            <p:ph type="body" idx="4294967295"/>
          </p:nvPr>
        </p:nvSpPr>
        <p:spPr>
          <a:xfrm>
            <a:off x="457200" y="1803400"/>
            <a:ext cx="7773987" cy="4029075"/>
          </a:xfrm>
        </p:spPr>
        <p:txBody>
          <a:bodyPr/>
          <a:lstStyle/>
          <a:p>
            <a:pPr eaLnBrk="1" hangingPunct="1">
              <a:lnSpc>
                <a:spcPct val="90000"/>
              </a:lnSpc>
            </a:pPr>
            <a:r>
              <a:rPr lang="en-US" altLang="en-US" dirty="0">
                <a:ea typeface="ＭＳ Ｐゴシック" panose="020B0600070205080204" pitchFamily="34" charset="-128"/>
              </a:rPr>
              <a:t>Graphical device for understanding shapes of distributions.</a:t>
            </a:r>
          </a:p>
          <a:p>
            <a:pPr eaLnBrk="1" hangingPunct="1">
              <a:lnSpc>
                <a:spcPct val="90000"/>
              </a:lnSpc>
            </a:pPr>
            <a:r>
              <a:rPr lang="en-US" altLang="en-US" dirty="0">
                <a:ea typeface="ＭＳ Ｐゴシック" panose="020B0600070205080204" pitchFamily="34" charset="-128"/>
              </a:rPr>
              <a:t>Especially helpful in comparing distributions.</a:t>
            </a:r>
          </a:p>
          <a:p>
            <a:pPr eaLnBrk="1" hangingPunct="1">
              <a:lnSpc>
                <a:spcPct val="90000"/>
              </a:lnSpc>
            </a:pPr>
            <a:r>
              <a:rPr lang="en-US" altLang="en-US" dirty="0">
                <a:ea typeface="ＭＳ Ｐゴシック" panose="020B0600070205080204" pitchFamily="34" charset="-128"/>
              </a:rPr>
              <a:t>Good for displaying cumulative frequency distributions.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D16D038A-339D-4D01-B9B4-70C5E3ED2CB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Choose Class Intervals</a:t>
            </a:r>
          </a:p>
        </p:txBody>
      </p:sp>
      <p:sp>
        <p:nvSpPr>
          <p:cNvPr id="93187" name="Rectangle 3">
            <a:extLst>
              <a:ext uri="{FF2B5EF4-FFF2-40B4-BE49-F238E27FC236}">
                <a16:creationId xmlns:a16="http://schemas.microsoft.com/office/drawing/2014/main" id="{E1BA39A1-0FDE-4095-9EF0-7DD1295E6637}"/>
              </a:ext>
            </a:extLst>
          </p:cNvPr>
          <p:cNvSpPr>
            <a:spLocks noGrp="1" noChangeArrowheads="1"/>
          </p:cNvSpPr>
          <p:nvPr>
            <p:ph type="body" idx="4294967295"/>
          </p:nvPr>
        </p:nvSpPr>
        <p:spPr>
          <a:xfrm>
            <a:off x="0" y="2141538"/>
            <a:ext cx="7772400" cy="1897062"/>
          </a:xfrm>
        </p:spPr>
        <p:txBody>
          <a:bodyPr/>
          <a:lstStyle/>
          <a:p>
            <a:pPr eaLnBrk="1" hangingPunct="1">
              <a:lnSpc>
                <a:spcPct val="90000"/>
              </a:lnSpc>
            </a:pPr>
            <a:r>
              <a:rPr lang="en-US" altLang="en-US" sz="3056">
                <a:ea typeface="ＭＳ Ｐゴシック" panose="020B0600070205080204" pitchFamily="34" charset="-128"/>
              </a:rPr>
              <a:t>Start by:</a:t>
            </a:r>
          </a:p>
          <a:p>
            <a:pPr lvl="1" eaLnBrk="1" hangingPunct="1">
              <a:lnSpc>
                <a:spcPct val="90000"/>
              </a:lnSpc>
            </a:pPr>
            <a:r>
              <a:rPr lang="en-US" altLang="en-US" sz="2445">
                <a:ea typeface="ＭＳ Ｐゴシック" panose="020B0600070205080204" pitchFamily="34" charset="-128"/>
              </a:rPr>
              <a:t>Choosing a class interval</a:t>
            </a:r>
          </a:p>
          <a:p>
            <a:pPr lvl="1" eaLnBrk="1" hangingPunct="1">
              <a:lnSpc>
                <a:spcPct val="90000"/>
              </a:lnSpc>
            </a:pPr>
            <a:r>
              <a:rPr lang="en-US" altLang="en-US" sz="2445">
                <a:ea typeface="ＭＳ Ｐゴシック" panose="020B0600070205080204" pitchFamily="34" charset="-128"/>
              </a:rPr>
              <a:t>Drawing an X-axis</a:t>
            </a:r>
          </a:p>
          <a:p>
            <a:pPr lvl="1" eaLnBrk="1" hangingPunct="1">
              <a:lnSpc>
                <a:spcPct val="90000"/>
              </a:lnSpc>
            </a:pPr>
            <a:r>
              <a:rPr lang="en-US" altLang="en-US" sz="2445">
                <a:ea typeface="ＭＳ Ｐゴシック" panose="020B0600070205080204" pitchFamily="34" charset="-128"/>
              </a:rPr>
              <a:t>Labeling the middle of each class interval</a:t>
            </a:r>
          </a:p>
        </p:txBody>
      </p:sp>
      <p:pic>
        <p:nvPicPr>
          <p:cNvPr id="93188" name="Picture 4">
            <a:extLst>
              <a:ext uri="{FF2B5EF4-FFF2-40B4-BE49-F238E27FC236}">
                <a16:creationId xmlns:a16="http://schemas.microsoft.com/office/drawing/2014/main" id="{42044B35-E2EC-4271-BBFD-9560BE85AB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33" y="5037667"/>
            <a:ext cx="7450667" cy="78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6F4CAE8-306C-4F07-B64F-B5FE5B4A6A3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Draw Axes</a:t>
            </a:r>
          </a:p>
        </p:txBody>
      </p:sp>
      <p:pic>
        <p:nvPicPr>
          <p:cNvPr id="95235" name="Picture 4">
            <a:extLst>
              <a:ext uri="{FF2B5EF4-FFF2-40B4-BE49-F238E27FC236}">
                <a16:creationId xmlns:a16="http://schemas.microsoft.com/office/drawing/2014/main" id="{9F68379E-E52C-4281-A82B-69DB191C15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16852"/>
            <a:ext cx="6365875" cy="465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8AFA54F5-1498-44DE-90C8-68DF6998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160" y="1397000"/>
            <a:ext cx="6749521"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4">
            <a:extLst>
              <a:ext uri="{FF2B5EF4-FFF2-40B4-BE49-F238E27FC236}">
                <a16:creationId xmlns:a16="http://schemas.microsoft.com/office/drawing/2014/main" id="{B43E7A38-AAD9-411B-BB23-467A92B59250}"/>
              </a:ext>
            </a:extLst>
          </p:cNvPr>
          <p:cNvSpPr>
            <a:spLocks noChangeArrowheads="1"/>
          </p:cNvSpPr>
          <p:nvPr/>
        </p:nvSpPr>
        <p:spPr bwMode="auto">
          <a:xfrm>
            <a:off x="653522" y="686153"/>
            <a:ext cx="7773458" cy="47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rPr>
              <a:t>Statistics Example #1: Ice Cream</a:t>
            </a:r>
          </a:p>
        </p:txBody>
      </p:sp>
    </p:spTree>
    <p:custDataLst>
      <p:tags r:id="rId1"/>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8F0D56E5-584A-4EF4-BD61-D147F78BCB39}"/>
              </a:ext>
            </a:extLst>
          </p:cNvPr>
          <p:cNvSpPr>
            <a:spLocks noGrp="1" noChangeArrowheads="1"/>
          </p:cNvSpPr>
          <p:nvPr>
            <p:ph type="title" idx="4294967295"/>
          </p:nvPr>
        </p:nvSpPr>
        <p:spPr>
          <a:xfrm>
            <a:off x="0" y="685800"/>
            <a:ext cx="7773988" cy="1016000"/>
          </a:xfrm>
        </p:spPr>
        <p:txBody>
          <a:bodyPr/>
          <a:lstStyle/>
          <a:p>
            <a:pPr eaLnBrk="1" hangingPunct="1"/>
            <a:r>
              <a:rPr lang="en-US" altLang="en-US">
                <a:ea typeface="ＭＳ Ｐゴシック" panose="020B0600070205080204" pitchFamily="34" charset="-128"/>
              </a:rPr>
              <a:t>Frequency Polygons</a:t>
            </a:r>
          </a:p>
        </p:txBody>
      </p:sp>
      <p:pic>
        <p:nvPicPr>
          <p:cNvPr id="97283" name="Picture 3">
            <a:extLst>
              <a:ext uri="{FF2B5EF4-FFF2-40B4-BE49-F238E27FC236}">
                <a16:creationId xmlns:a16="http://schemas.microsoft.com/office/drawing/2014/main" id="{97E66D05-818D-4B13-99B4-054015CFE5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1528111"/>
            <a:ext cx="6019800" cy="433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6396F261-8E52-4170-8455-9AA2D188259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Frequency Polygons</a:t>
            </a:r>
          </a:p>
        </p:txBody>
      </p:sp>
      <p:pic>
        <p:nvPicPr>
          <p:cNvPr id="99331" name="Picture 3">
            <a:extLst>
              <a:ext uri="{FF2B5EF4-FFF2-40B4-BE49-F238E27FC236}">
                <a16:creationId xmlns:a16="http://schemas.microsoft.com/office/drawing/2014/main" id="{FF69E76C-946D-4895-8BFC-6DB52B328A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6471708" cy="450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F9B1A76-535D-4DC8-BDCF-D80348A2316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Frequency Polygons</a:t>
            </a:r>
          </a:p>
        </p:txBody>
      </p:sp>
      <p:pic>
        <p:nvPicPr>
          <p:cNvPr id="101379" name="Picture 3">
            <a:extLst>
              <a:ext uri="{FF2B5EF4-FFF2-40B4-BE49-F238E27FC236}">
                <a16:creationId xmlns:a16="http://schemas.microsoft.com/office/drawing/2014/main" id="{79C5E541-EF92-4510-8687-31DC864FE1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8946" y="1175191"/>
            <a:ext cx="6471708" cy="450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5">
            <a:extLst>
              <a:ext uri="{FF2B5EF4-FFF2-40B4-BE49-F238E27FC236}">
                <a16:creationId xmlns:a16="http://schemas.microsoft.com/office/drawing/2014/main" id="{7DA28503-67D2-4D34-9530-DE29D5EB74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81000"/>
            <a:ext cx="3124293" cy="529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FED3CA8-D870-405F-8438-6F5CE28FFEF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Cumulative Frequency</a:t>
            </a:r>
          </a:p>
        </p:txBody>
      </p:sp>
      <p:pic>
        <p:nvPicPr>
          <p:cNvPr id="105475" name="Picture 3">
            <a:extLst>
              <a:ext uri="{FF2B5EF4-FFF2-40B4-BE49-F238E27FC236}">
                <a16:creationId xmlns:a16="http://schemas.microsoft.com/office/drawing/2014/main" id="{C7B48A4D-5369-43F3-9B06-D08F546AAB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19200"/>
            <a:ext cx="5978702" cy="450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A0A03608-2E69-4751-A8A5-E472D3B0F72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Two Frequency Polygons</a:t>
            </a:r>
          </a:p>
        </p:txBody>
      </p:sp>
      <p:pic>
        <p:nvPicPr>
          <p:cNvPr id="107523" name="Picture 3">
            <a:extLst>
              <a:ext uri="{FF2B5EF4-FFF2-40B4-BE49-F238E27FC236}">
                <a16:creationId xmlns:a16="http://schemas.microsoft.com/office/drawing/2014/main" id="{9348DC41-3352-423C-A47A-EEDA2AC3E0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1803577"/>
            <a:ext cx="6471708" cy="455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3BEAA1C8-730F-45C9-A540-376C22AF33B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Cumulative Frequencies</a:t>
            </a:r>
          </a:p>
        </p:txBody>
      </p:sp>
      <p:pic>
        <p:nvPicPr>
          <p:cNvPr id="109571" name="Picture 4">
            <a:extLst>
              <a:ext uri="{FF2B5EF4-FFF2-40B4-BE49-F238E27FC236}">
                <a16:creationId xmlns:a16="http://schemas.microsoft.com/office/drawing/2014/main" id="{1A801B26-A995-4399-998C-860516C9A2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76073"/>
            <a:ext cx="6117167" cy="4505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9BCC58B-E53E-44DE-92A5-B31D13C2F08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Box Plots</a:t>
            </a:r>
          </a:p>
        </p:txBody>
      </p:sp>
      <p:sp>
        <p:nvSpPr>
          <p:cNvPr id="111619" name="Rectangle 85">
            <a:extLst>
              <a:ext uri="{FF2B5EF4-FFF2-40B4-BE49-F238E27FC236}">
                <a16:creationId xmlns:a16="http://schemas.microsoft.com/office/drawing/2014/main" id="{095D17FE-1895-4F98-A497-CBCBD869C025}"/>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Method for visually representing data</a:t>
            </a:r>
          </a:p>
          <a:p>
            <a:pPr eaLnBrk="1" hangingPunct="1"/>
            <a:r>
              <a:rPr lang="en-US" altLang="en-US">
                <a:ea typeface="ＭＳ Ｐゴシック" panose="020B0600070205080204" pitchFamily="34" charset="-128"/>
              </a:rPr>
              <a:t>Useful for identifying extreme values</a:t>
            </a:r>
          </a:p>
          <a:p>
            <a:pPr eaLnBrk="1" hangingPunct="1"/>
            <a:r>
              <a:rPr lang="en-US" altLang="en-US">
                <a:ea typeface="ＭＳ Ｐゴシック" panose="020B0600070205080204" pitchFamily="34" charset="-128"/>
              </a:rPr>
              <a:t>Useful for comparing distributions</a:t>
            </a:r>
          </a:p>
          <a:p>
            <a:pPr eaLnBrk="1" hangingPunct="1">
              <a:buFontTx/>
              <a:buNone/>
            </a:pPr>
            <a:r>
              <a:rPr lang="en-US" altLang="en-US">
                <a:ea typeface="ＭＳ Ｐゴシック" panose="020B0600070205080204" pitchFamily="34" charset="-128"/>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2B7495-F36E-4CB9-BE11-192EFC6BCDA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Box Plots</a:t>
            </a:r>
          </a:p>
        </p:txBody>
      </p:sp>
      <p:sp>
        <p:nvSpPr>
          <p:cNvPr id="113667" name="Rectangle 3">
            <a:extLst>
              <a:ext uri="{FF2B5EF4-FFF2-40B4-BE49-F238E27FC236}">
                <a16:creationId xmlns:a16="http://schemas.microsoft.com/office/drawing/2014/main" id="{528089B1-0D5B-490B-9586-55825BD386A5}"/>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Example: Experiment naming 30 rectangles</a:t>
            </a:r>
          </a:p>
          <a:p>
            <a:pPr lvl="1" eaLnBrk="1" hangingPunct="1"/>
            <a:r>
              <a:rPr lang="en-US" altLang="en-US">
                <a:ea typeface="ＭＳ Ｐゴシック" panose="020B0600070205080204" pitchFamily="34" charset="-128"/>
              </a:rPr>
              <a:t>30 colored rectangles</a:t>
            </a:r>
          </a:p>
          <a:p>
            <a:pPr lvl="1" eaLnBrk="1" hangingPunct="1"/>
            <a:r>
              <a:rPr lang="en-US" altLang="en-US">
                <a:ea typeface="ＭＳ Ｐゴシック" panose="020B0600070205080204" pitchFamily="34" charset="-128"/>
              </a:rPr>
              <a:t>Name the color as quickly as possible</a:t>
            </a:r>
          </a:p>
          <a:p>
            <a:pPr lvl="1" eaLnBrk="1" hangingPunct="1"/>
            <a:r>
              <a:rPr lang="en-US" altLang="en-US">
                <a:ea typeface="ＭＳ Ｐゴシック" panose="020B0600070205080204" pitchFamily="34" charset="-128"/>
              </a:rPr>
              <a:t>Times were recorded</a:t>
            </a:r>
          </a:p>
          <a:p>
            <a:pPr eaLnBrk="1" hangingPunct="1">
              <a:buFontTx/>
              <a:buNone/>
            </a:pPr>
            <a:r>
              <a:rPr lang="en-US" altLang="en-US">
                <a:ea typeface="ＭＳ Ｐゴシック" panose="020B0600070205080204" pitchFamily="34" charset="-128"/>
              </a:rPr>
              <a:t>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525A427-3268-4321-B4E3-10D1C2E2961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Rectangles from experiment</a:t>
            </a:r>
          </a:p>
        </p:txBody>
      </p:sp>
      <p:sp>
        <p:nvSpPr>
          <p:cNvPr id="115715" name="Rectangle 3">
            <a:extLst>
              <a:ext uri="{FF2B5EF4-FFF2-40B4-BE49-F238E27FC236}">
                <a16:creationId xmlns:a16="http://schemas.microsoft.com/office/drawing/2014/main" id="{01742104-87CD-436F-9D71-86453CB4A1D8}"/>
              </a:ext>
            </a:extLst>
          </p:cNvPr>
          <p:cNvSpPr>
            <a:spLocks noGrp="1" noChangeArrowheads="1"/>
          </p:cNvSpPr>
          <p:nvPr>
            <p:ph type="body" idx="4294967295"/>
          </p:nvPr>
        </p:nvSpPr>
        <p:spPr>
          <a:xfrm>
            <a:off x="0" y="1600200"/>
            <a:ext cx="8229600" cy="4525963"/>
          </a:xfrm>
        </p:spPr>
        <p:txBody>
          <a:bodyPr/>
          <a:lstStyle/>
          <a:p>
            <a:pPr eaLnBrk="1" hangingPunct="1">
              <a:buFontTx/>
              <a:buNone/>
            </a:pPr>
            <a:endParaRPr lang="en-US" altLang="en-US" sz="3056">
              <a:ea typeface="ＭＳ Ｐゴシック" panose="020B0600070205080204" pitchFamily="34" charset="-128"/>
            </a:endParaRPr>
          </a:p>
          <a:p>
            <a:pPr eaLnBrk="1" hangingPunct="1">
              <a:buFontTx/>
              <a:buNone/>
            </a:pPr>
            <a:r>
              <a:rPr lang="en-US" altLang="en-US" sz="3056">
                <a:ea typeface="ＭＳ Ｐゴシック" panose="020B0600070205080204" pitchFamily="34" charset="-128"/>
              </a:rPr>
              <a:t>	</a:t>
            </a:r>
          </a:p>
        </p:txBody>
      </p:sp>
      <p:sp>
        <p:nvSpPr>
          <p:cNvPr id="115716" name="Rectangle 4">
            <a:extLst>
              <a:ext uri="{FF2B5EF4-FFF2-40B4-BE49-F238E27FC236}">
                <a16:creationId xmlns:a16="http://schemas.microsoft.com/office/drawing/2014/main" id="{D1AE7F97-20E7-4410-BF9D-1326AE870059}"/>
              </a:ext>
            </a:extLst>
          </p:cNvPr>
          <p:cNvSpPr>
            <a:spLocks noChangeArrowheads="1"/>
          </p:cNvSpPr>
          <p:nvPr/>
        </p:nvSpPr>
        <p:spPr bwMode="auto">
          <a:xfrm>
            <a:off x="1651000" y="2615847"/>
            <a:ext cx="1524000" cy="508000"/>
          </a:xfrm>
          <a:prstGeom prst="rect">
            <a:avLst/>
          </a:prstGeom>
          <a:solidFill>
            <a:schemeClr val="hlink"/>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17" name="Rectangle 5">
            <a:extLst>
              <a:ext uri="{FF2B5EF4-FFF2-40B4-BE49-F238E27FC236}">
                <a16:creationId xmlns:a16="http://schemas.microsoft.com/office/drawing/2014/main" id="{485DB5E0-AFAB-4592-8236-CEDFC2610BB8}"/>
              </a:ext>
            </a:extLst>
          </p:cNvPr>
          <p:cNvSpPr>
            <a:spLocks noChangeArrowheads="1"/>
          </p:cNvSpPr>
          <p:nvPr/>
        </p:nvSpPr>
        <p:spPr bwMode="auto">
          <a:xfrm>
            <a:off x="1651000" y="3429000"/>
            <a:ext cx="1524000" cy="508000"/>
          </a:xfrm>
          <a:prstGeom prst="rect">
            <a:avLst/>
          </a:prstGeom>
          <a:solidFill>
            <a:srgbClr val="FF800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18" name="Rectangle 6">
            <a:extLst>
              <a:ext uri="{FF2B5EF4-FFF2-40B4-BE49-F238E27FC236}">
                <a16:creationId xmlns:a16="http://schemas.microsoft.com/office/drawing/2014/main" id="{AC3D9890-121D-4FA8-A62D-8A3AFEDBF752}"/>
              </a:ext>
            </a:extLst>
          </p:cNvPr>
          <p:cNvSpPr>
            <a:spLocks noChangeArrowheads="1"/>
          </p:cNvSpPr>
          <p:nvPr/>
        </p:nvSpPr>
        <p:spPr bwMode="auto">
          <a:xfrm>
            <a:off x="1651000" y="4242153"/>
            <a:ext cx="1524000" cy="508000"/>
          </a:xfrm>
          <a:prstGeom prst="rect">
            <a:avLst/>
          </a:prstGeom>
          <a:solidFill>
            <a:srgbClr val="00800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19" name="Rectangle 7">
            <a:extLst>
              <a:ext uri="{FF2B5EF4-FFF2-40B4-BE49-F238E27FC236}">
                <a16:creationId xmlns:a16="http://schemas.microsoft.com/office/drawing/2014/main" id="{E04A92D9-9747-4F48-B22C-646903F59BA1}"/>
              </a:ext>
            </a:extLst>
          </p:cNvPr>
          <p:cNvSpPr>
            <a:spLocks noChangeArrowheads="1"/>
          </p:cNvSpPr>
          <p:nvPr/>
        </p:nvSpPr>
        <p:spPr bwMode="auto">
          <a:xfrm>
            <a:off x="3810000" y="4242153"/>
            <a:ext cx="1524000" cy="508000"/>
          </a:xfrm>
          <a:prstGeom prst="rect">
            <a:avLst/>
          </a:prstGeom>
          <a:solidFill>
            <a:schemeClr val="hlink"/>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0" name="Rectangle 8">
            <a:extLst>
              <a:ext uri="{FF2B5EF4-FFF2-40B4-BE49-F238E27FC236}">
                <a16:creationId xmlns:a16="http://schemas.microsoft.com/office/drawing/2014/main" id="{D0061FF0-DE72-46A3-814E-5282B616A60C}"/>
              </a:ext>
            </a:extLst>
          </p:cNvPr>
          <p:cNvSpPr>
            <a:spLocks noChangeArrowheads="1"/>
          </p:cNvSpPr>
          <p:nvPr/>
        </p:nvSpPr>
        <p:spPr bwMode="auto">
          <a:xfrm>
            <a:off x="3810000" y="3429000"/>
            <a:ext cx="1524000" cy="508000"/>
          </a:xfrm>
          <a:prstGeom prst="rect">
            <a:avLst/>
          </a:prstGeom>
          <a:solidFill>
            <a:srgbClr val="0000FF"/>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1" name="Rectangle 9">
            <a:extLst>
              <a:ext uri="{FF2B5EF4-FFF2-40B4-BE49-F238E27FC236}">
                <a16:creationId xmlns:a16="http://schemas.microsoft.com/office/drawing/2014/main" id="{007581E7-5A44-4738-ABE7-CD39095D98BC}"/>
              </a:ext>
            </a:extLst>
          </p:cNvPr>
          <p:cNvSpPr>
            <a:spLocks noChangeArrowheads="1"/>
          </p:cNvSpPr>
          <p:nvPr/>
        </p:nvSpPr>
        <p:spPr bwMode="auto">
          <a:xfrm>
            <a:off x="3810000" y="2615847"/>
            <a:ext cx="1524000" cy="508000"/>
          </a:xfrm>
          <a:prstGeom prst="rect">
            <a:avLst/>
          </a:prstGeom>
          <a:solidFill>
            <a:srgbClr val="FF800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2" name="Rectangle 10">
            <a:extLst>
              <a:ext uri="{FF2B5EF4-FFF2-40B4-BE49-F238E27FC236}">
                <a16:creationId xmlns:a16="http://schemas.microsoft.com/office/drawing/2014/main" id="{67C3F212-82BD-4426-9473-E68A6EE80F2C}"/>
              </a:ext>
            </a:extLst>
          </p:cNvPr>
          <p:cNvSpPr>
            <a:spLocks noChangeArrowheads="1"/>
          </p:cNvSpPr>
          <p:nvPr/>
        </p:nvSpPr>
        <p:spPr bwMode="auto">
          <a:xfrm>
            <a:off x="5842000" y="4242153"/>
            <a:ext cx="1524000" cy="508000"/>
          </a:xfrm>
          <a:prstGeom prst="rect">
            <a:avLst/>
          </a:prstGeom>
          <a:solidFill>
            <a:srgbClr val="FF800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3" name="Rectangle 11">
            <a:extLst>
              <a:ext uri="{FF2B5EF4-FFF2-40B4-BE49-F238E27FC236}">
                <a16:creationId xmlns:a16="http://schemas.microsoft.com/office/drawing/2014/main" id="{32F4F52E-6BF8-4806-91CD-6D5C63D68FFF}"/>
              </a:ext>
            </a:extLst>
          </p:cNvPr>
          <p:cNvSpPr>
            <a:spLocks noChangeArrowheads="1"/>
          </p:cNvSpPr>
          <p:nvPr/>
        </p:nvSpPr>
        <p:spPr bwMode="auto">
          <a:xfrm>
            <a:off x="5842000" y="3429000"/>
            <a:ext cx="1524000" cy="508000"/>
          </a:xfrm>
          <a:prstGeom prst="rect">
            <a:avLst/>
          </a:prstGeom>
          <a:solidFill>
            <a:srgbClr val="80004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4" name="Rectangle 12">
            <a:extLst>
              <a:ext uri="{FF2B5EF4-FFF2-40B4-BE49-F238E27FC236}">
                <a16:creationId xmlns:a16="http://schemas.microsoft.com/office/drawing/2014/main" id="{DB6AFBB5-6A5F-44D1-BCA6-516C9DB4E127}"/>
              </a:ext>
            </a:extLst>
          </p:cNvPr>
          <p:cNvSpPr>
            <a:spLocks noChangeArrowheads="1"/>
          </p:cNvSpPr>
          <p:nvPr/>
        </p:nvSpPr>
        <p:spPr bwMode="auto">
          <a:xfrm>
            <a:off x="5842000" y="2615847"/>
            <a:ext cx="1524000" cy="508000"/>
          </a:xfrm>
          <a:prstGeom prst="rect">
            <a:avLst/>
          </a:prstGeom>
          <a:solidFill>
            <a:schemeClr val="hlink"/>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5" name="Rectangle 13">
            <a:extLst>
              <a:ext uri="{FF2B5EF4-FFF2-40B4-BE49-F238E27FC236}">
                <a16:creationId xmlns:a16="http://schemas.microsoft.com/office/drawing/2014/main" id="{F6B4A122-566D-4529-8B8E-BC51BF6364C2}"/>
              </a:ext>
            </a:extLst>
          </p:cNvPr>
          <p:cNvSpPr>
            <a:spLocks noChangeArrowheads="1"/>
          </p:cNvSpPr>
          <p:nvPr/>
        </p:nvSpPr>
        <p:spPr bwMode="auto">
          <a:xfrm>
            <a:off x="1651000" y="5054424"/>
            <a:ext cx="1524000" cy="508000"/>
          </a:xfrm>
          <a:prstGeom prst="rect">
            <a:avLst/>
          </a:prstGeom>
          <a:solidFill>
            <a:srgbClr val="0000FF"/>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6" name="Rectangle 14">
            <a:extLst>
              <a:ext uri="{FF2B5EF4-FFF2-40B4-BE49-F238E27FC236}">
                <a16:creationId xmlns:a16="http://schemas.microsoft.com/office/drawing/2014/main" id="{99C2C906-1456-4538-B37C-1A73FE61E20A}"/>
              </a:ext>
            </a:extLst>
          </p:cNvPr>
          <p:cNvSpPr>
            <a:spLocks noChangeArrowheads="1"/>
          </p:cNvSpPr>
          <p:nvPr/>
        </p:nvSpPr>
        <p:spPr bwMode="auto">
          <a:xfrm>
            <a:off x="3810000" y="5054424"/>
            <a:ext cx="1524000" cy="508000"/>
          </a:xfrm>
          <a:prstGeom prst="rect">
            <a:avLst/>
          </a:prstGeom>
          <a:solidFill>
            <a:srgbClr val="800040"/>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115727" name="Rectangle 15">
            <a:extLst>
              <a:ext uri="{FF2B5EF4-FFF2-40B4-BE49-F238E27FC236}">
                <a16:creationId xmlns:a16="http://schemas.microsoft.com/office/drawing/2014/main" id="{14B49A0E-775B-463F-B2F7-321CE66F777D}"/>
              </a:ext>
            </a:extLst>
          </p:cNvPr>
          <p:cNvSpPr>
            <a:spLocks noChangeArrowheads="1"/>
          </p:cNvSpPr>
          <p:nvPr/>
        </p:nvSpPr>
        <p:spPr bwMode="auto">
          <a:xfrm>
            <a:off x="5842000" y="5054424"/>
            <a:ext cx="1524000" cy="508000"/>
          </a:xfrm>
          <a:prstGeom prst="rect">
            <a:avLst/>
          </a:prstGeom>
          <a:solidFill>
            <a:srgbClr val="0000FF"/>
          </a:solidFill>
          <a:ln w="9525">
            <a:solidFill>
              <a:schemeClr val="tx1"/>
            </a:solidFill>
            <a:miter lim="800000"/>
            <a:headEnd/>
            <a:tailEnd/>
          </a:ln>
        </p:spPr>
        <p:txBody>
          <a:bodyPr wrap="none" lIns="138542" tIns="69271" rIns="138542" bIns="69271" anchor="ct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018FB3C-E13D-4DE9-B9E0-108D128C9409}"/>
              </a:ext>
            </a:extLst>
          </p:cNvPr>
          <p:cNvSpPr>
            <a:spLocks noGrp="1" noChangeArrowheads="1"/>
          </p:cNvSpPr>
          <p:nvPr>
            <p:ph type="ctrTitle" idx="4294967295"/>
          </p:nvPr>
        </p:nvSpPr>
        <p:spPr>
          <a:xfrm>
            <a:off x="381000" y="1086203"/>
            <a:ext cx="7945438" cy="2438400"/>
          </a:xfrm>
        </p:spPr>
        <p:txBody>
          <a:bodyPr/>
          <a:lstStyle/>
          <a:p>
            <a:pPr algn="l" eaLnBrk="1" hangingPunct="1"/>
            <a:r>
              <a:rPr lang="en-US" altLang="en-US" sz="2778" dirty="0">
                <a:solidFill>
                  <a:srgbClr val="000000"/>
                </a:solidFill>
                <a:ea typeface="ＭＳ Ｐゴシック" panose="020B0600070205080204" pitchFamily="34" charset="-128"/>
              </a:rPr>
              <a:t>A new advertisement for Ben and Jerry's ice cream introduced in late May of last year resulted in a 30% increase in ice cream sales for the following three months. Thus, the advertisement was effective.</a:t>
            </a:r>
            <a:endParaRPr lang="en-US" altLang="en-US" dirty="0">
              <a:solidFill>
                <a:srgbClr val="000000"/>
              </a:solidFill>
              <a:ea typeface="ＭＳ Ｐゴシック" panose="020B0600070205080204" pitchFamily="34" charset="-128"/>
            </a:endParaRPr>
          </a:p>
        </p:txBody>
      </p:sp>
      <p:sp>
        <p:nvSpPr>
          <p:cNvPr id="19459" name="Text Box 4">
            <a:extLst>
              <a:ext uri="{FF2B5EF4-FFF2-40B4-BE49-F238E27FC236}">
                <a16:creationId xmlns:a16="http://schemas.microsoft.com/office/drawing/2014/main" id="{DFF56A11-C618-4068-A3D1-3558EB47B22D}"/>
              </a:ext>
            </a:extLst>
          </p:cNvPr>
          <p:cNvSpPr txBox="1">
            <a:spLocks noChangeArrowheads="1"/>
          </p:cNvSpPr>
          <p:nvPr/>
        </p:nvSpPr>
        <p:spPr bwMode="auto">
          <a:xfrm>
            <a:off x="1392590" y="4552597"/>
            <a:ext cx="4477188"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78">
                <a:latin typeface="Geneva" charset="0"/>
              </a:rPr>
              <a:t>...Problems with this logic?</a:t>
            </a:r>
          </a:p>
        </p:txBody>
      </p:sp>
    </p:spTree>
    <p:custDataLst>
      <p:tags r:id="rId1"/>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682C1EB-2428-4D50-ABF4-04C35A86C48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Experiment</a:t>
            </a:r>
          </a:p>
        </p:txBody>
      </p:sp>
      <p:sp>
        <p:nvSpPr>
          <p:cNvPr id="117763" name="Rectangle 3">
            <a:extLst>
              <a:ext uri="{FF2B5EF4-FFF2-40B4-BE49-F238E27FC236}">
                <a16:creationId xmlns:a16="http://schemas.microsoft.com/office/drawing/2014/main" id="{576330E8-4709-4969-9F6D-2E05DA439280}"/>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16 men and 31 women participated</a:t>
            </a:r>
          </a:p>
          <a:p>
            <a:pPr eaLnBrk="1" hangingPunct="1"/>
            <a:r>
              <a:rPr lang="en-US" altLang="en-US">
                <a:ea typeface="ＭＳ Ｐゴシック" panose="020B0600070205080204" pitchFamily="34" charset="-128"/>
              </a:rPr>
              <a:t>Two boxplots were created, one for each gender</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30B1460-E3D7-4D54-8245-68D95076E0C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Drawing Percentiles</a:t>
            </a:r>
          </a:p>
        </p:txBody>
      </p:sp>
      <p:pic>
        <p:nvPicPr>
          <p:cNvPr id="119811" name="Picture 3">
            <a:extLst>
              <a:ext uri="{FF2B5EF4-FFF2-40B4-BE49-F238E27FC236}">
                <a16:creationId xmlns:a16="http://schemas.microsoft.com/office/drawing/2014/main" id="{A1996E52-892A-42D9-837D-1A38542127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95400"/>
            <a:ext cx="776111" cy="408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55949B27-03D0-46B4-AB5F-8407D8E5463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Drawing Percentiles</a:t>
            </a:r>
          </a:p>
        </p:txBody>
      </p:sp>
      <p:pic>
        <p:nvPicPr>
          <p:cNvPr id="121859" name="Picture 3">
            <a:extLst>
              <a:ext uri="{FF2B5EF4-FFF2-40B4-BE49-F238E27FC236}">
                <a16:creationId xmlns:a16="http://schemas.microsoft.com/office/drawing/2014/main" id="{F02E2F12-00D6-452E-9C76-2A2E58A634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0"/>
            <a:ext cx="4635500" cy="407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extBox 4">
            <a:extLst>
              <a:ext uri="{FF2B5EF4-FFF2-40B4-BE49-F238E27FC236}">
                <a16:creationId xmlns:a16="http://schemas.microsoft.com/office/drawing/2014/main" id="{F0E19C0F-E85C-48D1-9163-882CD55C872D}"/>
              </a:ext>
            </a:extLst>
          </p:cNvPr>
          <p:cNvSpPr txBox="1">
            <a:spLocks noChangeArrowheads="1"/>
          </p:cNvSpPr>
          <p:nvPr/>
        </p:nvSpPr>
        <p:spPr bwMode="auto">
          <a:xfrm>
            <a:off x="3860800" y="1778000"/>
            <a:ext cx="1824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000"/>
              <a:t>75</a:t>
            </a:r>
            <a:r>
              <a:rPr lang="en-US" altLang="en-US" sz="2000" baseline="30000"/>
              <a:t>th</a:t>
            </a:r>
            <a:r>
              <a:rPr lang="en-US" altLang="en-US" sz="2000"/>
              <a:t>  Percentiles</a:t>
            </a:r>
          </a:p>
        </p:txBody>
      </p:sp>
      <p:cxnSp>
        <p:nvCxnSpPr>
          <p:cNvPr id="121861" name="Straight Connector 5">
            <a:extLst>
              <a:ext uri="{FF2B5EF4-FFF2-40B4-BE49-F238E27FC236}">
                <a16:creationId xmlns:a16="http://schemas.microsoft.com/office/drawing/2014/main" id="{EA076E25-4B6E-4A8C-B872-50C81D9F60C9}"/>
              </a:ext>
            </a:extLst>
          </p:cNvPr>
          <p:cNvCxnSpPr>
            <a:cxnSpLocks noChangeShapeType="1"/>
          </p:cNvCxnSpPr>
          <p:nvPr/>
        </p:nvCxnSpPr>
        <p:spPr bwMode="auto">
          <a:xfrm rot="5400000">
            <a:off x="3331634" y="2391833"/>
            <a:ext cx="1566333" cy="1100667"/>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121862" name="Straight Connector 10">
            <a:extLst>
              <a:ext uri="{FF2B5EF4-FFF2-40B4-BE49-F238E27FC236}">
                <a16:creationId xmlns:a16="http://schemas.microsoft.com/office/drawing/2014/main" id="{9CFCDEB6-1E82-4DCD-8FF1-1546C465F504}"/>
              </a:ext>
            </a:extLst>
          </p:cNvPr>
          <p:cNvCxnSpPr>
            <a:cxnSpLocks noChangeShapeType="1"/>
          </p:cNvCxnSpPr>
          <p:nvPr/>
        </p:nvCxnSpPr>
        <p:spPr bwMode="auto">
          <a:xfrm>
            <a:off x="4876800" y="2159000"/>
            <a:ext cx="931333" cy="550333"/>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cxnSp>
      <p:sp>
        <p:nvSpPr>
          <p:cNvPr id="121863" name="Rectangle 18">
            <a:extLst>
              <a:ext uri="{FF2B5EF4-FFF2-40B4-BE49-F238E27FC236}">
                <a16:creationId xmlns:a16="http://schemas.microsoft.com/office/drawing/2014/main" id="{09B0A78D-47D1-426E-8678-8E6AB06E3BE2}"/>
              </a:ext>
            </a:extLst>
          </p:cNvPr>
          <p:cNvSpPr>
            <a:spLocks noChangeArrowheads="1"/>
          </p:cNvSpPr>
          <p:nvPr/>
        </p:nvSpPr>
        <p:spPr bwMode="auto">
          <a:xfrm>
            <a:off x="3945467" y="4741334"/>
            <a:ext cx="1824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000"/>
              <a:t>25</a:t>
            </a:r>
            <a:r>
              <a:rPr lang="en-US" altLang="en-US" sz="2000" baseline="30000"/>
              <a:t>th</a:t>
            </a:r>
            <a:r>
              <a:rPr lang="en-US" altLang="en-US" sz="2000"/>
              <a:t>  Percentiles</a:t>
            </a:r>
          </a:p>
        </p:txBody>
      </p:sp>
      <p:cxnSp>
        <p:nvCxnSpPr>
          <p:cNvPr id="121864" name="Straight Connector 19">
            <a:extLst>
              <a:ext uri="{FF2B5EF4-FFF2-40B4-BE49-F238E27FC236}">
                <a16:creationId xmlns:a16="http://schemas.microsoft.com/office/drawing/2014/main" id="{E6DE247E-08D3-407F-B2BE-A5AAE3AF7E5F}"/>
              </a:ext>
            </a:extLst>
          </p:cNvPr>
          <p:cNvCxnSpPr>
            <a:cxnSpLocks noChangeShapeType="1"/>
          </p:cNvCxnSpPr>
          <p:nvPr/>
        </p:nvCxnSpPr>
        <p:spPr bwMode="auto">
          <a:xfrm flipV="1">
            <a:off x="4961467" y="4191000"/>
            <a:ext cx="719667" cy="550333"/>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121865" name="Straight Connector 23">
            <a:extLst>
              <a:ext uri="{FF2B5EF4-FFF2-40B4-BE49-F238E27FC236}">
                <a16:creationId xmlns:a16="http://schemas.microsoft.com/office/drawing/2014/main" id="{628B9055-2E89-45A3-8FB8-DCF7534297C1}"/>
              </a:ext>
            </a:extLst>
          </p:cNvPr>
          <p:cNvCxnSpPr>
            <a:cxnSpLocks noChangeShapeType="1"/>
            <a:stCxn id="121863" idx="0"/>
          </p:cNvCxnSpPr>
          <p:nvPr/>
        </p:nvCxnSpPr>
        <p:spPr bwMode="auto">
          <a:xfrm flipH="1" flipV="1">
            <a:off x="3522135" y="4445001"/>
            <a:ext cx="1335601" cy="296333"/>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EBEBB48D-B262-48B1-8F2A-277011D38B6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Making the Boxes</a:t>
            </a:r>
          </a:p>
        </p:txBody>
      </p:sp>
      <p:pic>
        <p:nvPicPr>
          <p:cNvPr id="123907" name="Picture 3">
            <a:extLst>
              <a:ext uri="{FF2B5EF4-FFF2-40B4-BE49-F238E27FC236}">
                <a16:creationId xmlns:a16="http://schemas.microsoft.com/office/drawing/2014/main" id="{352DE0DD-1A14-473B-A391-23AE2FBFCE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00528"/>
            <a:ext cx="4769556" cy="405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6B58CB32-4A24-4407-8E93-78858B093A8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Adding the Medians</a:t>
            </a:r>
          </a:p>
        </p:txBody>
      </p:sp>
      <p:pic>
        <p:nvPicPr>
          <p:cNvPr id="125955" name="Picture 3">
            <a:extLst>
              <a:ext uri="{FF2B5EF4-FFF2-40B4-BE49-F238E27FC236}">
                <a16:creationId xmlns:a16="http://schemas.microsoft.com/office/drawing/2014/main" id="{1250E893-9B02-4FF6-97E4-CDB6197D1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2883" y="1417638"/>
            <a:ext cx="4423833" cy="404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02E4FB4D-2D3E-43C1-882B-EF525914653C}"/>
              </a:ext>
            </a:extLst>
          </p:cNvPr>
          <p:cNvSpPr>
            <a:spLocks noGrp="1" noChangeArrowheads="1"/>
          </p:cNvSpPr>
          <p:nvPr>
            <p:ph type="title" idx="4294967295"/>
          </p:nvPr>
        </p:nvSpPr>
        <p:spPr>
          <a:xfrm>
            <a:off x="685006" y="304800"/>
            <a:ext cx="7773987" cy="1016000"/>
          </a:xfrm>
        </p:spPr>
        <p:txBody>
          <a:bodyPr/>
          <a:lstStyle/>
          <a:p>
            <a:pPr eaLnBrk="1" hangingPunct="1"/>
            <a:r>
              <a:rPr lang="en-US" altLang="en-US" dirty="0">
                <a:ea typeface="ＭＳ Ｐゴシック" panose="020B0600070205080204" pitchFamily="34" charset="-128"/>
              </a:rPr>
              <a:t>Terminology</a:t>
            </a:r>
          </a:p>
        </p:txBody>
      </p:sp>
      <p:sp>
        <p:nvSpPr>
          <p:cNvPr id="128003" name="Rectangle 5">
            <a:extLst>
              <a:ext uri="{FF2B5EF4-FFF2-40B4-BE49-F238E27FC236}">
                <a16:creationId xmlns:a16="http://schemas.microsoft.com/office/drawing/2014/main" id="{9621517D-F54A-46E1-AA6A-065C315D6427}"/>
              </a:ext>
            </a:extLst>
          </p:cNvPr>
          <p:cNvSpPr>
            <a:spLocks noGrp="1" noChangeArrowheads="1"/>
          </p:cNvSpPr>
          <p:nvPr>
            <p:ph type="body" idx="4294967295"/>
          </p:nvPr>
        </p:nvSpPr>
        <p:spPr>
          <a:xfrm>
            <a:off x="782020" y="1403628"/>
            <a:ext cx="7773987" cy="1998663"/>
          </a:xfrm>
          <a:noFill/>
        </p:spPr>
        <p:txBody>
          <a:bodyPr/>
          <a:lstStyle/>
          <a:p>
            <a:pPr eaLnBrk="1" hangingPunct="1">
              <a:lnSpc>
                <a:spcPct val="90000"/>
              </a:lnSpc>
            </a:pPr>
            <a:r>
              <a:rPr lang="en-US" altLang="en-US" sz="2722" dirty="0">
                <a:ea typeface="ＭＳ Ｐゴシック" panose="020B0600070205080204" pitchFamily="34" charset="-128"/>
              </a:rPr>
              <a:t>The upper hinge is the 75th percentile.</a:t>
            </a:r>
          </a:p>
          <a:p>
            <a:pPr eaLnBrk="1" hangingPunct="1">
              <a:lnSpc>
                <a:spcPct val="90000"/>
              </a:lnSpc>
            </a:pPr>
            <a:r>
              <a:rPr lang="en-US" altLang="en-US" sz="2722" dirty="0">
                <a:ea typeface="ＭＳ Ｐゴシック" panose="020B0600070205080204" pitchFamily="34" charset="-128"/>
              </a:rPr>
              <a:t>The lower hinge in the 25th percentile.</a:t>
            </a:r>
          </a:p>
          <a:p>
            <a:pPr eaLnBrk="1" hangingPunct="1">
              <a:lnSpc>
                <a:spcPct val="90000"/>
              </a:lnSpc>
            </a:pPr>
            <a:r>
              <a:rPr lang="en-US" altLang="en-US" sz="2722" dirty="0">
                <a:ea typeface="ＭＳ Ｐゴシック" panose="020B0600070205080204" pitchFamily="34" charset="-128"/>
              </a:rPr>
              <a:t>The H-spread is the difference between the upper and lower hinges.</a:t>
            </a:r>
          </a:p>
          <a:p>
            <a:pPr eaLnBrk="1" hangingPunct="1">
              <a:lnSpc>
                <a:spcPct val="90000"/>
              </a:lnSpc>
              <a:buFontTx/>
              <a:buNone/>
            </a:pPr>
            <a:endParaRPr lang="en-US" altLang="en-US" sz="3056" dirty="0">
              <a:ea typeface="ＭＳ Ｐゴシック" panose="020B0600070205080204" pitchFamily="34" charset="-128"/>
            </a:endParaRPr>
          </a:p>
        </p:txBody>
      </p:sp>
      <p:pic>
        <p:nvPicPr>
          <p:cNvPr id="128004" name="Picture 4">
            <a:extLst>
              <a:ext uri="{FF2B5EF4-FFF2-40B4-BE49-F238E27FC236}">
                <a16:creationId xmlns:a16="http://schemas.microsoft.com/office/drawing/2014/main" id="{7C358CD9-5EF8-4DAA-AB04-C8A605B9E1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993" y="3276600"/>
            <a:ext cx="7390694" cy="230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4F9F9CCF-9C8E-4231-9B6B-8473DF18AEA9}"/>
              </a:ext>
            </a:extLst>
          </p:cNvPr>
          <p:cNvSpPr>
            <a:spLocks noGrp="1" noChangeArrowheads="1"/>
          </p:cNvSpPr>
          <p:nvPr>
            <p:ph type="title" idx="4294967295"/>
          </p:nvPr>
        </p:nvSpPr>
        <p:spPr>
          <a:xfrm>
            <a:off x="304800" y="533400"/>
            <a:ext cx="7773987" cy="1016000"/>
          </a:xfrm>
        </p:spPr>
        <p:txBody>
          <a:bodyPr/>
          <a:lstStyle/>
          <a:p>
            <a:pPr eaLnBrk="1" hangingPunct="1"/>
            <a:r>
              <a:rPr lang="en-US" altLang="en-US">
                <a:ea typeface="ＭＳ Ｐゴシック" panose="020B0600070205080204" pitchFamily="34" charset="-128"/>
              </a:rPr>
              <a:t>More Terminology</a:t>
            </a:r>
          </a:p>
        </p:txBody>
      </p:sp>
      <p:sp>
        <p:nvSpPr>
          <p:cNvPr id="130051" name="Rectangle 3">
            <a:extLst>
              <a:ext uri="{FF2B5EF4-FFF2-40B4-BE49-F238E27FC236}">
                <a16:creationId xmlns:a16="http://schemas.microsoft.com/office/drawing/2014/main" id="{E151ECA7-A467-4158-90D6-9DA0F2E346AE}"/>
              </a:ext>
            </a:extLst>
          </p:cNvPr>
          <p:cNvSpPr>
            <a:spLocks noGrp="1" noChangeArrowheads="1"/>
          </p:cNvSpPr>
          <p:nvPr>
            <p:ph type="body" idx="4294967295"/>
          </p:nvPr>
        </p:nvSpPr>
        <p:spPr>
          <a:xfrm>
            <a:off x="304800" y="1447800"/>
            <a:ext cx="7773987" cy="2438400"/>
          </a:xfrm>
          <a:noFill/>
        </p:spPr>
        <p:txBody>
          <a:bodyPr/>
          <a:lstStyle/>
          <a:p>
            <a:pPr eaLnBrk="1" hangingPunct="1">
              <a:lnSpc>
                <a:spcPct val="90000"/>
              </a:lnSpc>
            </a:pPr>
            <a:r>
              <a:rPr lang="en-US" altLang="en-US" sz="3056" dirty="0">
                <a:ea typeface="ＭＳ Ｐゴシック" panose="020B0600070205080204" pitchFamily="34" charset="-128"/>
              </a:rPr>
              <a:t>A step is 1.5 times the H-spread.</a:t>
            </a:r>
          </a:p>
          <a:p>
            <a:pPr eaLnBrk="1" hangingPunct="1">
              <a:lnSpc>
                <a:spcPct val="90000"/>
              </a:lnSpc>
            </a:pPr>
            <a:r>
              <a:rPr lang="en-US" altLang="en-US" sz="3056" dirty="0">
                <a:ea typeface="ＭＳ Ｐゴシック" panose="020B0600070205080204" pitchFamily="34" charset="-128"/>
              </a:rPr>
              <a:t>There are two inner fences. The upper inner fence is one step above the upper hinge; the lower one is one step below the lower hinge.</a:t>
            </a:r>
          </a:p>
        </p:txBody>
      </p:sp>
      <p:pic>
        <p:nvPicPr>
          <p:cNvPr id="130052" name="Picture 4">
            <a:extLst>
              <a:ext uri="{FF2B5EF4-FFF2-40B4-BE49-F238E27FC236}">
                <a16:creationId xmlns:a16="http://schemas.microsoft.com/office/drawing/2014/main" id="{6A868473-8FC1-4531-908E-6EC214782D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120" y="3835400"/>
            <a:ext cx="6110111" cy="198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3364744-4389-4CA6-86C5-C205265C0160}"/>
              </a:ext>
            </a:extLst>
          </p:cNvPr>
          <p:cNvSpPr>
            <a:spLocks noGrp="1" noChangeArrowheads="1"/>
          </p:cNvSpPr>
          <p:nvPr>
            <p:ph type="title" idx="4294967295"/>
          </p:nvPr>
        </p:nvSpPr>
        <p:spPr>
          <a:xfrm>
            <a:off x="1217613" y="685800"/>
            <a:ext cx="7773987" cy="1016000"/>
          </a:xfrm>
        </p:spPr>
        <p:txBody>
          <a:bodyPr/>
          <a:lstStyle/>
          <a:p>
            <a:pPr eaLnBrk="1" hangingPunct="1"/>
            <a:r>
              <a:rPr lang="en-US" altLang="en-US" dirty="0">
                <a:ea typeface="ＭＳ Ｐゴシック" panose="020B0600070205080204" pitchFamily="34" charset="-128"/>
              </a:rPr>
              <a:t>Even More Terminology</a:t>
            </a:r>
          </a:p>
        </p:txBody>
      </p:sp>
      <p:sp>
        <p:nvSpPr>
          <p:cNvPr id="132099" name="Rectangle 3">
            <a:extLst>
              <a:ext uri="{FF2B5EF4-FFF2-40B4-BE49-F238E27FC236}">
                <a16:creationId xmlns:a16="http://schemas.microsoft.com/office/drawing/2014/main" id="{E034AD6C-2747-4F1B-9D03-D79A0CE52838}"/>
              </a:ext>
            </a:extLst>
          </p:cNvPr>
          <p:cNvSpPr>
            <a:spLocks noGrp="1" noChangeArrowheads="1"/>
          </p:cNvSpPr>
          <p:nvPr>
            <p:ph type="body" idx="4294967295"/>
          </p:nvPr>
        </p:nvSpPr>
        <p:spPr>
          <a:xfrm>
            <a:off x="-152400" y="1938338"/>
            <a:ext cx="7772400" cy="1389062"/>
          </a:xfrm>
          <a:noFill/>
        </p:spPr>
        <p:txBody>
          <a:bodyPr>
            <a:normAutofit lnSpcReduction="10000"/>
          </a:bodyPr>
          <a:lstStyle/>
          <a:p>
            <a:pPr eaLnBrk="1" hangingPunct="1"/>
            <a:r>
              <a:rPr lang="en-US" altLang="en-US" sz="3056">
                <a:ea typeface="ＭＳ Ｐゴシック" panose="020B0600070205080204" pitchFamily="34" charset="-128"/>
              </a:rPr>
              <a:t>The outer fences are two steps above the upper hinge and two steps below the lower hinge.</a:t>
            </a:r>
          </a:p>
        </p:txBody>
      </p:sp>
      <p:pic>
        <p:nvPicPr>
          <p:cNvPr id="132100" name="Picture 4">
            <a:extLst>
              <a:ext uri="{FF2B5EF4-FFF2-40B4-BE49-F238E27FC236}">
                <a16:creationId xmlns:a16="http://schemas.microsoft.com/office/drawing/2014/main" id="{6A41673B-5504-4E3A-A478-9ACCF5F71D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9267" y="3849453"/>
            <a:ext cx="6110111" cy="1636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2B51F480-159A-4388-9CF4-1BF84D9974B3}"/>
              </a:ext>
            </a:extLst>
          </p:cNvPr>
          <p:cNvSpPr>
            <a:spLocks noGrp="1" noChangeArrowheads="1"/>
          </p:cNvSpPr>
          <p:nvPr>
            <p:ph type="title" idx="4294967295"/>
          </p:nvPr>
        </p:nvSpPr>
        <p:spPr>
          <a:xfrm>
            <a:off x="457200" y="152400"/>
            <a:ext cx="7773987" cy="812800"/>
          </a:xfrm>
        </p:spPr>
        <p:txBody>
          <a:bodyPr/>
          <a:lstStyle/>
          <a:p>
            <a:pPr eaLnBrk="1" hangingPunct="1"/>
            <a:r>
              <a:rPr lang="en-US" altLang="en-US">
                <a:ea typeface="ＭＳ Ｐゴシック" panose="020B0600070205080204" pitchFamily="34" charset="-128"/>
              </a:rPr>
              <a:t>Last Terminology</a:t>
            </a:r>
          </a:p>
        </p:txBody>
      </p:sp>
      <p:sp>
        <p:nvSpPr>
          <p:cNvPr id="134147" name="Rectangle 3">
            <a:extLst>
              <a:ext uri="{FF2B5EF4-FFF2-40B4-BE49-F238E27FC236}">
                <a16:creationId xmlns:a16="http://schemas.microsoft.com/office/drawing/2014/main" id="{48DC1810-63F5-41B9-B537-67A70A9C595E}"/>
              </a:ext>
            </a:extLst>
          </p:cNvPr>
          <p:cNvSpPr>
            <a:spLocks noGrp="1" noChangeArrowheads="1"/>
          </p:cNvSpPr>
          <p:nvPr>
            <p:ph type="body" idx="4294967295"/>
          </p:nvPr>
        </p:nvSpPr>
        <p:spPr>
          <a:xfrm>
            <a:off x="457200" y="1066800"/>
            <a:ext cx="7773987" cy="3251200"/>
          </a:xfrm>
          <a:noFill/>
        </p:spPr>
        <p:txBody>
          <a:bodyPr/>
          <a:lstStyle/>
          <a:p>
            <a:pPr eaLnBrk="1" hangingPunct="1">
              <a:lnSpc>
                <a:spcPct val="90000"/>
              </a:lnSpc>
            </a:pPr>
            <a:r>
              <a:rPr lang="en-US" altLang="en-US" sz="2722">
                <a:ea typeface="ＭＳ Ｐゴシック" panose="020B0600070205080204" pitchFamily="34" charset="-128"/>
              </a:rPr>
              <a:t>The upper adjacent value is the largest value below the upper inner fence. The upper inner fence is 24.5. The highest value in the data below 24.5 is 24.</a:t>
            </a:r>
          </a:p>
          <a:p>
            <a:pPr eaLnBrk="1" hangingPunct="1">
              <a:lnSpc>
                <a:spcPct val="90000"/>
              </a:lnSpc>
            </a:pPr>
            <a:r>
              <a:rPr lang="en-US" altLang="en-US" sz="2722">
                <a:ea typeface="ＭＳ Ｐゴシック" panose="020B0600070205080204" pitchFamily="34" charset="-128"/>
              </a:rPr>
              <a:t>The lower adjacent value is the smallest value above the lower inner fence. The lower inner fence is 12.5. The lowest value in the data above 12.5 is 14.</a:t>
            </a:r>
            <a:endParaRPr lang="en-US" altLang="en-US" sz="3056">
              <a:ea typeface="ＭＳ Ｐゴシック" panose="020B0600070205080204" pitchFamily="34" charset="-128"/>
            </a:endParaRPr>
          </a:p>
        </p:txBody>
      </p:sp>
      <p:pic>
        <p:nvPicPr>
          <p:cNvPr id="2" name="Picture 1">
            <a:extLst>
              <a:ext uri="{FF2B5EF4-FFF2-40B4-BE49-F238E27FC236}">
                <a16:creationId xmlns:a16="http://schemas.microsoft.com/office/drawing/2014/main" id="{F8E77D52-F65B-4E58-BFA7-3B3031B925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7854" y="4408311"/>
            <a:ext cx="5757333" cy="163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7A1EA24D-94CE-43BD-A31C-59723ECB075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Drawing the Whiskers</a:t>
            </a:r>
          </a:p>
        </p:txBody>
      </p:sp>
      <p:pic>
        <p:nvPicPr>
          <p:cNvPr id="136195" name="Picture 3">
            <a:extLst>
              <a:ext uri="{FF2B5EF4-FFF2-40B4-BE49-F238E27FC236}">
                <a16:creationId xmlns:a16="http://schemas.microsoft.com/office/drawing/2014/main" id="{58B2F476-895E-42D3-BF9A-8BC31B42D5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939" y="1600200"/>
            <a:ext cx="5171722" cy="407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F8255AF-9FFC-4C75-9014-8B1C2C808A0B}"/>
              </a:ext>
            </a:extLst>
          </p:cNvPr>
          <p:cNvSpPr>
            <a:spLocks noGrp="1" noChangeArrowheads="1"/>
          </p:cNvSpPr>
          <p:nvPr>
            <p:ph type="ctrTitle" idx="4294967295"/>
          </p:nvPr>
        </p:nvSpPr>
        <p:spPr>
          <a:xfrm>
            <a:off x="0" y="1193800"/>
            <a:ext cx="7839075" cy="1016000"/>
          </a:xfrm>
        </p:spPr>
        <p:txBody>
          <a:bodyPr/>
          <a:lstStyle/>
          <a:p>
            <a:pPr eaLnBrk="1" hangingPunct="1"/>
            <a:r>
              <a:rPr lang="en-US" altLang="en-US">
                <a:ea typeface="ＭＳ Ｐゴシック" panose="020B0600070205080204" pitchFamily="34" charset="-128"/>
              </a:rPr>
              <a:t>Yes!</a:t>
            </a:r>
          </a:p>
        </p:txBody>
      </p:sp>
      <p:sp>
        <p:nvSpPr>
          <p:cNvPr id="21507" name="Rectangle 3">
            <a:extLst>
              <a:ext uri="{FF2B5EF4-FFF2-40B4-BE49-F238E27FC236}">
                <a16:creationId xmlns:a16="http://schemas.microsoft.com/office/drawing/2014/main" id="{140CE513-E722-4F56-8D41-D1A2AE945B62}"/>
              </a:ext>
            </a:extLst>
          </p:cNvPr>
          <p:cNvSpPr>
            <a:spLocks noGrp="1" noChangeArrowheads="1"/>
          </p:cNvSpPr>
          <p:nvPr>
            <p:ph type="subTitle" idx="4294967295"/>
          </p:nvPr>
        </p:nvSpPr>
        <p:spPr>
          <a:xfrm>
            <a:off x="1361281" y="2514600"/>
            <a:ext cx="6421438" cy="3352800"/>
          </a:xfrm>
        </p:spPr>
        <p:txBody>
          <a:bodyPr/>
          <a:lstStyle/>
          <a:p>
            <a:pPr eaLnBrk="1" hangingPunct="1"/>
            <a:r>
              <a:rPr lang="en-US" altLang="en-US">
                <a:ea typeface="ＭＳ Ｐゴシック" panose="020B0600070205080204" pitchFamily="34" charset="-128"/>
              </a:rPr>
              <a:t>Ice cream consumption typically increases in summer months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Thus, there is a “history effect”</a:t>
            </a:r>
          </a:p>
        </p:txBody>
      </p:sp>
    </p:spTree>
    <p:custDataLst>
      <p:tags r:id="rId1"/>
    </p:custData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9EE8F8FD-778F-4FB2-A062-21BB64580D6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Review of Whiskers</a:t>
            </a:r>
          </a:p>
        </p:txBody>
      </p:sp>
      <p:sp>
        <p:nvSpPr>
          <p:cNvPr id="138243" name="Rectangle 3">
            <a:extLst>
              <a:ext uri="{FF2B5EF4-FFF2-40B4-BE49-F238E27FC236}">
                <a16:creationId xmlns:a16="http://schemas.microsoft.com/office/drawing/2014/main" id="{C8491A01-B6BE-408D-8D20-5F12E5A85B6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Drawn from upper hinge to upper adjacent</a:t>
            </a:r>
          </a:p>
          <a:p>
            <a:pPr eaLnBrk="1" hangingPunct="1"/>
            <a:r>
              <a:rPr lang="en-US" altLang="en-US">
                <a:ea typeface="ＭＳ Ｐゴシック" panose="020B0600070205080204" pitchFamily="34" charset="-128"/>
              </a:rPr>
              <a:t>Drawn from lower hinge to lower adjacent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423A2-DE97-4EB1-8271-35285AE3D2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667" y="2243667"/>
            <a:ext cx="3132667" cy="86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91" name="Rectangle 2">
            <a:extLst>
              <a:ext uri="{FF2B5EF4-FFF2-40B4-BE49-F238E27FC236}">
                <a16:creationId xmlns:a16="http://schemas.microsoft.com/office/drawing/2014/main" id="{519E6404-28E9-4897-9EE9-54556676CB2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Outside Values</a:t>
            </a:r>
          </a:p>
        </p:txBody>
      </p:sp>
      <p:pic>
        <p:nvPicPr>
          <p:cNvPr id="140292" name="Picture 8">
            <a:extLst>
              <a:ext uri="{FF2B5EF4-FFF2-40B4-BE49-F238E27FC236}">
                <a16:creationId xmlns:a16="http://schemas.microsoft.com/office/drawing/2014/main" id="{E70C2FA9-388C-4B37-A3BF-54B9B46BD2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159000"/>
            <a:ext cx="511086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04045279-7EED-45EC-AD27-C8B5D787A86A}"/>
              </a:ext>
            </a:extLst>
          </p:cNvPr>
          <p:cNvSpPr>
            <a:spLocks noGrp="1" noChangeArrowheads="1"/>
          </p:cNvSpPr>
          <p:nvPr>
            <p:ph type="title" idx="4294967295"/>
          </p:nvPr>
        </p:nvSpPr>
        <p:spPr>
          <a:xfrm>
            <a:off x="838200" y="381000"/>
            <a:ext cx="7773987" cy="1016000"/>
          </a:xfrm>
        </p:spPr>
        <p:txBody>
          <a:bodyPr/>
          <a:lstStyle/>
          <a:p>
            <a:pPr eaLnBrk="1" hangingPunct="1"/>
            <a:r>
              <a:rPr lang="en-US" altLang="en-US" dirty="0">
                <a:ea typeface="ＭＳ Ｐゴシック" panose="020B0600070205080204" pitchFamily="34" charset="-128"/>
              </a:rPr>
              <a:t>Completed Box Plots</a:t>
            </a:r>
          </a:p>
        </p:txBody>
      </p:sp>
      <p:pic>
        <p:nvPicPr>
          <p:cNvPr id="142339" name="Picture 4">
            <a:extLst>
              <a:ext uri="{FF2B5EF4-FFF2-40B4-BE49-F238E27FC236}">
                <a16:creationId xmlns:a16="http://schemas.microsoft.com/office/drawing/2014/main" id="{5C059B7A-9213-418B-8147-207A457E2E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86146"/>
            <a:ext cx="5131153" cy="399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98688547-153C-4AE1-B9A9-BE1130B6834C}"/>
              </a:ext>
            </a:extLst>
          </p:cNvPr>
          <p:cNvSpPr>
            <a:spLocks noGrp="1" noChangeArrowheads="1"/>
          </p:cNvSpPr>
          <p:nvPr>
            <p:ph type="title" idx="4294967295"/>
          </p:nvPr>
        </p:nvSpPr>
        <p:spPr>
          <a:xfrm>
            <a:off x="1066800" y="533400"/>
            <a:ext cx="7773987" cy="1016000"/>
          </a:xfrm>
        </p:spPr>
        <p:txBody>
          <a:bodyPr/>
          <a:lstStyle/>
          <a:p>
            <a:pPr eaLnBrk="1" hangingPunct="1"/>
            <a:r>
              <a:rPr lang="en-US" altLang="en-US">
                <a:ea typeface="ＭＳ Ｐゴシック" panose="020B0600070205080204" pitchFamily="34" charset="-128"/>
              </a:rPr>
              <a:t>Labeled Box Plot</a:t>
            </a:r>
          </a:p>
        </p:txBody>
      </p:sp>
      <p:pic>
        <p:nvPicPr>
          <p:cNvPr id="144387" name="Picture 3">
            <a:extLst>
              <a:ext uri="{FF2B5EF4-FFF2-40B4-BE49-F238E27FC236}">
                <a16:creationId xmlns:a16="http://schemas.microsoft.com/office/drawing/2014/main" id="{298D5672-708A-4263-94A8-CA8C1555AC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1787" y="1803400"/>
            <a:ext cx="5589764"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D0D72D4B-6ABF-4D03-83FC-F3B338E44A1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Bar Charts</a:t>
            </a:r>
          </a:p>
        </p:txBody>
      </p:sp>
      <p:sp>
        <p:nvSpPr>
          <p:cNvPr id="146435" name="Rectangle 3">
            <a:extLst>
              <a:ext uri="{FF2B5EF4-FFF2-40B4-BE49-F238E27FC236}">
                <a16:creationId xmlns:a16="http://schemas.microsoft.com/office/drawing/2014/main" id="{878030B4-0FC8-4179-8712-A5406221E468}"/>
              </a:ext>
            </a:extLst>
          </p:cNvPr>
          <p:cNvSpPr>
            <a:spLocks noGrp="1" noChangeArrowheads="1"/>
          </p:cNvSpPr>
          <p:nvPr>
            <p:ph type="body" idx="4294967295"/>
          </p:nvPr>
        </p:nvSpPr>
        <p:spPr>
          <a:xfrm>
            <a:off x="304800" y="2286000"/>
            <a:ext cx="7696200" cy="2100263"/>
          </a:xfrm>
        </p:spPr>
        <p:txBody>
          <a:bodyPr/>
          <a:lstStyle/>
          <a:p>
            <a:pPr eaLnBrk="1" hangingPunct="1">
              <a:lnSpc>
                <a:spcPct val="90000"/>
              </a:lnSpc>
            </a:pPr>
            <a:r>
              <a:rPr lang="en-US" altLang="en-US">
                <a:ea typeface="ＭＳ Ｐゴシック" panose="020B0600070205080204" pitchFamily="34" charset="-128"/>
              </a:rPr>
              <a:t>Effective for showing the frequencies of different categories</a:t>
            </a:r>
          </a:p>
          <a:p>
            <a:pPr eaLnBrk="1" hangingPunct="1">
              <a:lnSpc>
                <a:spcPct val="90000"/>
              </a:lnSpc>
            </a:pPr>
            <a:endParaRPr lang="en-US" altLang="en-US">
              <a:ea typeface="ＭＳ Ｐゴシック" panose="020B0600070205080204" pitchFamily="34" charset="-128"/>
            </a:endParaRPr>
          </a:p>
        </p:txBody>
      </p:sp>
    </p:spTree>
  </p:cSld>
  <p:clrMapOvr>
    <a:masterClrMapping/>
  </p:clrMapOvr>
  <p:transition spd="slow" advClick="0" advTm="800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24C7804D-D880-47FA-B433-52183FE8AE0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Bar Charts Example</a:t>
            </a:r>
          </a:p>
        </p:txBody>
      </p:sp>
      <p:pic>
        <p:nvPicPr>
          <p:cNvPr id="148483" name="Picture 8">
            <a:extLst>
              <a:ext uri="{FF2B5EF4-FFF2-40B4-BE49-F238E27FC236}">
                <a16:creationId xmlns:a16="http://schemas.microsoft.com/office/drawing/2014/main" id="{F2B8820E-D159-40A9-A158-C196C71B91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32000"/>
            <a:ext cx="5672667" cy="40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57FD89D8-C7D5-4A38-82B2-F1BFE8570A3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Not Just Frequencies</a:t>
            </a:r>
          </a:p>
        </p:txBody>
      </p:sp>
      <p:sp>
        <p:nvSpPr>
          <p:cNvPr id="150531" name="Rectangle 3">
            <a:extLst>
              <a:ext uri="{FF2B5EF4-FFF2-40B4-BE49-F238E27FC236}">
                <a16:creationId xmlns:a16="http://schemas.microsoft.com/office/drawing/2014/main" id="{EC2AC19E-09CC-4C70-915B-553491CAD901}"/>
              </a:ext>
            </a:extLst>
          </p:cNvPr>
          <p:cNvSpPr>
            <a:spLocks noGrp="1" noChangeArrowheads="1"/>
          </p:cNvSpPr>
          <p:nvPr>
            <p:ph type="body" idx="4294967295"/>
          </p:nvPr>
        </p:nvSpPr>
        <p:spPr>
          <a:xfrm>
            <a:off x="1447800" y="2413000"/>
            <a:ext cx="7696200" cy="2100263"/>
          </a:xfrm>
        </p:spPr>
        <p:txBody>
          <a:bodyPr/>
          <a:lstStyle/>
          <a:p>
            <a:pPr eaLnBrk="1" hangingPunct="1">
              <a:lnSpc>
                <a:spcPct val="90000"/>
              </a:lnSpc>
            </a:pPr>
            <a:r>
              <a:rPr lang="en-US" altLang="en-US">
                <a:ea typeface="ＭＳ Ｐゴシック" panose="020B0600070205080204" pitchFamily="34" charset="-128"/>
              </a:rPr>
              <a:t>Bar charts can present quantitative information other than frequencies.</a:t>
            </a:r>
          </a:p>
        </p:txBody>
      </p:sp>
    </p:spTree>
  </p:cSld>
  <p:clrMapOvr>
    <a:masterClrMapping/>
  </p:clrMapOvr>
  <p:transition spd="slow" advClick="0" advTm="800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D4E7885D-9B23-4D3F-91B3-04C435191536}"/>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a:ea typeface="ＭＳ Ｐゴシック" panose="020B0600070205080204" pitchFamily="34" charset="-128"/>
              </a:rPr>
              <a:t>Percent Increase</a:t>
            </a:r>
          </a:p>
        </p:txBody>
      </p:sp>
      <p:pic>
        <p:nvPicPr>
          <p:cNvPr id="152579" name="Picture 3">
            <a:extLst>
              <a:ext uri="{FF2B5EF4-FFF2-40B4-BE49-F238E27FC236}">
                <a16:creationId xmlns:a16="http://schemas.microsoft.com/office/drawing/2014/main" id="{2A892140-98D2-431E-98F2-EBEFF92153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0" y="1481667"/>
            <a:ext cx="7069667" cy="454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600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B74827E3-9306-482E-B004-FD3F3129D27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Bar Charts</a:t>
            </a:r>
          </a:p>
        </p:txBody>
      </p:sp>
      <p:sp>
        <p:nvSpPr>
          <p:cNvPr id="154627" name="Rectangle 3">
            <a:extLst>
              <a:ext uri="{FF2B5EF4-FFF2-40B4-BE49-F238E27FC236}">
                <a16:creationId xmlns:a16="http://schemas.microsoft.com/office/drawing/2014/main" id="{DD655555-6DFD-4A76-A0D8-A579BBB6029C}"/>
              </a:ext>
            </a:extLst>
          </p:cNvPr>
          <p:cNvSpPr>
            <a:spLocks noGrp="1" noChangeArrowheads="1"/>
          </p:cNvSpPr>
          <p:nvPr>
            <p:ph type="body" idx="4294967295"/>
          </p:nvPr>
        </p:nvSpPr>
        <p:spPr>
          <a:xfrm>
            <a:off x="1447800" y="2413000"/>
            <a:ext cx="7696200" cy="2100263"/>
          </a:xfrm>
        </p:spPr>
        <p:txBody>
          <a:bodyPr/>
          <a:lstStyle/>
          <a:p>
            <a:pPr eaLnBrk="1" hangingPunct="1"/>
            <a:r>
              <a:rPr lang="en-US" altLang="en-US">
                <a:ea typeface="ＭＳ Ｐゴシック" panose="020B0600070205080204" pitchFamily="34" charset="-128"/>
              </a:rPr>
              <a:t>Effective for showing change over time.</a:t>
            </a:r>
          </a:p>
          <a:p>
            <a:pPr eaLnBrk="1" hangingPunct="1"/>
            <a:endParaRPr lang="en-US" altLang="en-US">
              <a:ea typeface="ＭＳ Ｐゴシック" panose="020B0600070205080204" pitchFamily="34" charset="-128"/>
            </a:endParaRPr>
          </a:p>
        </p:txBody>
      </p:sp>
    </p:spTree>
  </p:cSld>
  <p:clrMapOvr>
    <a:masterClrMapping/>
  </p:clrMapOvr>
  <p:transition spd="slow" advClick="0" advTm="600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78173480-62E6-4B4B-9CD1-4A09E7E4A06E}"/>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a:ea typeface="ＭＳ Ｐゴシック" panose="020B0600070205080204" pitchFamily="34" charset="-128"/>
              </a:rPr>
              <a:t>Bar Charts</a:t>
            </a:r>
          </a:p>
        </p:txBody>
      </p:sp>
      <p:pic>
        <p:nvPicPr>
          <p:cNvPr id="156675" name="Picture 11">
            <a:extLst>
              <a:ext uri="{FF2B5EF4-FFF2-40B4-BE49-F238E27FC236}">
                <a16:creationId xmlns:a16="http://schemas.microsoft.com/office/drawing/2014/main" id="{5A60B8E9-E80D-4325-B48E-92B362CB89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5139" y="1651000"/>
            <a:ext cx="5750278" cy="372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BD4D80F-6745-42B4-86B9-B9DFC5BAD6D7}"/>
              </a:ext>
            </a:extLst>
          </p:cNvPr>
          <p:cNvSpPr>
            <a:spLocks noGrp="1" noChangeArrowheads="1"/>
          </p:cNvSpPr>
          <p:nvPr>
            <p:ph type="title" idx="4294967295"/>
          </p:nvPr>
        </p:nvSpPr>
        <p:spPr>
          <a:xfrm>
            <a:off x="0" y="685800"/>
            <a:ext cx="7772400" cy="914400"/>
          </a:xfrm>
        </p:spPr>
        <p:txBody>
          <a:bodyPr>
            <a:normAutofit fontScale="90000"/>
          </a:bodyPr>
          <a:lstStyle/>
          <a:p>
            <a:pPr eaLnBrk="1" hangingPunct="1"/>
            <a:r>
              <a:rPr lang="en-US" altLang="en-US">
                <a:ea typeface="ＭＳ Ｐゴシック" panose="020B0600070205080204" pitchFamily="34" charset="-128"/>
              </a:rPr>
              <a:t>Statistics Example #2: </a:t>
            </a:r>
            <a:br>
              <a:rPr lang="en-US" altLang="en-US">
                <a:ea typeface="ＭＳ Ｐゴシック" panose="020B0600070205080204" pitchFamily="34" charset="-128"/>
              </a:rPr>
            </a:br>
            <a:r>
              <a:rPr lang="en-US" altLang="en-US">
                <a:ea typeface="ＭＳ Ｐゴシック" panose="020B0600070205080204" pitchFamily="34" charset="-128"/>
              </a:rPr>
              <a:t>Churches and Crime</a:t>
            </a:r>
          </a:p>
        </p:txBody>
      </p:sp>
      <p:pic>
        <p:nvPicPr>
          <p:cNvPr id="23555" name="Picture 3">
            <a:extLst>
              <a:ext uri="{FF2B5EF4-FFF2-40B4-BE49-F238E27FC236}">
                <a16:creationId xmlns:a16="http://schemas.microsoft.com/office/drawing/2014/main" id="{940BD429-5ACD-4AAE-8DDB-07188AE35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41" y="2006424"/>
            <a:ext cx="6422319" cy="416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FFE14EE1-579A-489E-BBE9-2FA3213DEC98}"/>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a:ea typeface="ＭＳ Ｐゴシック" panose="020B0600070205080204" pitchFamily="34" charset="-128"/>
              </a:rPr>
              <a:t>Bar Charts</a:t>
            </a:r>
          </a:p>
        </p:txBody>
      </p:sp>
      <p:pic>
        <p:nvPicPr>
          <p:cNvPr id="158723" name="Picture 4">
            <a:extLst>
              <a:ext uri="{FF2B5EF4-FFF2-40B4-BE49-F238E27FC236}">
                <a16:creationId xmlns:a16="http://schemas.microsoft.com/office/drawing/2014/main" id="{B4C685D0-02A7-444D-A686-BB1B116938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333" y="1651001"/>
            <a:ext cx="5909028" cy="372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D3461A85-FED0-4FD3-AE6F-E7301D6208C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Bar Charts</a:t>
            </a:r>
          </a:p>
        </p:txBody>
      </p:sp>
      <p:sp>
        <p:nvSpPr>
          <p:cNvPr id="160771" name="Rectangle 3">
            <a:extLst>
              <a:ext uri="{FF2B5EF4-FFF2-40B4-BE49-F238E27FC236}">
                <a16:creationId xmlns:a16="http://schemas.microsoft.com/office/drawing/2014/main" id="{F46198C4-1A7B-4DAF-B40A-F3017E7782C1}"/>
              </a:ext>
            </a:extLst>
          </p:cNvPr>
          <p:cNvSpPr>
            <a:spLocks noGrp="1" noChangeArrowheads="1"/>
          </p:cNvSpPr>
          <p:nvPr>
            <p:ph type="body" idx="4294967295"/>
          </p:nvPr>
        </p:nvSpPr>
        <p:spPr>
          <a:xfrm>
            <a:off x="723900" y="2133600"/>
            <a:ext cx="7696200" cy="2100263"/>
          </a:xfrm>
        </p:spPr>
        <p:txBody>
          <a:bodyPr/>
          <a:lstStyle/>
          <a:p>
            <a:pPr eaLnBrk="1" hangingPunct="1">
              <a:lnSpc>
                <a:spcPct val="90000"/>
              </a:lnSpc>
            </a:pPr>
            <a:r>
              <a:rPr lang="en-US" altLang="en-US" dirty="0">
                <a:ea typeface="ＭＳ Ｐゴシック" panose="020B0600070205080204" pitchFamily="34" charset="-128"/>
              </a:rPr>
              <a:t>Bar charts are often used to compare the means of different experimental conditions.</a:t>
            </a:r>
          </a:p>
          <a:p>
            <a:pPr eaLnBrk="1" hangingPunct="1">
              <a:lnSpc>
                <a:spcPct val="90000"/>
              </a:lnSpc>
            </a:pPr>
            <a:r>
              <a:rPr lang="en-US" altLang="en-US" dirty="0">
                <a:ea typeface="ＭＳ Ｐゴシック" panose="020B0600070205080204" pitchFamily="34" charset="-128"/>
              </a:rPr>
              <a:t>Is this a good idea?</a:t>
            </a:r>
          </a:p>
        </p:txBody>
      </p:sp>
    </p:spTree>
  </p:cSld>
  <p:clrMapOvr>
    <a:masterClrMapping/>
  </p:clrMapOvr>
  <p:transition spd="slow" advClick="0" advTm="600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7454813C-BCA0-443B-84B9-AC8A87222FD0}"/>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a:ea typeface="ＭＳ Ｐゴシック" panose="020B0600070205080204" pitchFamily="34" charset="-128"/>
              </a:rPr>
              <a:t>Bar Charts</a:t>
            </a:r>
          </a:p>
        </p:txBody>
      </p:sp>
      <p:pic>
        <p:nvPicPr>
          <p:cNvPr id="162819" name="Picture 6">
            <a:extLst>
              <a:ext uri="{FF2B5EF4-FFF2-40B4-BE49-F238E27FC236}">
                <a16:creationId xmlns:a16="http://schemas.microsoft.com/office/drawing/2014/main" id="{763D1757-D8C3-4A39-B071-A6E9C8E0AD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7034389" cy="445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100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A410D0A2-47C2-41D1-9CAA-47942B30C8E6}"/>
              </a:ext>
            </a:extLst>
          </p:cNvPr>
          <p:cNvSpPr>
            <a:spLocks noGrp="1" noChangeArrowheads="1"/>
          </p:cNvSpPr>
          <p:nvPr>
            <p:ph type="title" idx="4294967295"/>
          </p:nvPr>
        </p:nvSpPr>
        <p:spPr>
          <a:xfrm>
            <a:off x="1031346" y="304800"/>
            <a:ext cx="7773987" cy="1016000"/>
          </a:xfrm>
        </p:spPr>
        <p:txBody>
          <a:bodyPr/>
          <a:lstStyle/>
          <a:p>
            <a:pPr eaLnBrk="1" hangingPunct="1"/>
            <a:r>
              <a:rPr lang="en-US" altLang="en-US">
                <a:ea typeface="ＭＳ Ｐゴシック" panose="020B0600070205080204" pitchFamily="34" charset="-128"/>
              </a:rPr>
              <a:t>Use Box Plots Instead</a:t>
            </a:r>
          </a:p>
        </p:txBody>
      </p:sp>
      <p:pic>
        <p:nvPicPr>
          <p:cNvPr id="164867" name="Picture 3">
            <a:extLst>
              <a:ext uri="{FF2B5EF4-FFF2-40B4-BE49-F238E27FC236}">
                <a16:creationId xmlns:a16="http://schemas.microsoft.com/office/drawing/2014/main" id="{4588F42E-F4F7-466B-B77C-C6A4572FD7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9933"/>
            <a:ext cx="6688667" cy="490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100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B361367-396E-4BEC-ADEF-7FFA656B0BA1}"/>
              </a:ext>
            </a:extLst>
          </p:cNvPr>
          <p:cNvSpPr>
            <a:spLocks noGrp="1" noChangeArrowheads="1"/>
          </p:cNvSpPr>
          <p:nvPr>
            <p:ph type="title" idx="4294967295"/>
          </p:nvPr>
        </p:nvSpPr>
        <p:spPr>
          <a:xfrm>
            <a:off x="0" y="787400"/>
            <a:ext cx="7773988" cy="1016000"/>
          </a:xfrm>
        </p:spPr>
        <p:txBody>
          <a:bodyPr/>
          <a:lstStyle/>
          <a:p>
            <a:pPr eaLnBrk="1" hangingPunct="1"/>
            <a:r>
              <a:rPr lang="en-US" altLang="en-US">
                <a:ea typeface="ＭＳ Ｐゴシック" panose="020B0600070205080204" pitchFamily="34" charset="-128"/>
              </a:rPr>
              <a:t>Bar Charts</a:t>
            </a:r>
          </a:p>
        </p:txBody>
      </p:sp>
      <p:sp>
        <p:nvSpPr>
          <p:cNvPr id="166915" name="Rectangle 6">
            <a:extLst>
              <a:ext uri="{FF2B5EF4-FFF2-40B4-BE49-F238E27FC236}">
                <a16:creationId xmlns:a16="http://schemas.microsoft.com/office/drawing/2014/main" id="{4F411D33-8DF8-47E9-BB5B-5173764B3E5D}"/>
              </a:ext>
            </a:extLst>
          </p:cNvPr>
          <p:cNvSpPr>
            <a:spLocks noGrp="1" noChangeArrowheads="1"/>
          </p:cNvSpPr>
          <p:nvPr>
            <p:ph type="body" idx="4294967295"/>
          </p:nvPr>
        </p:nvSpPr>
        <p:spPr>
          <a:xfrm>
            <a:off x="0" y="2006600"/>
            <a:ext cx="7696200" cy="3657600"/>
          </a:xfrm>
          <a:noFill/>
        </p:spPr>
        <p:txBody>
          <a:bodyPr/>
          <a:lstStyle/>
          <a:p>
            <a:pPr eaLnBrk="1" hangingPunct="1"/>
            <a:r>
              <a:rPr lang="en-US" altLang="en-US">
                <a:ea typeface="ＭＳ Ｐゴシック" panose="020B0600070205080204" pitchFamily="34" charset="-128"/>
              </a:rPr>
              <a:t>Bar charts are useful for portraying frequencies of qualitative variables.</a:t>
            </a:r>
          </a:p>
          <a:p>
            <a:pPr eaLnBrk="1" hangingPunct="1"/>
            <a:r>
              <a:rPr lang="en-US" altLang="en-US">
                <a:ea typeface="ＭＳ Ｐゴシック" panose="020B0600070205080204" pitchFamily="34" charset="-128"/>
              </a:rPr>
              <a:t>Bar charts can be used to display means but are inferior to box plots.</a:t>
            </a:r>
          </a:p>
        </p:txBody>
      </p:sp>
    </p:spTree>
  </p:cSld>
  <p:clrMapOvr>
    <a:masterClrMapping/>
  </p:clrMapOvr>
  <p:transition spd="slow" advClick="0" advTm="2000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65C0007-B7B8-451B-97B7-F23B30D18F3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Line Graphs</a:t>
            </a:r>
          </a:p>
        </p:txBody>
      </p:sp>
      <p:sp>
        <p:nvSpPr>
          <p:cNvPr id="168963" name="Rectangle 3">
            <a:extLst>
              <a:ext uri="{FF2B5EF4-FFF2-40B4-BE49-F238E27FC236}">
                <a16:creationId xmlns:a16="http://schemas.microsoft.com/office/drawing/2014/main" id="{F0EC8090-2703-4716-8507-4984B04305CF}"/>
              </a:ext>
            </a:extLst>
          </p:cNvPr>
          <p:cNvSpPr>
            <a:spLocks noGrp="1" noChangeArrowheads="1"/>
          </p:cNvSpPr>
          <p:nvPr>
            <p:ph type="body" idx="4294967295"/>
          </p:nvPr>
        </p:nvSpPr>
        <p:spPr>
          <a:xfrm>
            <a:off x="723900" y="2209800"/>
            <a:ext cx="7696200" cy="2100263"/>
          </a:xfrm>
        </p:spPr>
        <p:txBody>
          <a:bodyPr/>
          <a:lstStyle/>
          <a:p>
            <a:pPr eaLnBrk="1" hangingPunct="1"/>
            <a:r>
              <a:rPr lang="en-US" altLang="en-US" dirty="0">
                <a:ea typeface="ＭＳ Ｐゴシック" panose="020B0600070205080204" pitchFamily="34" charset="-128"/>
              </a:rPr>
              <a:t>A bar graph with the tops of the bar represented by points joined by lines.</a:t>
            </a:r>
          </a:p>
        </p:txBody>
      </p:sp>
    </p:spTree>
  </p:cSld>
  <p:clrMapOvr>
    <a:masterClrMapping/>
  </p:clrMapOvr>
  <p:transition spd="slow" advClick="0" advTm="900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246E7DD4-A973-4E68-B27D-48AC189B99D3}"/>
              </a:ext>
            </a:extLst>
          </p:cNvPr>
          <p:cNvSpPr>
            <a:spLocks noGrp="1" noChangeArrowheads="1"/>
          </p:cNvSpPr>
          <p:nvPr>
            <p:ph type="title" idx="4294967295"/>
          </p:nvPr>
        </p:nvSpPr>
        <p:spPr>
          <a:xfrm>
            <a:off x="0" y="584200"/>
            <a:ext cx="7773988" cy="1016000"/>
          </a:xfrm>
        </p:spPr>
        <p:txBody>
          <a:bodyPr/>
          <a:lstStyle/>
          <a:p>
            <a:pPr eaLnBrk="1" hangingPunct="1"/>
            <a:r>
              <a:rPr lang="en-US" altLang="en-US">
                <a:ea typeface="ＭＳ Ｐゴシック" panose="020B0600070205080204" pitchFamily="34" charset="-128"/>
              </a:rPr>
              <a:t>A Bar Chart</a:t>
            </a:r>
          </a:p>
        </p:txBody>
      </p:sp>
      <p:pic>
        <p:nvPicPr>
          <p:cNvPr id="171011" name="Picture 3" descr="Picture 16.tiff                                                00013BCCMacintosh HD                   B7C7A181:">
            <a:extLst>
              <a:ext uri="{FF2B5EF4-FFF2-40B4-BE49-F238E27FC236}">
                <a16:creationId xmlns:a16="http://schemas.microsoft.com/office/drawing/2014/main" id="{C5F46967-0673-4ADE-8A70-9FDDE4FD3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7620000" cy="420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300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910E488E-FFEC-47DE-9E29-A774E5983C57}"/>
              </a:ext>
            </a:extLst>
          </p:cNvPr>
          <p:cNvSpPr>
            <a:spLocks noGrp="1" noChangeArrowheads="1"/>
          </p:cNvSpPr>
          <p:nvPr>
            <p:ph type="title" idx="4294967295"/>
          </p:nvPr>
        </p:nvSpPr>
        <p:spPr>
          <a:xfrm>
            <a:off x="0" y="550863"/>
            <a:ext cx="7772400" cy="1057275"/>
          </a:xfrm>
        </p:spPr>
        <p:txBody>
          <a:bodyPr/>
          <a:lstStyle/>
          <a:p>
            <a:pPr eaLnBrk="1" hangingPunct="1"/>
            <a:r>
              <a:rPr lang="en-US" altLang="en-US">
                <a:ea typeface="ＭＳ Ｐゴシック" panose="020B0600070205080204" pitchFamily="34" charset="-128"/>
              </a:rPr>
              <a:t>Add a Point at the Top</a:t>
            </a:r>
          </a:p>
        </p:txBody>
      </p:sp>
      <p:pic>
        <p:nvPicPr>
          <p:cNvPr id="173059" name="Picture 4">
            <a:extLst>
              <a:ext uri="{FF2B5EF4-FFF2-40B4-BE49-F238E27FC236}">
                <a16:creationId xmlns:a16="http://schemas.microsoft.com/office/drawing/2014/main" id="{72DA7382-5F4A-4A61-8989-CECDE19C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621493"/>
            <a:ext cx="7264400" cy="400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800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7D9BC494-0705-4060-B4AB-BA6A80906A58}"/>
              </a:ext>
            </a:extLst>
          </p:cNvPr>
          <p:cNvSpPr>
            <a:spLocks noGrp="1" noChangeArrowheads="1"/>
          </p:cNvSpPr>
          <p:nvPr>
            <p:ph type="title" idx="4294967295"/>
          </p:nvPr>
        </p:nvSpPr>
        <p:spPr>
          <a:xfrm>
            <a:off x="0" y="677863"/>
            <a:ext cx="7772400" cy="889000"/>
          </a:xfrm>
        </p:spPr>
        <p:txBody>
          <a:bodyPr/>
          <a:lstStyle/>
          <a:p>
            <a:pPr eaLnBrk="1" hangingPunct="1"/>
            <a:r>
              <a:rPr lang="en-US" altLang="en-US">
                <a:ea typeface="ＭＳ Ｐゴシック" panose="020B0600070205080204" pitchFamily="34" charset="-128"/>
              </a:rPr>
              <a:t>Drawing Lines</a:t>
            </a:r>
          </a:p>
        </p:txBody>
      </p:sp>
      <p:pic>
        <p:nvPicPr>
          <p:cNvPr id="175107" name="Picture 4">
            <a:extLst>
              <a:ext uri="{FF2B5EF4-FFF2-40B4-BE49-F238E27FC236}">
                <a16:creationId xmlns:a16="http://schemas.microsoft.com/office/drawing/2014/main" id="{9A6956FC-6B2D-4EDC-BDD9-8D7EB82A5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66863"/>
            <a:ext cx="7493000" cy="413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000"/>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0F3DE3FA-E05B-4B59-91DF-7FBF2B26110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Erase the Bars</a:t>
            </a:r>
          </a:p>
        </p:txBody>
      </p:sp>
      <p:pic>
        <p:nvPicPr>
          <p:cNvPr id="177155" name="Picture 3" descr="Picture 17.tiff                                                00013BCCMacintosh HD                   B7C7A181:">
            <a:extLst>
              <a:ext uri="{FF2B5EF4-FFF2-40B4-BE49-F238E27FC236}">
                <a16:creationId xmlns:a16="http://schemas.microsoft.com/office/drawing/2014/main" id="{795C3AD5-495B-4F90-AA01-F5CB438EE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847810"/>
            <a:ext cx="7696200" cy="40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4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D2DAD88-ADE3-465E-98D3-420FEB6857E9}"/>
              </a:ext>
            </a:extLst>
          </p:cNvPr>
          <p:cNvSpPr>
            <a:spLocks noChangeArrowheads="1"/>
          </p:cNvSpPr>
          <p:nvPr/>
        </p:nvSpPr>
        <p:spPr bwMode="auto">
          <a:xfrm>
            <a:off x="544161" y="990424"/>
            <a:ext cx="7946319" cy="2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3334">
                <a:solidFill>
                  <a:srgbClr val="000000"/>
                </a:solidFill>
              </a:rPr>
              <a:t>The more churches in a city, the more crime there is. Thus, churches lead to crime.</a:t>
            </a:r>
          </a:p>
        </p:txBody>
      </p:sp>
      <p:sp>
        <p:nvSpPr>
          <p:cNvPr id="25603" name="Text Box 3">
            <a:extLst>
              <a:ext uri="{FF2B5EF4-FFF2-40B4-BE49-F238E27FC236}">
                <a16:creationId xmlns:a16="http://schemas.microsoft.com/office/drawing/2014/main" id="{F7286881-16BC-42E4-8C50-9A713D073455}"/>
              </a:ext>
            </a:extLst>
          </p:cNvPr>
          <p:cNvSpPr txBox="1">
            <a:spLocks noChangeArrowheads="1"/>
          </p:cNvSpPr>
          <p:nvPr/>
        </p:nvSpPr>
        <p:spPr bwMode="auto">
          <a:xfrm>
            <a:off x="1392590" y="4485569"/>
            <a:ext cx="5309146"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latin typeface="Geneva" charset="0"/>
              </a:rPr>
              <a:t>...Problems with this logic?</a:t>
            </a:r>
          </a:p>
        </p:txBody>
      </p:sp>
    </p:spTree>
    <p:custDataLst>
      <p:tags r:id="rId1"/>
    </p:custData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975D2B32-C96E-499B-8048-02C81D4641F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Line Graphs</a:t>
            </a:r>
          </a:p>
        </p:txBody>
      </p:sp>
      <p:sp>
        <p:nvSpPr>
          <p:cNvPr id="179203" name="Rectangle 3">
            <a:extLst>
              <a:ext uri="{FF2B5EF4-FFF2-40B4-BE49-F238E27FC236}">
                <a16:creationId xmlns:a16="http://schemas.microsoft.com/office/drawing/2014/main" id="{5113867F-3D1E-4431-8974-947323ACAFA1}"/>
              </a:ext>
            </a:extLst>
          </p:cNvPr>
          <p:cNvSpPr>
            <a:spLocks noGrp="1" noChangeArrowheads="1"/>
          </p:cNvSpPr>
          <p:nvPr>
            <p:ph type="body" idx="4294967295"/>
          </p:nvPr>
        </p:nvSpPr>
        <p:spPr>
          <a:xfrm>
            <a:off x="635000" y="1981200"/>
            <a:ext cx="7874000" cy="3251200"/>
          </a:xfrm>
        </p:spPr>
        <p:txBody>
          <a:bodyPr/>
          <a:lstStyle/>
          <a:p>
            <a:pPr eaLnBrk="1" hangingPunct="1"/>
            <a:r>
              <a:rPr lang="en-US" altLang="en-US" dirty="0">
                <a:ea typeface="ＭＳ Ｐゴシック" panose="020B0600070205080204" pitchFamily="34" charset="-128"/>
              </a:rPr>
              <a:t>Correct only when both the X- and Y-axes are quantitative</a:t>
            </a:r>
          </a:p>
          <a:p>
            <a:pPr eaLnBrk="1" hangingPunct="1"/>
            <a:r>
              <a:rPr lang="en-US" altLang="en-US" dirty="0">
                <a:ea typeface="ＭＳ Ｐゴシック" panose="020B0600070205080204" pitchFamily="34" charset="-128"/>
              </a:rPr>
              <a:t>Better than bar graphs at comparing changes over time</a:t>
            </a:r>
          </a:p>
        </p:txBody>
      </p:sp>
    </p:spTree>
  </p:cSld>
  <p:clrMapOvr>
    <a:masterClrMapping/>
  </p:clrMapOvr>
  <p:transition spd="slow" advClick="0" advTm="1400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4BB2AFB3-D488-4891-837C-0F9FCA7783DD}"/>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dirty="0">
                <a:ea typeface="ＭＳ Ｐゴシック" panose="020B0600070205080204" pitchFamily="34" charset="-128"/>
              </a:rPr>
              <a:t>Line Graphs</a:t>
            </a:r>
          </a:p>
        </p:txBody>
      </p:sp>
      <p:pic>
        <p:nvPicPr>
          <p:cNvPr id="181251" name="Picture 5" descr="Picture 18.tiff                                                00013BCCMacintosh HD                   B7C7A181:">
            <a:extLst>
              <a:ext uri="{FF2B5EF4-FFF2-40B4-BE49-F238E27FC236}">
                <a16:creationId xmlns:a16="http://schemas.microsoft.com/office/drawing/2014/main" id="{89701363-B553-40C8-B8FD-6FF7E9FD1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807200" cy="408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7B08AE96-D494-4DC9-A259-7F6225629345}"/>
              </a:ext>
            </a:extLst>
          </p:cNvPr>
          <p:cNvSpPr>
            <a:spLocks noGrp="1" noChangeArrowheads="1"/>
          </p:cNvSpPr>
          <p:nvPr>
            <p:ph type="title" idx="4294967295"/>
          </p:nvPr>
        </p:nvSpPr>
        <p:spPr>
          <a:xfrm>
            <a:off x="1370013" y="584200"/>
            <a:ext cx="7773987" cy="1016000"/>
          </a:xfrm>
        </p:spPr>
        <p:txBody>
          <a:bodyPr/>
          <a:lstStyle/>
          <a:p>
            <a:pPr eaLnBrk="1" hangingPunct="1"/>
            <a:r>
              <a:rPr lang="en-US" altLang="en-US">
                <a:ea typeface="ＭＳ Ｐゴシック" panose="020B0600070205080204" pitchFamily="34" charset="-128"/>
              </a:rPr>
              <a:t>Line Graphs</a:t>
            </a:r>
          </a:p>
        </p:txBody>
      </p:sp>
      <p:pic>
        <p:nvPicPr>
          <p:cNvPr id="183299" name="Picture 7">
            <a:extLst>
              <a:ext uri="{FF2B5EF4-FFF2-40B4-BE49-F238E27FC236}">
                <a16:creationId xmlns:a16="http://schemas.microsoft.com/office/drawing/2014/main" id="{FC2A41F4-53C2-435C-9476-C7A87F47B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371600"/>
            <a:ext cx="6934200" cy="440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100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81DDCC9-27FD-41E1-9415-C2D2D83851C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Line Graphs</a:t>
            </a:r>
          </a:p>
        </p:txBody>
      </p:sp>
      <p:sp>
        <p:nvSpPr>
          <p:cNvPr id="185347" name="Rectangle 3">
            <a:extLst>
              <a:ext uri="{FF2B5EF4-FFF2-40B4-BE49-F238E27FC236}">
                <a16:creationId xmlns:a16="http://schemas.microsoft.com/office/drawing/2014/main" id="{8CE9B144-8A72-4ABB-B2D4-57AC9FDE5D50}"/>
              </a:ext>
            </a:extLst>
          </p:cNvPr>
          <p:cNvSpPr>
            <a:spLocks noGrp="1" noChangeArrowheads="1"/>
          </p:cNvSpPr>
          <p:nvPr>
            <p:ph type="body" idx="4294967295"/>
          </p:nvPr>
        </p:nvSpPr>
        <p:spPr>
          <a:xfrm>
            <a:off x="609600" y="1828800"/>
            <a:ext cx="7696200" cy="3352800"/>
          </a:xfrm>
        </p:spPr>
        <p:txBody>
          <a:bodyPr/>
          <a:lstStyle/>
          <a:p>
            <a:pPr eaLnBrk="1" hangingPunct="1"/>
            <a:r>
              <a:rPr lang="en-US" altLang="en-US" dirty="0">
                <a:ea typeface="ＭＳ Ｐゴシック" panose="020B0600070205080204" pitchFamily="34" charset="-128"/>
              </a:rPr>
              <a:t>Use only when both the X- and Y-axes are quantitative</a:t>
            </a:r>
          </a:p>
          <a:p>
            <a:pPr eaLnBrk="1" hangingPunct="1"/>
            <a:r>
              <a:rPr lang="en-US" altLang="en-US" dirty="0">
                <a:ea typeface="ＭＳ Ｐゴシック" panose="020B0600070205080204" pitchFamily="34" charset="-128"/>
              </a:rPr>
              <a:t>Better than bar graphs at comparing changes over time</a:t>
            </a:r>
          </a:p>
        </p:txBody>
      </p:sp>
    </p:spTree>
  </p:cSld>
  <p:clrMapOvr>
    <a:masterClrMapping/>
  </p:clrMapOvr>
  <p:transition spd="slow" advClick="0" advTm="1300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23297395-992C-4C33-9658-63E5D16FFA4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Dot Plots</a:t>
            </a:r>
          </a:p>
        </p:txBody>
      </p:sp>
      <p:sp>
        <p:nvSpPr>
          <p:cNvPr id="187395" name="Rectangle 3">
            <a:extLst>
              <a:ext uri="{FF2B5EF4-FFF2-40B4-BE49-F238E27FC236}">
                <a16:creationId xmlns:a16="http://schemas.microsoft.com/office/drawing/2014/main" id="{A34467BC-43DC-41FB-923C-657FE34756DE}"/>
              </a:ext>
            </a:extLst>
          </p:cNvPr>
          <p:cNvSpPr>
            <a:spLocks noGrp="1" noChangeArrowheads="1"/>
          </p:cNvSpPr>
          <p:nvPr>
            <p:ph type="body" idx="4294967295"/>
          </p:nvPr>
        </p:nvSpPr>
        <p:spPr>
          <a:xfrm>
            <a:off x="685800" y="2023268"/>
            <a:ext cx="6858000" cy="2811463"/>
          </a:xfrm>
        </p:spPr>
        <p:txBody>
          <a:bodyPr/>
          <a:lstStyle/>
          <a:p>
            <a:pPr eaLnBrk="1" hangingPunct="1">
              <a:lnSpc>
                <a:spcPct val="90000"/>
              </a:lnSpc>
            </a:pPr>
            <a:r>
              <a:rPr lang="en-US" altLang="en-US" dirty="0">
                <a:ea typeface="ＭＳ Ｐゴシック" panose="020B0600070205080204" pitchFamily="34" charset="-128"/>
              </a:rPr>
              <a:t>Graphical method for displaying the shape of a distribution</a:t>
            </a:r>
          </a:p>
          <a:p>
            <a:pPr eaLnBrk="1" hangingPunct="1">
              <a:lnSpc>
                <a:spcPct val="90000"/>
              </a:lnSpc>
            </a:pPr>
            <a:r>
              <a:rPr lang="en-US" altLang="en-US" dirty="0">
                <a:ea typeface="ＭＳ Ｐゴシック" panose="020B0600070205080204" pitchFamily="34" charset="-128"/>
              </a:rPr>
              <a:t>Similar to bar charts</a:t>
            </a:r>
          </a:p>
        </p:txBody>
      </p:sp>
    </p:spTree>
  </p:cSld>
  <p:clrMapOvr>
    <a:masterClrMapping/>
  </p:clrMapOvr>
  <p:transition spd="slow" advClick="0" advTm="900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9E76D651-A693-412F-9320-E2331F61D341}"/>
              </a:ext>
            </a:extLst>
          </p:cNvPr>
          <p:cNvSpPr>
            <a:spLocks noGrp="1" noChangeArrowheads="1"/>
          </p:cNvSpPr>
          <p:nvPr>
            <p:ph type="title" idx="4294967295"/>
          </p:nvPr>
        </p:nvSpPr>
        <p:spPr>
          <a:xfrm>
            <a:off x="1370013" y="685800"/>
            <a:ext cx="7773987" cy="1016000"/>
          </a:xfrm>
        </p:spPr>
        <p:txBody>
          <a:bodyPr/>
          <a:lstStyle/>
          <a:p>
            <a:pPr eaLnBrk="1" hangingPunct="1"/>
            <a:r>
              <a:rPr lang="en-US" altLang="en-US">
                <a:ea typeface="ＭＳ Ｐゴシック" panose="020B0600070205080204" pitchFamily="34" charset="-128"/>
              </a:rPr>
              <a:t>M &amp; M Example</a:t>
            </a:r>
          </a:p>
        </p:txBody>
      </p:sp>
      <p:pic>
        <p:nvPicPr>
          <p:cNvPr id="189443" name="Picture 4">
            <a:extLst>
              <a:ext uri="{FF2B5EF4-FFF2-40B4-BE49-F238E27FC236}">
                <a16:creationId xmlns:a16="http://schemas.microsoft.com/office/drawing/2014/main" id="{CB77CD1A-08A8-4964-B702-97DFB2EF11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01800"/>
            <a:ext cx="6985000" cy="412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259B63F5-944A-40D7-AA99-89AF8C30A75A}"/>
              </a:ext>
            </a:extLst>
          </p:cNvPr>
          <p:cNvSpPr>
            <a:spLocks noGrp="1" noChangeArrowheads="1"/>
          </p:cNvSpPr>
          <p:nvPr>
            <p:ph type="title" idx="4294967295"/>
          </p:nvPr>
        </p:nvSpPr>
        <p:spPr>
          <a:xfrm>
            <a:off x="1370013" y="685800"/>
            <a:ext cx="7773987" cy="1016000"/>
          </a:xfrm>
        </p:spPr>
        <p:txBody>
          <a:bodyPr/>
          <a:lstStyle/>
          <a:p>
            <a:pPr eaLnBrk="1" hangingPunct="1"/>
            <a:r>
              <a:rPr lang="en-US" altLang="en-US">
                <a:ea typeface="ＭＳ Ｐゴシック" panose="020B0600070205080204" pitchFamily="34" charset="-128"/>
              </a:rPr>
              <a:t>Yahoo Games</a:t>
            </a:r>
          </a:p>
        </p:txBody>
      </p:sp>
      <p:pic>
        <p:nvPicPr>
          <p:cNvPr id="191491" name="Picture 3">
            <a:extLst>
              <a:ext uri="{FF2B5EF4-FFF2-40B4-BE49-F238E27FC236}">
                <a16:creationId xmlns:a16="http://schemas.microsoft.com/office/drawing/2014/main" id="{9BCE1710-F3B3-45A0-9005-E2F2D12DD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24000"/>
            <a:ext cx="4877029" cy="45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EB67DA07-4735-45BE-83D7-EEC72742F3A1}"/>
              </a:ext>
            </a:extLst>
          </p:cNvPr>
          <p:cNvSpPr>
            <a:spLocks noGrp="1" noChangeArrowheads="1"/>
          </p:cNvSpPr>
          <p:nvPr>
            <p:ph type="title" idx="4294967295"/>
          </p:nvPr>
        </p:nvSpPr>
        <p:spPr>
          <a:xfrm>
            <a:off x="1370013" y="685800"/>
            <a:ext cx="7773987" cy="1016000"/>
          </a:xfrm>
        </p:spPr>
        <p:txBody>
          <a:bodyPr/>
          <a:lstStyle/>
          <a:p>
            <a:pPr eaLnBrk="1" hangingPunct="1"/>
            <a:r>
              <a:rPr lang="en-US" altLang="en-US">
                <a:ea typeface="ＭＳ Ｐゴシック" panose="020B0600070205080204" pitchFamily="34" charset="-128"/>
              </a:rPr>
              <a:t>Yahoo Games</a:t>
            </a:r>
          </a:p>
        </p:txBody>
      </p:sp>
      <p:pic>
        <p:nvPicPr>
          <p:cNvPr id="193539" name="Picture 4">
            <a:extLst>
              <a:ext uri="{FF2B5EF4-FFF2-40B4-BE49-F238E27FC236}">
                <a16:creationId xmlns:a16="http://schemas.microsoft.com/office/drawing/2014/main" id="{115E5F42-0C98-40E9-8D85-0FE4FD3554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3167" y="1566334"/>
            <a:ext cx="4804833" cy="442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695B9DD5-E23D-4323-AFB3-E01D25E0F3BC}"/>
              </a:ext>
            </a:extLst>
          </p:cNvPr>
          <p:cNvSpPr>
            <a:spLocks noGrp="1" noChangeArrowheads="1"/>
          </p:cNvSpPr>
          <p:nvPr>
            <p:ph type="title" idx="4294967295"/>
          </p:nvPr>
        </p:nvSpPr>
        <p:spPr>
          <a:xfrm>
            <a:off x="1370013" y="685800"/>
            <a:ext cx="7773987" cy="1016000"/>
          </a:xfrm>
        </p:spPr>
        <p:txBody>
          <a:bodyPr/>
          <a:lstStyle/>
          <a:p>
            <a:pPr eaLnBrk="1" hangingPunct="1"/>
            <a:r>
              <a:rPr lang="en-US" altLang="en-US">
                <a:ea typeface="ＭＳ Ｐゴシック" panose="020B0600070205080204" pitchFamily="34" charset="-128"/>
              </a:rPr>
              <a:t>Yahoo Games</a:t>
            </a:r>
          </a:p>
        </p:txBody>
      </p:sp>
      <p:pic>
        <p:nvPicPr>
          <p:cNvPr id="195587" name="Picture 3">
            <a:extLst>
              <a:ext uri="{FF2B5EF4-FFF2-40B4-BE49-F238E27FC236}">
                <a16:creationId xmlns:a16="http://schemas.microsoft.com/office/drawing/2014/main" id="{254FF7A1-8D07-44D9-BCCF-91EDF58ED3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7056" y="2032000"/>
            <a:ext cx="6589889" cy="354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9507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4" name="Rounded Rectangle 3"/>
          <p:cNvSpPr/>
          <p:nvPr/>
        </p:nvSpPr>
        <p:spPr>
          <a:xfrm>
            <a:off x="1143000" y="2969184"/>
            <a:ext cx="6324600" cy="715089"/>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lgn="ctr"/>
            <a:r>
              <a:rPr lang="en-US" sz="3600" b="1" dirty="0">
                <a:solidFill>
                  <a:prstClr val="white"/>
                </a:solidFill>
                <a:latin typeface="Arial" panose="020B0604020202020204" pitchFamily="34" charset="0"/>
                <a:cs typeface="Arial" panose="020B0604020202020204" pitchFamily="34" charset="0"/>
              </a:rPr>
              <a:t>Summarizing Distributions</a:t>
            </a:r>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198266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752" y="1842512"/>
            <a:ext cx="7010400" cy="584775"/>
          </a:xfrm>
          <a:solidFill>
            <a:schemeClr val="accent2">
              <a:lumMod val="75000"/>
              <a:alpha val="75000"/>
            </a:schemeClr>
          </a:solidFill>
        </p:spPr>
        <p:txBody>
          <a:bodyPr wrap="square">
            <a:spAutoFit/>
          </a:bodyPr>
          <a:lstStyle/>
          <a:p>
            <a:r>
              <a:rPr lang="en-US" dirty="0">
                <a:solidFill>
                  <a:schemeClr val="bg1"/>
                </a:solidFill>
              </a:rPr>
              <a:t>Welcome to Stats Bootcamp</a:t>
            </a:r>
            <a:endParaRPr lang="en-US" sz="1400" dirty="0">
              <a:solidFill>
                <a:schemeClr val="bg1"/>
              </a:solidFill>
            </a:endParaRPr>
          </a:p>
        </p:txBody>
      </p:sp>
      <p:sp>
        <p:nvSpPr>
          <p:cNvPr id="48130" name="AutoShape 2" descr="data:image/png;base64,iVBORw0KGgoAAAANSUhEUgAAAfUAAABkCAMAAACo21lxAAAAzFBMVEX///+ICiKBAACHAB6GABuEABKFABiDAA+FABqCAACDAAx+AACEABWzbnmCAAf48PLkyM6OACa0f4T06euoWmaiS1n8+PmUKjzCi5StaXK+k5f79feZOEfGl57q2Nu4fIXkztHPpKvZur6UIDaNIjKWL0CXQUvaw8adT1jv4eOgRFO9ho7p1tnSrbONFSvcvsOzdH2sYW3SqbDLnqWpaXCnUmGQDiymS1ybSlS+gYyvXWzKlJ6kXmaYPUrUurygPVC7c4FzAADbtLyvdHpbqOFXAAAgAElEQVR4nO1dC3uiSLNumptcBLMg6gCCqDEoF9E4X3ImTr7J/P//dPoCCghoJps9O8+ZevbZCdLQTb9d1VXV1dUAnEg3oihNg+/xZrPJzOywxJQwZUrIb+vMNLebjfv9e5oOoqmugz/0m9F0kMbj/mGUCCovirKsaRrPq0Kvx7GYmCqR39her6fyvKhpsiaLoqoKyfJgbvbf0Riwmmtxd5e/bf7/jBYrjMKO2+b04qdw/0v1TKPIuKUgK2pQVAWEbx3hdxDLCgIvQ5mHg+bWrHmzX6PjDxvf0tcHcmn2aVFjnZHrtZt/fn6dk9lUgTGkZUzTrrzjldTdx1Ufzr1uH0hbJmv6U/pK3zzckMvhhD66yktHDr7MSGHrUGlLFhev3I3xC9brV3MbRxfNW5kshHwyHNuVBvSzV4pQqCWV92JKHvCdeEgLZqTcbI0vDm4LkuH+yEpQ6i2ytMJ7+qjy5gx/ya9D3UQtqBtCT5FH8/mI5XmO/KtAQaBdsH0UeZXnXsZ5G70nSVXF5DHv0nB71NA1emg++qrIyqzp9d4ji97BPI7p5+qbRySL+EePXH15kUVVyU6l7b9MVBouHynqq5+kwvlPyl3bJ8irovPo56Wnj47IQ/MnQf2vB9RWETVlvkgUCPvFK1/vFFVVnYfhV0URnmp90FcWm9nME3glH3nWX48Maq728kilXSqrCukV9GOC/5UVUdyStr0kEIlSk/ZN+rgQZc2MQRPpHqscUT3uRFA0Jy3dsR/XMnoJbjV+M4sFSwcDCzIUOU6EokB/6PEQYQWhyr0X9VRZpIau69ZW7Q0t9IcxnWivxd29zMCgVPqnykglgWiZArfGD+m678BNYwXkHW+l61iTz70TJiyjleeYqaJuS/wwERjpPN3seUYuFx7w2vh0sVUZnrZlamrrU8fqrsgkEbD01FEFvvwxoA+PhKWjhXJu4Aoy8olnt8ohIr0zZ8WxjXtn5cBv9J6xFpjk1BlbMbkUJYSiuTIK6CcZnijIXuXumuOeSKuNPcP74BJ1gc7nHC852d4PEfnjB1ZkOI192gbTMJwGfUfWVI7M+fWJvwX1rejTPzxeOOQdJQxP3QoZpTwbuTKblJ/2+F5RNlQmzV/to3eU9YQQqv75Co0JlitdA04ry8mNyH4tXR65opG0OXBpny5ijRXzP+2k9JAvshQcw0E9U/oaX4b58AuU8+DRhVJXqce85XO2GAqrk0zzOUYs/jZEWP6IEvms6Jw/f6ayWr98eyP2Hoo/ySvqqJv3zgjRfd8/fyoIN5yzP6scdrTvo2JJwiyWixtQt562+V9n1MHhxCkhGvhV1Ll16RI8n1EHQ6flsxHq5WvjjiupSN8lluEWJfnxqpTlZK1ChGxSKssqJc4P4Al14JZq9PnimQAyWmkacuViRFuLMwPq7LmrDKWQx2fUQ+kkL/o8O8//3CpVFj5RmAhiuQc3SPKV1UFXPqE+VXxQR51doNYhSVBCnLbYQX2IBYhlWVv6fktHfG9YHn/LvF68r4T69NSxBmTK3AFmGvdauqygHvrN311HXR8xJdYP4Dph1eNZqA+V8nQw084V4PYkrHbus1RZliaDMup6afY8o27MWfWsRABTgIVQLqnXZdTBqSPOqAP/VHbKsRodoqHEtphIJi+Oy9e2wzFSqUtLqFsrjMUl6mfSZ/bpNVNgvWVfor5r7VB3nsG9CfVS6YrwpFRH/Q22o95GV1BX3FhiRPP0w5aM+IJqqKNWsqPThVlm9QrqlfpPqFv3nHCuCExUfntZvIL6iUqol1sjsnfkj0xpsH8xIS1BqJrBO8iIJQ2ohDqlBtQDdzeNJu7WeO7vQTCHK4o66qs5eLMDNKrcl7QYoP8o6t/9thdfQ30MxgpzVrq9Our/KT88lRm5+JBQKU/5JdT9is52Rt0+cvKX841YY+RLrfs9qBsiQ1QDH7bMbkieVDsMT3AsI50vS6jTXqFoqYoE2Rz18RjEse7s9vt+CqbLCHcIRd1W/B2Ysbp1t011w9xjefNPom7PWzT4S9StpzrqYKIxJ33qAvWqMDGFk5DeVG3FM+qP8/LvZ9RDltVKLzdUBPBFs9+DOpqlibI5lPyGm4CYKGK9hkeBUc4VnFGPqeAnYPETGwzuehqECPUfFtAHIPOBmyBYH0wp+GaQeR2DFgILaZwmmvbeQg6/wNOgrCmSInwIdaGsSMRt87qh3I76wwXqYM0zMIewm9dBfLIILA5W5tIT6taoonGeUXdlWBHpM8gw8rxsQIN3oq5rDNyBWGmYKWjdkJGC2m9jsaxTnlGfJCfUWaKvxMv4bcYg1HWMuukD/cBmu6H+PDB0yusgQgqRPdqBDWqcl5q4Y/rxwN1HIDTVD/G6sz7Tgq2jziTEKzWCbX6pm1C3RwKj0e65wuv6qf9nSkVNwho6RzxcS7liQ55Qj3twUtW5xkiKctqkMvG+C3UwltmRsUzafK07NCq+135D47Y0zyBb+OivEO3ZI+EvjBUdCD7Cw0YD2Z1EzzOQ4jp0Kxy7+GNy1AEesuMDCDQjPOrEA9QvRpnDfgB1BopqQZrMXKDOibIsa1Br9kuB21AHBsuxHHG1XuF1LFSJALeOUtWBjlBncFtkqNZQZ5i+5/WP4vKijTGDborzsrP9fajbAttzYKtnfiNeoj6ADH8281yZERRCwv0JddYhvI6wt7D4MkIDtzAC9puLXURRXKBu5CaYNQDWYUYAp6in2cv6I6iLvnGmDV9HnVvr+Mb+YxIefQnPcsS7dYXXkZFEp8VB3SuEUFdJWwI5K/+OUGeTRIac2gcXFGYSywhJCfb3oU5QW7YuVn2TGVgfaoM6rzspot2WO6POCFtd95PF4+NLglqUpcD3QbCx+ivdB2E0nVHUg82319R2/S2x3fNGII3PTodQFdgPSfjyJ7Vrc1Ir6lFdh18yJYF4coulPCuMwuu8DjJBwKhO6hrUeV6/r2jUWMIPDOw/lVfgkuJEYATnrLy8E3UdjbW2WZ1I8wvrcACb5/XD4qzNMfzdSEbDUVAXwNrFaTSb64/Pfjqax+HzPvxCUA/QKA7T9CUZe8BfD4C9x8Jvm/21hMI/ZLlNWud1S2GUiggdlT0PZ2foTGawA/Qar2OeRtpuKK4vfi90+C81Xifzus6wnNPElIYjYJXs1Lz3oQ7uWu8gitCUuKz9huf6Jh1+xpZQZ/J1VmS5xUhkp+Gr/SVAMj59QNy1kiyM+tB7cycDhFEIom9paj1PsLfcg3zJF/9/5qWxlWrdhlruh5IL3NUYfnid1wGxhp6Vum58zUuDzHOtUSDZc1Z4OV29F/WvrNy+4K4vWVatqXpIh2+01y2f/HPhpYlRD7tvpv1lC4ZRNNtuU8ARXj98AcZggEYWDGIkPOIVcN72/xbfnM1VvN/AV0r+scrCh6cxYra5xut4KpyHi2XdBXrVN4dsGb70bv30gljmjicR/7eiDjyRkWsr0KbAlxSMG3xz6x+D4X9GsXEA/tQHxjAFSort9VByIy8FM2ur+3D/9uwB03j7DNTjTtSNmulLyRr2hLLI9SrLK2XUgYlUo15l8aqJ13WFEYY1sw3UUddPouCEesgihfE8gUsnGCOud/9JqIcCw/KVX5ByC0vGRwvqHITiySOLOIeuCOhgT1STAeH1MPRTI5+z9q+hIfVxQzzY4ziBVz+GunrrmhsalIv60hB9SCt/Z8gwZYvre2Wx6ogaW0F938DriFsYgQnrv1ZR3/wo5vCzl2aGdKuznHHuir8iTv0kCY8+QGHkyrySqbA8YJtRF46BPxZZZIgS1AOso1sgfAMpMnOQPk9Qd5HI0NF17NMnQzLQt97Qec02W/FG1Bv6N7pcXx+V7z/zLHu6iFtWG7GD7/xlZrXUGD6WrvSRUEV9I7IV9yqhVGPUy8V8pOWJJ6EdKsPib189rc5OZEY71Z4pBVppOQ5Iv2vqqq8dqF/4XCs0QV1YkoEuhBVdcyw2oM6OcKePR647ZhDg3+bB/jD5Ag4eGK9B+g0pxxj1/RbYrhpO5WfLJcOBUD//1oC7BfUXgb27+BH1ZOU5pInw5fl0UgpBGPBKo4THXjSkptFWhQelqkhn4rH8wpBhK6hvVUa+fGGt0KltYoFjOD/7CgPtNJ3rDs+cbuxOMT2Odp7WcUhBg8dJK3tWKqR2WW7kExROLOq0NhrsVxQSU2ArHUBQpzNi4ZuLrdiP1v4aID0uXFtx6LxRXt+CgXEIraVvS6nr6P3tOD6hPg0P3DXU/djjepzcrwYUTseLHqcu96vcARR4TI8TzVleKIo9tscJ3L259fqHY0+4axTwiMYaz7P3W287VJVhSXbo3zeqwE92fqkl0tmtoQe4AjGL64GqXhkmQmGwSQROUI+Hvrc1nxi1iIQL3AX63XFpFcYacppHb0WKyvf96TR1lOWpTf7+qHLC4tuqhITtz4box2QTXMwq/iwTOYHxGgIxz7RLIHTcaBpG7khJyrqdgbsdaT3lDiCok7k2fcg9ss86CIfhGnhj3XAML/pKvTS7Ldjv1oG+nIL11DjYqYjVfYy65Q9VZnGN1635XTK6f1om7LrCyex89HScJ2zOp1yyIIVy6bpm8UNP9/dOkiQ4SrFd0vmTBcReR/FpV65gICXO0zG5K+vjux8n1GM+b1VdnA8udDlPQG0bosYcaVvm+fytS8l8eT9aMLm1aLtLTZGoOz5+YBVFk5TF+CR99BEzd/Anl729kYbe8XQ/SoTnWq32K+q3IbrD1pZTq6S7T6qiSKICj+OKGRfL9AOZksJHVfcAhygvqYSfzidT4z8hZ6VD3epHw80E/Yu9NF+N+Xho2scMDJ/3jm0TtQYNZPdBKtw0nbyOHZmWpRtGRfra+Ff8v3Mpu1RIJw8hsnN/bRurk2ejOI5XYc3cQu/CT1dqDU5XFqmw4cVWXF/uoEUb2kL+NkpV6NPpKVYo9FGj/HLtRt6iyvtPP17Ey9AuMGpfcEkWqeni862iR0vVUbRE8+dIZWVZw9qc7wI7sAMaMgVCAyn0mNeNPpj5OpIDUzDY+BNdJy5QT4Zy72bL7Q/9OyiHS1DZkuV2QcWaW+U3oj144nvs9T/076BLL02JwjR+8zHH57E0g/QtrSkb7/PS/KF/B7WhHr59WcsKRKS8ugZwQmM8p5fS0osHp0nwD+q/I9VQTwzfT+PNWlKgWGxx4WRluBwqYrHKwvEaVNjDlyD1Db2v/kH99yOmRnhjq8bX9zRxbP0XVsAbWlW1uvnlD+q/B9VRbyaOV2/a8voH9d+DbsFS1Z42P+dQVa+W/IP670F13PB+RVaV7hi5YPNE2GJ/mB0//mSK1BUcp6mcpgn1p/+g/ntQHfSRo0ijSRoaMy3/IezrYGCaqQX0TUzZXbx39mE43T8IsvoH9d+QaqgLfT3Kd9ZtCaByAHQcGj8afwMgGhI3nBSA3HKbutvkD+q/H9V5XXPfcj9uipmdFQdTFwDLxWHx+po44vjSIvB0Kwt/UP/tqAo6z51XfX08s+8UJ/mxKfz2KwUXUsvP68FaY/+g/ptRGXNOmZQWngYawz2BOPM2HpvHjNgxludKDdog+YP6b0Zl8TyqYBYpAsPPAAgH34MRTY4VIw1fvdhlZ635P6j/XnTW46R6EIGeqSzfE3hZUTx3hMMzQqzuhTi6o1pwedP6+h/611ChxSmH2mLacxwnCxIgwz/bOG8F/nHBsc7i4AlqJehL15neH9R/J6JoyUk9dm8CoQaDLfHVJPfHkIRYhG7CLDRBrSZ0AvHUWNy2f71KYRS4W5NQfzNbRfUokH8B2VN/N+7TNm7HsT+9KXVjQQOzK/KnjfRpFG+8jNSZPc/829JFngi1+Jk8nHkzf9ocf0MYnfPwzagkt3UFL8DZxpLALoymZENz5CTi3hXLO7ZwWTBOw5HwPtTDoH+faGhoyTL6T+RFDcrJ/csmvYB+k00mE298Im8yyfyL98VZpdB4O5mYlejCcfUt4w26zi5eUyZ7us8cBjVRw1uXURNFCXKLp8z1b4Qh5ZTWrdctpK/GL0sOr2ijajUZ522F6uJpixjLvoEn9NX2CbVYIX2q8hoUnGzW0FoM+igFlpFm5cQa1rDH9EwADBLoziVHZKPbli8yigsUprrRYhwCbzZ1hNtRN+KXO8irMmSWTw8P2cPDMZE1gWU5QYTs07YS8G8tFQVqqMtzkjWo/LgMG89QKVmsliprH/oIv0auFFCUDvjC8VHWeF7REgc18eXhAQ0AnsNtlOH85fn6h+oux5bzEl0ne7UdIbAhv7g3J3hQojollWVYnN9xdOyOjcZN9paSKEIBdSrpU01E7VUhU0sxCiivJ2tzzSliJdAccTQr4JHqQqa3jElCTdeVeQ8ESm1Td3hAE8LL25K9EXVjnECBE7njZlUIIDuMZofc9c+J1ZD56Wo2Hgonn4B69GarS7kVfnf7zsmW4Jjhc60Ues3miSu/Zh/4rW30J5Lc4+TksI/CXErrof/s8ESksUL7TvpTg+bYywVvn7Rs10GcoC2y3Xka0cNVfyHT4Dbxygia9kWxJzNmnHeqFfrjo6DiZRU4rO3SpJ0kCNCpaHPWEvLJQsE8NeQTl75nJ/NLG3jLTe1TXMRUmTa6jdetjYY+Q0yeLyLxwo1KtQP+8qmgAFSs7zIt0yxfFWBHfnOBQZLD3pAXqkSRCVWGk5e7C1kwMCkGbdsVSu+gU97btXI5WbM7yHHy+iIwF+nRc+IS7T11PW97Gs+ozLimk/umgBVtAZqVG/nIl+oyczUb6CDGv8ZFvjrdn1+m3yCRtCPEDkPxJtQDDnG0wI8btYxwTdgdNtza0KhM8WK/YYUmFHbYsj+G7DS+CprlSeg18qh5fAUshrNhM1SNUom5qRylgQNZVGVzu+0JxKx53/G8n8gMK/UbZqyIqmZqZdcrUdYUPBKslkluVkyzs29fmu5PIxAdca6f3nXUrYmC54F163y6xd8nNdz2KbMrXfs/SL49zOpfWyPHw+SqrRFh0cxebmctyJgj2IWHttsF5aFlwrVyhMaQQ99W3/9wpg3EAqw9Ht4lGY9axOCzQr+5tLUZN+yAuzL+T8sUlJ1kg9yY29BCfDNBfTQVrqIeLTDHKu1pF8j2cgY2QGtQ2axc3ilTSFi5N2yfTR36mnaLaq8gAHqy316JNeewr7qb9HwugV0zUk72EYMqdfXdWGMqyW2rtFWwxn0ZvJ5TTFdKzjmuEersMVh938r1XBwnWvoFsxtfG+vdr4AONzZOY9mNekqcOd39YB1URmsSdEva8q5n8X4pwl8v7SXuue7B8wyJpdppm4VImjbmISlRoOVz52N3Ofy6OVa5+G4pZvIM11LCMrFw4jpOm8gbI572E2OBqMlQGbZKePfuxDnB5eZzRPoB7yhduKHZ60Q9JblMlCv6Tag2bffMUa9k9G4gY45L8X+1lzgQJetyY21OHga91w06zjzOzruO9EC07rFUNWWvDA9g3AlMLZF5A4UJqzXlOUK0JcZC5/N5iMwpf3iu0iLgmlQBTE6JN5cXZfAPkxDp/IK8WHTyuk9y32hd4p3Qs9iI+hozacM+6Arpo2uom0LXa1wMOst0sx3WYTi2VZ4Smqrc0pVv0eJt4t/qtikwbWSpucwGI9qRrIgQdbIyUi62KehoDGQt9YZloepcoI73T5I0NTLTba/rDIZNbZQW1QplsQk1EsbzyagHRBnUWlIzl2ivlV1aDTQWxY1FxNM1Ld7Eqo581QMDQlZs1PZSjGevLbFwQfqSzGxsnjWffCaqs38AxWam6qy6Kxs5VeUbl5+h0tYrHrJXsgySlKPsZc6PhpJykz/iH0A9JBqY2u2npSUZ2CJuc7pjtZBam2xrJlBCeyJdFjf4eF+0Jo7RiQTlr1vMkKoZD2S6xn9t0NSshOBgAAtNQmMq34rJ3D3LgBQMq+4uJCJ8PErxhnRiqbSjHhPzQbwq3wHWoi/zhfwTqFsmsQ75btlN6andssM0gIJp4ZxAuE+6hHdEqpSazjCq00ypJ5XD1McvEK7m6Mo/HFVFWoNAf7ZmC7gF06UN0hSE2PuOOPJkpc/swsyZPptVk2g7AxG2ksZpPphaUbeJS7XL5DxTeGhyd34+6gHxq1z3umF6q/s4q9RX8QIVFfGdvngqAee3LM1ZqwY5GRFmkm8wD1PK7Bz2qIERdtdprDYFG8T8mxDMp8D6rwWC0/51xz2J/OeSb8LybGDBlY4TdAZfsP7CNFvahDZEm5Cveq/b6dNRt+nUB29h9StkSSw5nCF3KLbPahSKKw7HLqKfs7xl1BzppjUJay1DauEiw43/CayfOOcQmAyA/Xo6P/AvnAAqz7VQ5lWc0SSF0+MUdzYqvWDbvR+GRAfaDbN6G3066jOCQK/Vb/EO2uUZpSkndoj4J+qs/+VuoRXc5vbdU+uNw4pfHvWeoon3L6BnOuqPDXa2rYD1lYrzCZbaRyxD7OmxrHUM0QBxl8Q1r2BfA+pw6bIyQtSIed+6Y40+HXXK6totU+w1GvbylQDiPmj33vqEGa5nzmylLVELrmiWOemU8xh8ytpMJnqmBebaRo+HLyFI54adIkDNmGYyyezYCufEtPgvV6COeTrEudRmRDzdDQjq1TxxpQoJGExnprxr9Nmor3JH//sCVxophEWCvDHV4tt4mS4WXbO128mm5+nd3SYrqIOKHANEzD0kInwouu7dZmHoarhK+hbYzYE3zPYWUuId8OyTRbLdiVkNnGEp/YHEQLbBx2G4BPWm5OiYqDL7sSnzs1EnyvBV599NtBGLnIBUArfJj5wZ2lcIr1FM+pW7v20Rv9jDhiykKU9FhIePBDMN33kdAG+cgVAybGMdzZCKfgysPtj5yDxPidphEzsd6+6BFIJsrHtDZGFj1NvOaqAJLdj5R05h/mzU6WpJ27h9D1kj9rQ0+BW/lTs2F1xRGDqWgq7QTyIrhBtXc+kQRN0T4hSKWATZEtYk+xG4i5HBYfSD9WrvgmALZiZ4BSsXTGNwNx1gB4YxJNI+mxg2iOeGORzOxqJAXBxiy5HMdMlDMD8SDfnJqOcruTf45a5SCs8JSsc0PW+zkMuZ4co3tRM+rA9/7nXHHiUqcbESh6U962DuR301CcEhBMPEWIluaGaWgUbR1n8F/Skwts9OvMIr397gAGILWE84F3XqMKYONEbxQ7yG0DxqwztSm/rzVz8P0yejnodbtK1Rv4cm6nmmpnNbi0KzJvHk9bPYbqfcMrpZL3jlTuVnZGMTUmDVn9bEBpO3Y7z39btwq6/M0MN7If6LDbZImoXbyRCr94j548yyD66KeNd1bDBQGNFF+ijX4g2O6CD7gFkKPh31bc7r/kfaSMi4Y+WzekVFfJNXDdgL9j0C+pJyx8stS/iE8m/EFfoqw96neFl+bZsh+CJl/uobMMcHdGuNGzT+Hx0hO0PXXx2wDvUMIJ1un7lxuOxH9twndhlnZkLroMstxY8ZRfkm6m7VgDo4fwV1KiwZ7eMq/B72SvM4FfFqk4ifUoH766oEtYdvRz2XZyx2SWD2IHz01Yo9MFiDZWCClYzz5N/jGUP/4SPUcWbcgwu80A3A9tssCBLjbQsmjoe1Fw4HXKL2+8215S6qvwN1liUxwy1k0hjYX0H9ax768nHUn3plpZbqC43rDwPxg6jnWd9uRj0PrmCx5NkW4acwcOEYfAPGWpmCCQ43MUlQirMf2uANMdk2BdkK8TwX/4+STvDRnht8JlgwW3cmpixCyP4O1HEWzHbKt9v9Cuq5fgt/WZ8uKNLY8qFi1FHTODOl2gdR36rvQ32QZ53B5/X4RQYaht/7dLUV/c/Gss4hq4R781Un0RNL3V7cTUFom0drH4DMlWj2ZzOPX23zsk/+RtRZsYPyg4d+BfVcv20Kz30f9fnqUu2Yxlb4lyW/ww+i/vhO1KMi+yu+OBa55BaH4CzgIh1HV+IFqFCihrY+QtM5jqYdL8EOWfRzh6pn/Xz/uti29PI3os4tv3TQX/NflfBWgfpHJby+YKsnuvnk48WG8OIc9cp5Ne+iAvVbt1UZuVQnjsN9/sWsE42T4760i8uekFMrAnoiUpbaI8PTgaUYG9O2hjR4NuznWQt6rfHaWY76h2xhirrcbfKHwgd5/cPaXADZRTUT+qIt4C9H/dcttxz1my23HHUyrxdBx0hBjsBPWZYX99l+5VPjI2ax2N5jpvYzMA336HJ3wDvR0inZkLP1jAFtfUtYFyAHrZLx/jdYblccpr9uueXCT/voOutQYBJ3dqadRzu3IZD/OzW3f90JTF1zN0YEgBrqp2zf6HFsDLCcqkjDyYYoNoa3Rh2BD1cwcYTcnYEdjj66Md318eY7yciHXEfEBLVeOsG4Tp9sr+c6fGNQ9jsoxK8RtRLlm7AalJ5ch2ekX3VZ5jp8VyB4hXLUe2be1PzkxpHt0pbgU0uKkw7CDCehAvZ/AY6Nx8HDKT7Ygtfw2azs0g5zu6xdzsTwfa1rpE9GfUj1//ZTn28jzDVclfK+vYwKm+YitnU/DzleokLV8yP2+XbQ+xsNj4iW5/MB6OVqvOy+kE5hXDL8LFwR+muHTwyysY89BdYk8cH0UBzNilDPF6sW7f6TMBdl7ccK30CfjHohjz4Q7YMJTZbc8b5Cuf+nclokbewily9t+o4ncXejZZkErhytlPvmuoJ1KpRba4XX2ciZnRFxn3CZo4wCa+A5kqLwRzQCVpiPqRyKZhbY4Rxz+ROJl2ep6FDQ6d4EJMo+EErz2agXHoyWCIEbCVnE4oW02Mkt44n64dtHmovkowbxxv6cVLmCcKGTd++AOFOxBaYYOG4xasiXO+GMUX4oCuP608F3k01BWccJhwoyMhknh53OW20ueEoP+ci4dVtvE30y6lFx+uQHmoitlYZpzHri6PRZv0FNeSQDWyd2I1oFm1FhZgvrVcXEsGj4W5+BZzkAAAgmSURBVLujpEbUI1s6EnFZzv8uOBbw4/ik2MzOUsUKMkXA2cfSAnWmRX6V6Rv9vFu39TbSZ6+vj3KX7EfUOXwydIPMox7pyy7y871w15wE4zY5tKHM3rnHuUTUb1KKY5sqZQzV0UmO6GlQZvSUUTRNmYTWqJIvWu42HsKi2R+whj8bdTf3j966WN1Ee43hG3SXKWx+s5X7x+RrJm3SEoDm56hd2X5VELVT5MrRnmUUewydnfxMVpQfX8tK5mA/M4BRBZ2bdxsfVi7ipQ+sXn826lH+RcIHQj/mbOOyqU3QbQglovHinTuvCVET7XIV2MoF1PXNg6QZZIzgGMkzDSvH9rDy0A9XJi/zrg2CebU+e5f0yoWvB8TRnS837PVvp0+PkTVz/+av+40R68FGfZyK+MvJI8z9Y5Lf/WJqovGXpYpo58b1+zpRA7oqWOwq+zKCnMgCuyBsbmzx+Jj6UTSN/Fm20Cpz+g2OYCs3X3pXPq+DPh11P9dLW4LcbiDEknKjcZqL+Es54N2m8MzaUNcLH9At2giZ1uvb7qKkcqIPC3Eqr6338rCNyTGSqSlBrMgpMqyCfsuOltxRo94WER/El36Hz9/x9MLfOIYxWbOLIHQEQctKikWXWy/VmsIZ3gBomWh0a1OhXBsRbti7QePhtTpYA66EJntchf43UxMFgYcsbq4FpkvIa940DI5l2OWbVgoP6u2DUld+XLqrPh/1XN7epnPOFKb+ExK3bSOGinjp8uNnuduye4N33Io6uLvZk0wGCHfpKQuEEprCAr8oJbvSibJg4cR5B/xZdlaSCreBXvjnuA4X3ok2ckOatn9gJ3Ou0V4xSAjZR7EOFNbIpRbf6IDuTGqQBHQf7ZWsBR2o5zuUGxy+NdLJ+GjSp1OhBCdLwE4VAW7xDtd45OZQ2KOS4ifdGhOQj2r++mqyoQkNi4//RNaCTLwBAkJ7qNXtqAHs2NJFjKamTTAGZVaW7fJbdqAO+rTNnSmeMBGjX2u0SyO2cp4HHvTBqwusiaq7CqS5+6yytg9v91t7lNvh1fXWTG1ak/3klVb6OE15zpJFxS5C8/EFBkhZalcJqD+lidMi2i2C07GE0oV64Tnp9pPROFL12Gwi5umCC0wpIxtrDVmEC45VsmCwW55BZ5X3mDkTyu3XMurulEYHGfVocN3P6strqD90ioxQpBE77Um+KB1UdlFDycBbelvt7rR9w2yqEG4XO/Y47jpQB8acxpF2ttla9vBntWosWdlLBzP0HXtJwKlFDA1vdYfaeRLg2Wtpe6q0zWHv5Hack7Epv9jypnxzZNx3bbK5knlMT4jWycmdKT88yPD1me2b1rkYQZlJaOowX+Yo7K3c3mq5EZpSAS10LGkS+cw1ZW8sKFZLElzozfFCz4hFAmRWFgN43s/eG1C6oTYf7LejkiJDomkLj0WXJZVuZZCu9Xf4uiznymt0hy5RdCUNwZkQ644yvPuoa88ujRO+GCuEpjRRLO+0cSs1AVozHxpLcl9YtDnLyBktfPc2QyODZaUOH+a4xO3Jg+hz0ua/4F4NWBo7uGwzNPDJMo0rhxFt0pXFkSINR+v3Ta+vsWzp18OsBQOrr2FfTm1g4c5p2eZ3us/QnYWXZEwIOwhCy1CjMYPtER+GSb5buDjbgVLooF6Hh2vWUzyqOWIEx7eno9JvvLD5pRCJ0CR9yvFZk6wz+vi470b/Yr68dCWgNE+50+wXxZQHT3Q6w+IR8T3yidskEX0HizxYU5lJpg6hQ4LmEQ1teYPiBNfJiuum4ZjvZ+vKbuCSMBeWb0oaOGMERri6wgOwYZ5Uva499lhy3fHq5JejCt+WBHdVNVe1FhrjpE3TNdxi1pE3rV1rhcVh8GwSNI5JfSZcfw0qNk5wPnBWW3hRbRKLJiTzNldNFWb55EwEtV2CWMUHyGZzzxljFtcp8MOLsxuiY77qwXdYZ9EB9shQ9arSxI6PEsvBg9/+aKUVC1j10J7+ELlfxxy3Y3cv4+0KAlxM9qGhW4hsI5xNyEDjRFgb0tabZybnyUWev2zHswtQp+Ptk3BSSFht+ei5le8ffPNeRqXXJA/bcavIDDcLiKMCRXjE/mjSRt3wxw/4XFq2p0nnGXy6RzWLNIdfMvHc3UXTwv1m+3TSiVThYfstblA8DG+E6+zB5OWbb+i0Tj2MJ0RZw+fdJ4su7TkYivjcCFF8GKPHbdLidOtIgqAdb48GNPaOfHHqOqp89PyRQChMlt8fibLAcqoGudHw4cE8fpU0leNUiXM2fq3bQkkhJ6/Qw1BkcnTHj4vPeFHym3kp9P/KkRX2CBWARQH6R9cJIEZ8SDSew4dvSPgMkIeHpQBxm0UpeSqFmYCJgs8e0eg70d8/LubmjJQ4NY0cPeI31akH5kIWe5wqQ22O6zSduQR51C9QXQzHfnhFe15lC41nEUSoV9fo8REPZV5jDu9TwKwV4r8S8KyqJWbw4Z1gmGzfHS5YXtJkER+lo2mSzCVOP24YzNam33cRxStEMf4L/XAx8IJsi2/NcKHVDP/Zz6pHmkxIgf3q9Bqv3x1BgTklQV0oFm2EPLtYb9Jq3SmpeLdafXfpSy+almb9cdH+1Z40bdumFBmr5/UCjSxZy6uUeBb3y40HDBlpf8TwkiyTg22Qlb047H6BR/Wgz8oYeYS4yPbTj0S5XtB08H22IYdQbdzvafS3vvtvIt1Pv489ck7WeP998FEpdxNZERpBY3zkWbbBdb4zzCMcoKcn+LC0OH2fP6VCUbB1GMcL/ob0e3/oX0H/C3mDtBfDLZKYAAAAAElFTkSuQmCC">
            <a:hlinkClick r:id="rId2"/>
          </p:cNvPr>
          <p:cNvSpPr>
            <a:spLocks noChangeAspect="1" noChangeArrowheads="1"/>
          </p:cNvSpPr>
          <p:nvPr/>
        </p:nvSpPr>
        <p:spPr bwMode="auto">
          <a:xfrm>
            <a:off x="57150" y="-669925"/>
            <a:ext cx="6991350" cy="140970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48131" name="Picture 3"/>
          <p:cNvPicPr>
            <a:picLocks noChangeAspect="1" noChangeArrowheads="1"/>
          </p:cNvPicPr>
          <p:nvPr/>
        </p:nvPicPr>
        <p:blipFill>
          <a:blip r:embed="rId3" cstate="print"/>
          <a:srcRect/>
          <a:stretch>
            <a:fillRect/>
          </a:stretch>
        </p:blipFill>
        <p:spPr bwMode="auto">
          <a:xfrm>
            <a:off x="1524000" y="4114800"/>
            <a:ext cx="5297905" cy="1065187"/>
          </a:xfrm>
          <a:prstGeom prst="rect">
            <a:avLst/>
          </a:prstGeom>
          <a:noFill/>
          <a:ln w="9525">
            <a:noFill/>
            <a:miter lim="800000"/>
            <a:headEnd/>
            <a:tailEnd/>
          </a:ln>
        </p:spPr>
      </p:pic>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551650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AD28807-D508-4B5E-A3CF-2AAA3AD8DE06}"/>
              </a:ext>
            </a:extLst>
          </p:cNvPr>
          <p:cNvSpPr>
            <a:spLocks noChangeArrowheads="1"/>
          </p:cNvSpPr>
          <p:nvPr/>
        </p:nvSpPr>
        <p:spPr bwMode="auto">
          <a:xfrm>
            <a:off x="435681" y="1194153"/>
            <a:ext cx="7837841"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rPr>
              <a:t>Yes!</a:t>
            </a:r>
          </a:p>
        </p:txBody>
      </p:sp>
      <p:sp>
        <p:nvSpPr>
          <p:cNvPr id="27651" name="Rectangle 3">
            <a:extLst>
              <a:ext uri="{FF2B5EF4-FFF2-40B4-BE49-F238E27FC236}">
                <a16:creationId xmlns:a16="http://schemas.microsoft.com/office/drawing/2014/main" id="{5B9AE05A-447D-46CE-B5FD-E7BA588B51B2}"/>
              </a:ext>
            </a:extLst>
          </p:cNvPr>
          <p:cNvSpPr>
            <a:spLocks noChangeArrowheads="1"/>
          </p:cNvSpPr>
          <p:nvPr/>
        </p:nvSpPr>
        <p:spPr bwMode="auto">
          <a:xfrm>
            <a:off x="1197681" y="2311577"/>
            <a:ext cx="6204479"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buFontTx/>
              <a:buNone/>
            </a:pPr>
            <a:r>
              <a:rPr lang="en-US" altLang="en-US" sz="2778">
                <a:solidFill>
                  <a:srgbClr val="000000"/>
                </a:solidFill>
              </a:rPr>
              <a:t>Increased churches and increased crime rates can be explained by larger populations.</a:t>
            </a:r>
            <a:endParaRPr lang="en-US" altLang="en-US" sz="2778"/>
          </a:p>
          <a:p>
            <a:pPr algn="ctr" eaLnBrk="1" hangingPunct="1">
              <a:buFontTx/>
              <a:buNone/>
            </a:pPr>
            <a:endParaRPr lang="en-US" altLang="en-US" sz="2778"/>
          </a:p>
          <a:p>
            <a:pPr algn="ctr" eaLnBrk="1" hangingPunct="1">
              <a:buFontTx/>
              <a:buNone/>
            </a:pPr>
            <a:r>
              <a:rPr lang="en-US" altLang="en-US" sz="2778"/>
              <a:t>Thus, there is a potential “third variable problem.”</a:t>
            </a:r>
          </a:p>
        </p:txBody>
      </p:sp>
    </p:spTree>
    <p:custDataLst>
      <p:tags r:id="rId1"/>
    </p:custData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F358A5B-836C-46D8-9F8B-66F0C85B8D6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Central Tendency</a:t>
            </a:r>
          </a:p>
        </p:txBody>
      </p:sp>
      <p:sp>
        <p:nvSpPr>
          <p:cNvPr id="5123" name="Rectangle 3">
            <a:extLst>
              <a:ext uri="{FF2B5EF4-FFF2-40B4-BE49-F238E27FC236}">
                <a16:creationId xmlns:a16="http://schemas.microsoft.com/office/drawing/2014/main" id="{D8CBE26F-9373-4A01-B5D2-5E019BECEE31}"/>
              </a:ext>
            </a:extLst>
          </p:cNvPr>
          <p:cNvSpPr>
            <a:spLocks noGrp="1" noChangeArrowheads="1"/>
          </p:cNvSpPr>
          <p:nvPr>
            <p:ph type="body" idx="4294967295"/>
          </p:nvPr>
        </p:nvSpPr>
        <p:spPr>
          <a:xfrm>
            <a:off x="0" y="2514600"/>
            <a:ext cx="7772400" cy="3149600"/>
          </a:xfrm>
        </p:spPr>
        <p:txBody>
          <a:bodyPr/>
          <a:lstStyle/>
          <a:p>
            <a:pPr eaLnBrk="1" hangingPunct="1"/>
            <a:r>
              <a:rPr lang="en-US" altLang="en-US">
                <a:ea typeface="ＭＳ Ｐゴシック" panose="020B0600070205080204" pitchFamily="34" charset="-128"/>
              </a:rPr>
              <a:t>Central tendency is a basic concept</a:t>
            </a:r>
          </a:p>
          <a:p>
            <a:pPr eaLnBrk="1" hangingPunct="1"/>
            <a:r>
              <a:rPr lang="en-US" altLang="en-US">
                <a:ea typeface="ＭＳ Ｐゴシック" panose="020B0600070205080204" pitchFamily="34" charset="-128"/>
              </a:rPr>
              <a:t>You may already be familiar with this idea</a:t>
            </a:r>
          </a:p>
        </p:txBody>
      </p:sp>
    </p:spTree>
    <p:custDataLst>
      <p:tags r:id="rId1"/>
    </p:custDataLst>
  </p:cSld>
  <p:clrMapOvr>
    <a:masterClrMapping/>
  </p:clrMapOvr>
  <p:transition spd="slow" advClick="0" advTm="1300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B8FB7BF-D122-442A-B2EC-BF4A3391862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Central Tendency</a:t>
            </a:r>
          </a:p>
        </p:txBody>
      </p:sp>
      <p:sp>
        <p:nvSpPr>
          <p:cNvPr id="7171" name="Rectangle 3">
            <a:extLst>
              <a:ext uri="{FF2B5EF4-FFF2-40B4-BE49-F238E27FC236}">
                <a16:creationId xmlns:a16="http://schemas.microsoft.com/office/drawing/2014/main" id="{F2F020E1-CD6B-42CA-A599-100A8349BA87}"/>
              </a:ext>
            </a:extLst>
          </p:cNvPr>
          <p:cNvSpPr>
            <a:spLocks noGrp="1" noChangeArrowheads="1"/>
          </p:cNvSpPr>
          <p:nvPr>
            <p:ph type="body" idx="4294967295"/>
          </p:nvPr>
        </p:nvSpPr>
        <p:spPr>
          <a:xfrm>
            <a:off x="0" y="2141538"/>
            <a:ext cx="7772400" cy="2201862"/>
          </a:xfrm>
        </p:spPr>
        <p:txBody>
          <a:bodyPr/>
          <a:lstStyle/>
          <a:p>
            <a:pPr eaLnBrk="1" hangingPunct="1">
              <a:lnSpc>
                <a:spcPct val="90000"/>
              </a:lnSpc>
            </a:pPr>
            <a:r>
              <a:rPr lang="en-US" altLang="en-US">
                <a:ea typeface="ＭＳ Ｐゴシック" panose="020B0600070205080204" pitchFamily="34" charset="-128"/>
              </a:rPr>
              <a:t>What is central tendency?</a:t>
            </a:r>
          </a:p>
          <a:p>
            <a:pPr eaLnBrk="1" hangingPunct="1">
              <a:lnSpc>
                <a:spcPct val="90000"/>
              </a:lnSpc>
            </a:pPr>
            <a:r>
              <a:rPr lang="en-US" altLang="en-US">
                <a:ea typeface="ＭＳ Ｐゴシック" panose="020B0600070205080204" pitchFamily="34" charset="-128"/>
              </a:rPr>
              <a:t>Why do we want to know the central tendency of a group of scores?</a:t>
            </a:r>
          </a:p>
        </p:txBody>
      </p:sp>
      <p:graphicFrame>
        <p:nvGraphicFramePr>
          <p:cNvPr id="7172" name="Object 2">
            <a:extLst>
              <a:ext uri="{FF2B5EF4-FFF2-40B4-BE49-F238E27FC236}">
                <a16:creationId xmlns:a16="http://schemas.microsoft.com/office/drawing/2014/main" id="{B50B7213-9F66-4529-9060-10DDFF4880CD}"/>
              </a:ext>
            </a:extLst>
          </p:cNvPr>
          <p:cNvGraphicFramePr>
            <a:graphicFrameLocks noChangeAspect="1"/>
          </p:cNvGraphicFramePr>
          <p:nvPr/>
        </p:nvGraphicFramePr>
        <p:xfrm>
          <a:off x="4318000" y="4445000"/>
          <a:ext cx="1524000" cy="1726847"/>
        </p:xfrm>
        <a:graphic>
          <a:graphicData uri="http://schemas.openxmlformats.org/presentationml/2006/ole">
            <mc:AlternateContent xmlns:mc="http://schemas.openxmlformats.org/markup-compatibility/2006">
              <mc:Choice xmlns:v="urn:schemas-microsoft-com:vml" Requires="v">
                <p:oleObj spid="_x0000_s3077" name="Clip" r:id="rId5" imgW="1866900" imgH="4013200" progId="MS_ClipArt_Gallery.2">
                  <p:embed/>
                </p:oleObj>
              </mc:Choice>
              <mc:Fallback>
                <p:oleObj name="Clip" r:id="rId5" imgW="1866900" imgH="4013200" progId="MS_ClipArt_Gallery.2">
                  <p:embed/>
                  <p:pic>
                    <p:nvPicPr>
                      <p:cNvPr id="7172" name="Object 2">
                        <a:extLst>
                          <a:ext uri="{FF2B5EF4-FFF2-40B4-BE49-F238E27FC236}">
                            <a16:creationId xmlns:a16="http://schemas.microsoft.com/office/drawing/2014/main" id="{B50B7213-9F66-4529-9060-10DDFF488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0" y="4445000"/>
                        <a:ext cx="1524000" cy="1726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spd="slow" advClick="0" advTm="1200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417815B-991F-425A-B224-BCD9F0FDA62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Central Tendency</a:t>
            </a:r>
          </a:p>
        </p:txBody>
      </p:sp>
      <p:sp>
        <p:nvSpPr>
          <p:cNvPr id="9219" name="Rectangle 85">
            <a:extLst>
              <a:ext uri="{FF2B5EF4-FFF2-40B4-BE49-F238E27FC236}">
                <a16:creationId xmlns:a16="http://schemas.microsoft.com/office/drawing/2014/main" id="{6CD92EDB-6D28-4660-9A98-F940D44BAEE8}"/>
              </a:ext>
            </a:extLst>
          </p:cNvPr>
          <p:cNvSpPr>
            <a:spLocks noGrp="1" noChangeArrowheads="1"/>
          </p:cNvSpPr>
          <p:nvPr>
            <p:ph type="body" idx="4294967295"/>
          </p:nvPr>
        </p:nvSpPr>
        <p:spPr>
          <a:xfrm>
            <a:off x="0" y="2141538"/>
            <a:ext cx="7772400" cy="3522662"/>
          </a:xfrm>
        </p:spPr>
        <p:txBody>
          <a:bodyPr/>
          <a:lstStyle/>
          <a:p>
            <a:pPr eaLnBrk="1" hangingPunct="1"/>
            <a:r>
              <a:rPr lang="en-US" altLang="en-US">
                <a:ea typeface="ＭＳ Ｐゴシック" panose="020B0600070205080204" pitchFamily="34" charset="-128"/>
              </a:rPr>
              <a:t>You and 4 others take a quiz</a:t>
            </a:r>
          </a:p>
          <a:p>
            <a:pPr eaLnBrk="1" hangingPunct="1"/>
            <a:r>
              <a:rPr lang="en-US" altLang="en-US">
                <a:ea typeface="ＭＳ Ｐゴシック" panose="020B0600070205080204" pitchFamily="34" charset="-128"/>
              </a:rPr>
              <a:t>The quiz is worth 5 points</a:t>
            </a:r>
          </a:p>
          <a:p>
            <a:pPr eaLnBrk="1" hangingPunct="1"/>
            <a:r>
              <a:rPr lang="en-US" altLang="en-US">
                <a:ea typeface="ＭＳ Ｐゴシック" panose="020B0600070205080204" pitchFamily="34" charset="-128"/>
              </a:rPr>
              <a:t>Your score is 3/5 or 60%</a:t>
            </a:r>
          </a:p>
          <a:p>
            <a:pPr eaLnBrk="1" hangingPunct="1"/>
            <a:r>
              <a:rPr lang="en-US" altLang="en-US">
                <a:ea typeface="ＭＳ Ｐゴシック" panose="020B0600070205080204" pitchFamily="34" charset="-128"/>
              </a:rPr>
              <a:t>How do you react?</a:t>
            </a:r>
          </a:p>
          <a:p>
            <a:pPr eaLnBrk="1" hangingPunct="1">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20000"/>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12EFCC5-A9B5-446B-B01C-D152EA7B4130}"/>
              </a:ext>
            </a:extLst>
          </p:cNvPr>
          <p:cNvSpPr>
            <a:spLocks noGrp="1" noChangeArrowheads="1"/>
          </p:cNvSpPr>
          <p:nvPr>
            <p:ph type="title" idx="4294967295"/>
          </p:nvPr>
        </p:nvSpPr>
        <p:spPr>
          <a:xfrm>
            <a:off x="0" y="685800"/>
            <a:ext cx="7773988" cy="812800"/>
          </a:xfrm>
        </p:spPr>
        <p:txBody>
          <a:bodyPr/>
          <a:lstStyle/>
          <a:p>
            <a:pPr eaLnBrk="1" hangingPunct="1"/>
            <a:r>
              <a:rPr lang="en-US" altLang="en-US">
                <a:ea typeface="ＭＳ Ｐゴシック" panose="020B0600070205080204" pitchFamily="34" charset="-128"/>
              </a:rPr>
              <a:t>Central Tendency</a:t>
            </a:r>
          </a:p>
        </p:txBody>
      </p:sp>
      <p:sp>
        <p:nvSpPr>
          <p:cNvPr id="11271" name="Rectangle 9">
            <a:extLst>
              <a:ext uri="{FF2B5EF4-FFF2-40B4-BE49-F238E27FC236}">
                <a16:creationId xmlns:a16="http://schemas.microsoft.com/office/drawing/2014/main" id="{BEC77D86-48ED-4E94-B39D-F5B35F51BBD4}"/>
              </a:ext>
            </a:extLst>
          </p:cNvPr>
          <p:cNvSpPr>
            <a:spLocks noGrp="1" noChangeArrowheads="1"/>
          </p:cNvSpPr>
          <p:nvPr>
            <p:ph type="body" idx="4294967295"/>
          </p:nvPr>
        </p:nvSpPr>
        <p:spPr>
          <a:xfrm>
            <a:off x="0" y="1803400"/>
            <a:ext cx="7773988" cy="1117600"/>
          </a:xfrm>
          <a:noFill/>
        </p:spPr>
        <p:txBody>
          <a:bodyPr/>
          <a:lstStyle/>
          <a:p>
            <a:pPr eaLnBrk="1" hangingPunct="1"/>
            <a:r>
              <a:rPr lang="en-US" altLang="en-US" sz="3056">
                <a:ea typeface="ＭＳ Ｐゴシック" panose="020B0600070205080204" pitchFamily="34" charset="-128"/>
              </a:rPr>
              <a:t>Are you be happy with 3/5?</a:t>
            </a:r>
          </a:p>
          <a:p>
            <a:pPr eaLnBrk="1" hangingPunct="1"/>
            <a:r>
              <a:rPr lang="en-US" altLang="en-US" sz="3056">
                <a:ea typeface="ＭＳ Ｐゴシック" panose="020B0600070205080204" pitchFamily="34" charset="-128"/>
              </a:rPr>
              <a:t>What information would you like?</a:t>
            </a:r>
          </a:p>
        </p:txBody>
      </p:sp>
      <p:pic>
        <p:nvPicPr>
          <p:cNvPr id="11267" name="Picture 4">
            <a:extLst>
              <a:ext uri="{FF2B5EF4-FFF2-40B4-BE49-F238E27FC236}">
                <a16:creationId xmlns:a16="http://schemas.microsoft.com/office/drawing/2014/main" id="{E2E0E8DC-50A8-4AE9-B6E6-C878A5855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0" y="3937000"/>
            <a:ext cx="226483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5">
            <a:extLst>
              <a:ext uri="{FF2B5EF4-FFF2-40B4-BE49-F238E27FC236}">
                <a16:creationId xmlns:a16="http://schemas.microsoft.com/office/drawing/2014/main" id="{CC798D5B-6264-4E8B-94D6-AA7C1D07C9C6}"/>
              </a:ext>
            </a:extLst>
          </p:cNvPr>
          <p:cNvSpPr txBox="1">
            <a:spLocks noChangeArrowheads="1"/>
          </p:cNvSpPr>
          <p:nvPr/>
        </p:nvSpPr>
        <p:spPr bwMode="auto">
          <a:xfrm>
            <a:off x="3810000" y="3123847"/>
            <a:ext cx="531813" cy="69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a:t>?</a:t>
            </a:r>
          </a:p>
        </p:txBody>
      </p:sp>
      <p:sp>
        <p:nvSpPr>
          <p:cNvPr id="11269" name="Text Box 7">
            <a:extLst>
              <a:ext uri="{FF2B5EF4-FFF2-40B4-BE49-F238E27FC236}">
                <a16:creationId xmlns:a16="http://schemas.microsoft.com/office/drawing/2014/main" id="{F75CBBC2-7678-4707-80B8-3E15EB4FA244}"/>
              </a:ext>
            </a:extLst>
          </p:cNvPr>
          <p:cNvSpPr txBox="1">
            <a:spLocks noChangeArrowheads="1"/>
          </p:cNvSpPr>
          <p:nvPr/>
        </p:nvSpPr>
        <p:spPr bwMode="auto">
          <a:xfrm>
            <a:off x="2159000" y="3835577"/>
            <a:ext cx="531813" cy="69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a:t>?</a:t>
            </a:r>
          </a:p>
        </p:txBody>
      </p:sp>
      <p:sp>
        <p:nvSpPr>
          <p:cNvPr id="11270" name="Text Box 8">
            <a:extLst>
              <a:ext uri="{FF2B5EF4-FFF2-40B4-BE49-F238E27FC236}">
                <a16:creationId xmlns:a16="http://schemas.microsoft.com/office/drawing/2014/main" id="{1AF3BA16-2851-417A-A011-A4E237C50DC9}"/>
              </a:ext>
            </a:extLst>
          </p:cNvPr>
          <p:cNvSpPr txBox="1">
            <a:spLocks noChangeArrowheads="1"/>
          </p:cNvSpPr>
          <p:nvPr/>
        </p:nvSpPr>
        <p:spPr bwMode="auto">
          <a:xfrm>
            <a:off x="5969000" y="3429000"/>
            <a:ext cx="484974" cy="69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a:t>?</a:t>
            </a:r>
          </a:p>
        </p:txBody>
      </p:sp>
    </p:spTree>
    <p:custDataLst>
      <p:tags r:id="rId1"/>
    </p:custDataLst>
  </p:cSld>
  <p:clrMapOvr>
    <a:masterClrMapping/>
  </p:clrMapOvr>
  <p:transition spd="slow" advClick="0" advTm="20000"/>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0C95B0F-71D3-4A9A-A2FB-F0AFE0DC9665}"/>
              </a:ext>
            </a:extLst>
          </p:cNvPr>
          <p:cNvSpPr>
            <a:spLocks noGrp="1" noChangeArrowheads="1"/>
          </p:cNvSpPr>
          <p:nvPr>
            <p:ph type="title" idx="4294967295"/>
          </p:nvPr>
        </p:nvSpPr>
        <p:spPr>
          <a:xfrm>
            <a:off x="0" y="685800"/>
            <a:ext cx="7773988" cy="779463"/>
          </a:xfrm>
        </p:spPr>
        <p:txBody>
          <a:bodyPr/>
          <a:lstStyle/>
          <a:p>
            <a:pPr eaLnBrk="1" hangingPunct="1"/>
            <a:r>
              <a:rPr lang="en-US" altLang="en-US">
                <a:ea typeface="ＭＳ Ｐゴシック" panose="020B0600070205080204" pitchFamily="34" charset="-128"/>
              </a:rPr>
              <a:t>Central Tendency</a:t>
            </a:r>
          </a:p>
        </p:txBody>
      </p:sp>
      <p:sp>
        <p:nvSpPr>
          <p:cNvPr id="13315" name="Rectangle 3">
            <a:extLst>
              <a:ext uri="{FF2B5EF4-FFF2-40B4-BE49-F238E27FC236}">
                <a16:creationId xmlns:a16="http://schemas.microsoft.com/office/drawing/2014/main" id="{8D6F7D08-B7A2-4BA4-BF0F-4CDE1D7869A8}"/>
              </a:ext>
            </a:extLst>
          </p:cNvPr>
          <p:cNvSpPr>
            <a:spLocks noGrp="1" noChangeArrowheads="1"/>
          </p:cNvSpPr>
          <p:nvPr>
            <p:ph type="body" idx="4294967295"/>
          </p:nvPr>
        </p:nvSpPr>
        <p:spPr>
          <a:xfrm>
            <a:off x="1370013" y="1905000"/>
            <a:ext cx="7773987" cy="1592263"/>
          </a:xfrm>
        </p:spPr>
        <p:txBody>
          <a:bodyPr/>
          <a:lstStyle/>
          <a:p>
            <a:pPr eaLnBrk="1" hangingPunct="1">
              <a:lnSpc>
                <a:spcPct val="90000"/>
              </a:lnSpc>
            </a:pPr>
            <a:r>
              <a:rPr lang="en-US" altLang="en-US">
                <a:ea typeface="ＭＳ Ｐゴシック" panose="020B0600070205080204" pitchFamily="34" charset="-128"/>
              </a:rPr>
              <a:t>Additional information:</a:t>
            </a:r>
          </a:p>
          <a:p>
            <a:pPr lvl="1" eaLnBrk="1" hangingPunct="1">
              <a:lnSpc>
                <a:spcPct val="90000"/>
              </a:lnSpc>
            </a:pPr>
            <a:r>
              <a:rPr lang="en-US" altLang="en-US">
                <a:ea typeface="ＭＳ Ｐゴシック" panose="020B0600070205080204" pitchFamily="34" charset="-128"/>
              </a:rPr>
              <a:t>“Whad’ja get?”</a:t>
            </a:r>
          </a:p>
          <a:p>
            <a:pPr lvl="1" eaLnBrk="1" hangingPunct="1">
              <a:lnSpc>
                <a:spcPct val="90000"/>
              </a:lnSpc>
            </a:pPr>
            <a:r>
              <a:rPr lang="en-US" altLang="en-US">
                <a:ea typeface="ＭＳ Ｐゴシック" panose="020B0600070205080204" pitchFamily="34" charset="-128"/>
              </a:rPr>
              <a:t>“How did the class do?”</a:t>
            </a:r>
          </a:p>
        </p:txBody>
      </p:sp>
      <p:pic>
        <p:nvPicPr>
          <p:cNvPr id="13316" name="Picture 4">
            <a:extLst>
              <a:ext uri="{FF2B5EF4-FFF2-40B4-BE49-F238E27FC236}">
                <a16:creationId xmlns:a16="http://schemas.microsoft.com/office/drawing/2014/main" id="{34E0A5C4-F7D2-4E39-AE9E-1D0BED701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937000"/>
            <a:ext cx="2349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5000"/>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a:extLst>
              <a:ext uri="{FF2B5EF4-FFF2-40B4-BE49-F238E27FC236}">
                <a16:creationId xmlns:a16="http://schemas.microsoft.com/office/drawing/2014/main" id="{6F1E7C95-AC46-4811-B852-84B2B7B3717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Central Tendency</a:t>
            </a:r>
          </a:p>
        </p:txBody>
      </p:sp>
      <p:sp>
        <p:nvSpPr>
          <p:cNvPr id="15363" name="Rectangle 7">
            <a:extLst>
              <a:ext uri="{FF2B5EF4-FFF2-40B4-BE49-F238E27FC236}">
                <a16:creationId xmlns:a16="http://schemas.microsoft.com/office/drawing/2014/main" id="{4B9EA06C-2ADC-4406-B347-DB5CADAE4C16}"/>
              </a:ext>
            </a:extLst>
          </p:cNvPr>
          <p:cNvSpPr>
            <a:spLocks noGrp="1" noChangeArrowheads="1"/>
          </p:cNvSpPr>
          <p:nvPr>
            <p:ph type="body" idx="4294967295"/>
          </p:nvPr>
        </p:nvSpPr>
        <p:spPr>
          <a:xfrm>
            <a:off x="0" y="2311400"/>
            <a:ext cx="7772400" cy="3860800"/>
          </a:xfrm>
        </p:spPr>
        <p:txBody>
          <a:bodyPr/>
          <a:lstStyle/>
          <a:p>
            <a:pPr eaLnBrk="1" hangingPunct="1"/>
            <a:r>
              <a:rPr lang="en-US" altLang="en-US">
                <a:ea typeface="ＭＳ Ｐゴシック" panose="020B0600070205080204" pitchFamily="34" charset="-128"/>
              </a:rPr>
              <a:t>It’s important to compare scores to each other.</a:t>
            </a:r>
          </a:p>
          <a:p>
            <a:pPr eaLnBrk="1" hangingPunct="1"/>
            <a:r>
              <a:rPr lang="en-US" altLang="en-US">
                <a:ea typeface="ＭＳ Ｐゴシック" panose="020B0600070205080204" pitchFamily="34" charset="-128"/>
              </a:rPr>
              <a:t>Your opinion of your quiz score depends upon the other scores in the class.</a:t>
            </a:r>
          </a:p>
        </p:txBody>
      </p:sp>
    </p:spTree>
    <p:custDataLst>
      <p:tags r:id="rId1"/>
    </p:custDataLst>
  </p:cSld>
  <p:clrMapOvr>
    <a:masterClrMapping/>
  </p:clrMapOvr>
  <p:transition spd="slow" advClick="0" advTm="17000"/>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2A0E849-DDD1-405C-A3A0-E605D5065237}"/>
              </a:ext>
            </a:extLst>
          </p:cNvPr>
          <p:cNvSpPr>
            <a:spLocks noGrp="1" noChangeArrowheads="1"/>
          </p:cNvSpPr>
          <p:nvPr>
            <p:ph type="title" idx="4294967295"/>
          </p:nvPr>
        </p:nvSpPr>
        <p:spPr>
          <a:xfrm>
            <a:off x="0" y="922338"/>
            <a:ext cx="7772400" cy="982662"/>
          </a:xfrm>
        </p:spPr>
        <p:txBody>
          <a:bodyPr/>
          <a:lstStyle/>
          <a:p>
            <a:pPr eaLnBrk="1" hangingPunct="1"/>
            <a:r>
              <a:rPr lang="en-US" altLang="en-US">
                <a:ea typeface="ＭＳ Ｐゴシック" panose="020B0600070205080204" pitchFamily="34" charset="-128"/>
              </a:rPr>
              <a:t>Possible Quiz Distributions</a:t>
            </a:r>
          </a:p>
        </p:txBody>
      </p:sp>
      <p:pic>
        <p:nvPicPr>
          <p:cNvPr id="17411" name="Picture 3">
            <a:extLst>
              <a:ext uri="{FF2B5EF4-FFF2-40B4-BE49-F238E27FC236}">
                <a16:creationId xmlns:a16="http://schemas.microsoft.com/office/drawing/2014/main" id="{DE05283B-B26B-4F5E-9607-0F14DE8008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396" y="2322020"/>
            <a:ext cx="7366000" cy="261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8000"/>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4669D23-5552-40A3-82CB-6CEAD6C2647B}"/>
              </a:ext>
            </a:extLst>
          </p:cNvPr>
          <p:cNvSpPr>
            <a:spLocks noGrp="1" noChangeArrowheads="1"/>
          </p:cNvSpPr>
          <p:nvPr>
            <p:ph type="title" idx="4294967295"/>
          </p:nvPr>
        </p:nvSpPr>
        <p:spPr>
          <a:xfrm>
            <a:off x="0" y="922338"/>
            <a:ext cx="7772400" cy="982662"/>
          </a:xfrm>
        </p:spPr>
        <p:txBody>
          <a:bodyPr/>
          <a:lstStyle/>
          <a:p>
            <a:pPr eaLnBrk="1" hangingPunct="1"/>
            <a:r>
              <a:rPr lang="en-US" altLang="en-US">
                <a:ea typeface="ＭＳ Ｐゴシック" panose="020B0600070205080204" pitchFamily="34" charset="-128"/>
              </a:rPr>
              <a:t>Possible Quiz Distributions</a:t>
            </a:r>
          </a:p>
        </p:txBody>
      </p:sp>
      <p:sp>
        <p:nvSpPr>
          <p:cNvPr id="19459" name="Down Arrow 6">
            <a:extLst>
              <a:ext uri="{FF2B5EF4-FFF2-40B4-BE49-F238E27FC236}">
                <a16:creationId xmlns:a16="http://schemas.microsoft.com/office/drawing/2014/main" id="{240A4DE5-DD4C-45FA-B608-F01B856AFC16}"/>
              </a:ext>
            </a:extLst>
          </p:cNvPr>
          <p:cNvSpPr>
            <a:spLocks noChangeArrowheads="1"/>
          </p:cNvSpPr>
          <p:nvPr/>
        </p:nvSpPr>
        <p:spPr bwMode="auto">
          <a:xfrm>
            <a:off x="2971800" y="2362200"/>
            <a:ext cx="679979" cy="581202"/>
          </a:xfrm>
          <a:prstGeom prst="downArrow">
            <a:avLst>
              <a:gd name="adj1" fmla="val 50000"/>
              <a:gd name="adj2" fmla="val 50000"/>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pic>
        <p:nvPicPr>
          <p:cNvPr id="19460" name="Picture 10">
            <a:extLst>
              <a:ext uri="{FF2B5EF4-FFF2-40B4-BE49-F238E27FC236}">
                <a16:creationId xmlns:a16="http://schemas.microsoft.com/office/drawing/2014/main" id="{6EDB9503-92F9-4707-AADF-90F9721B0C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0"/>
            <a:ext cx="7281333" cy="257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5000"/>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E6741A6-73A6-4BCF-8F55-282C702755DD}"/>
              </a:ext>
            </a:extLst>
          </p:cNvPr>
          <p:cNvSpPr>
            <a:spLocks noGrp="1" noChangeArrowheads="1"/>
          </p:cNvSpPr>
          <p:nvPr>
            <p:ph type="title" idx="4294967295"/>
          </p:nvPr>
        </p:nvSpPr>
        <p:spPr>
          <a:xfrm>
            <a:off x="0" y="922338"/>
            <a:ext cx="7772400" cy="982662"/>
          </a:xfrm>
        </p:spPr>
        <p:txBody>
          <a:bodyPr/>
          <a:lstStyle/>
          <a:p>
            <a:pPr eaLnBrk="1" hangingPunct="1"/>
            <a:r>
              <a:rPr lang="en-US" altLang="en-US">
                <a:ea typeface="ＭＳ Ｐゴシック" panose="020B0600070205080204" pitchFamily="34" charset="-128"/>
              </a:rPr>
              <a:t>Possible Quiz Distributions</a:t>
            </a:r>
          </a:p>
        </p:txBody>
      </p:sp>
      <p:pic>
        <p:nvPicPr>
          <p:cNvPr id="21507" name="Picture 5">
            <a:extLst>
              <a:ext uri="{FF2B5EF4-FFF2-40B4-BE49-F238E27FC236}">
                <a16:creationId xmlns:a16="http://schemas.microsoft.com/office/drawing/2014/main" id="{F92FB4EE-0694-403A-8098-38E93E6551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533" y="3048000"/>
            <a:ext cx="7281333" cy="257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Down Arrow 6">
            <a:extLst>
              <a:ext uri="{FF2B5EF4-FFF2-40B4-BE49-F238E27FC236}">
                <a16:creationId xmlns:a16="http://schemas.microsoft.com/office/drawing/2014/main" id="{99CC19F3-1E38-4F5C-A5F4-D2E2234B412D}"/>
              </a:ext>
            </a:extLst>
          </p:cNvPr>
          <p:cNvSpPr>
            <a:spLocks noChangeArrowheads="1"/>
          </p:cNvSpPr>
          <p:nvPr/>
        </p:nvSpPr>
        <p:spPr bwMode="auto">
          <a:xfrm>
            <a:off x="4419600" y="2362200"/>
            <a:ext cx="679979" cy="581202"/>
          </a:xfrm>
          <a:prstGeom prst="downArrow">
            <a:avLst>
              <a:gd name="adj1" fmla="val 50000"/>
              <a:gd name="adj2" fmla="val 50000"/>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Tree>
    <p:custDataLst>
      <p:tags r:id="rId1"/>
    </p:custDataLst>
  </p:cSld>
  <p:clrMapOvr>
    <a:masterClrMapping/>
  </p:clrMapOvr>
  <p:transition spd="slow" advClick="0" advTm="21000"/>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1D55BBB-D0DE-4F10-9B37-5FC469193493}"/>
              </a:ext>
            </a:extLst>
          </p:cNvPr>
          <p:cNvSpPr>
            <a:spLocks noGrp="1" noChangeArrowheads="1"/>
          </p:cNvSpPr>
          <p:nvPr>
            <p:ph type="title" idx="4294967295"/>
          </p:nvPr>
        </p:nvSpPr>
        <p:spPr>
          <a:xfrm>
            <a:off x="0" y="922338"/>
            <a:ext cx="7772400" cy="982662"/>
          </a:xfrm>
        </p:spPr>
        <p:txBody>
          <a:bodyPr/>
          <a:lstStyle/>
          <a:p>
            <a:pPr eaLnBrk="1" hangingPunct="1"/>
            <a:r>
              <a:rPr lang="en-US" altLang="en-US">
                <a:ea typeface="ＭＳ Ｐゴシック" panose="020B0600070205080204" pitchFamily="34" charset="-128"/>
              </a:rPr>
              <a:t>Possible Quiz Distributions</a:t>
            </a:r>
          </a:p>
        </p:txBody>
      </p:sp>
      <p:sp>
        <p:nvSpPr>
          <p:cNvPr id="23555" name="Down Arrow 5">
            <a:extLst>
              <a:ext uri="{FF2B5EF4-FFF2-40B4-BE49-F238E27FC236}">
                <a16:creationId xmlns:a16="http://schemas.microsoft.com/office/drawing/2014/main" id="{8E2DEFAC-86B8-47D1-9976-49BBAD4039AC}"/>
              </a:ext>
            </a:extLst>
          </p:cNvPr>
          <p:cNvSpPr>
            <a:spLocks noChangeArrowheads="1"/>
          </p:cNvSpPr>
          <p:nvPr/>
        </p:nvSpPr>
        <p:spPr bwMode="auto">
          <a:xfrm>
            <a:off x="6705600" y="2438400"/>
            <a:ext cx="679979" cy="581202"/>
          </a:xfrm>
          <a:prstGeom prst="downArrow">
            <a:avLst>
              <a:gd name="adj1" fmla="val 50000"/>
              <a:gd name="adj2" fmla="val 50000"/>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pic>
        <p:nvPicPr>
          <p:cNvPr id="23556" name="Picture 6">
            <a:extLst>
              <a:ext uri="{FF2B5EF4-FFF2-40B4-BE49-F238E27FC236}">
                <a16:creationId xmlns:a16="http://schemas.microsoft.com/office/drawing/2014/main" id="{009E2758-A61C-45CD-A699-B6A6A70299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313" y="3124200"/>
            <a:ext cx="7281333" cy="257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1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CBD07E3A-F8F8-48DC-8D6C-BBED98AC3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320" y="1905000"/>
            <a:ext cx="5805841"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5">
            <a:extLst>
              <a:ext uri="{FF2B5EF4-FFF2-40B4-BE49-F238E27FC236}">
                <a16:creationId xmlns:a16="http://schemas.microsoft.com/office/drawing/2014/main" id="{8AF22349-0F3B-4E0B-B1CC-325C90A481CF}"/>
              </a:ext>
            </a:extLst>
          </p:cNvPr>
          <p:cNvSpPr>
            <a:spLocks noChangeArrowheads="1"/>
          </p:cNvSpPr>
          <p:nvPr/>
        </p:nvSpPr>
        <p:spPr bwMode="auto">
          <a:xfrm>
            <a:off x="653522" y="686153"/>
            <a:ext cx="7773458" cy="9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rPr>
              <a:t>Statistics Example #3: </a:t>
            </a:r>
            <a:br>
              <a:rPr lang="en-US" altLang="en-US" sz="3334">
                <a:solidFill>
                  <a:schemeClr val="hlink"/>
                </a:solidFill>
              </a:rPr>
            </a:br>
            <a:r>
              <a:rPr lang="en-US" altLang="en-US" sz="3334">
                <a:solidFill>
                  <a:schemeClr val="hlink"/>
                </a:solidFill>
              </a:rPr>
              <a:t>Interracial Marriages</a:t>
            </a:r>
          </a:p>
        </p:txBody>
      </p:sp>
    </p:spTree>
    <p:custDataLst>
      <p:tags r:id="rId1"/>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BAFEF838-5790-4402-AB03-1B4CD3BF8BF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Chess Experiment</a:t>
            </a:r>
          </a:p>
        </p:txBody>
      </p:sp>
      <p:sp>
        <p:nvSpPr>
          <p:cNvPr id="25603" name="Rectangle 7">
            <a:extLst>
              <a:ext uri="{FF2B5EF4-FFF2-40B4-BE49-F238E27FC236}">
                <a16:creationId xmlns:a16="http://schemas.microsoft.com/office/drawing/2014/main" id="{F42AA2EE-E8D9-4CBD-B571-E4261B397A84}"/>
              </a:ext>
            </a:extLst>
          </p:cNvPr>
          <p:cNvSpPr>
            <a:spLocks noGrp="1" noChangeArrowheads="1"/>
          </p:cNvSpPr>
          <p:nvPr>
            <p:ph type="body" idx="4294967295"/>
          </p:nvPr>
        </p:nvSpPr>
        <p:spPr>
          <a:xfrm>
            <a:off x="0" y="2141538"/>
            <a:ext cx="7772400" cy="3624262"/>
          </a:xfrm>
        </p:spPr>
        <p:txBody>
          <a:bodyPr/>
          <a:lstStyle/>
          <a:p>
            <a:pPr eaLnBrk="1" hangingPunct="1"/>
            <a:r>
              <a:rPr lang="en-US" altLang="en-US">
                <a:ea typeface="ＭＳ Ｐゴシック" panose="020B0600070205080204" pitchFamily="34" charset="-128"/>
              </a:rPr>
              <a:t>Example:</a:t>
            </a:r>
          </a:p>
          <a:p>
            <a:pPr lvl="1" eaLnBrk="1" hangingPunct="1"/>
            <a:r>
              <a:rPr lang="en-US" altLang="en-US">
                <a:ea typeface="ＭＳ Ｐゴシック" panose="020B0600070205080204" pitchFamily="34" charset="-128"/>
              </a:rPr>
              <a:t>Memory for chess moves</a:t>
            </a:r>
          </a:p>
          <a:p>
            <a:pPr lvl="1" eaLnBrk="1" hangingPunct="1"/>
            <a:r>
              <a:rPr lang="en-US" altLang="en-US">
                <a:ea typeface="ＭＳ Ｐゴシック" panose="020B0600070205080204" pitchFamily="34" charset="-128"/>
              </a:rPr>
              <a:t>Number correct was recorded</a:t>
            </a:r>
          </a:p>
          <a:p>
            <a:pPr lvl="1" eaLnBrk="1" hangingPunct="1"/>
            <a:r>
              <a:rPr lang="en-US" altLang="en-US">
                <a:ea typeface="ＭＳ Ｐゴシック" panose="020B0600070205080204" pitchFamily="34" charset="-128"/>
              </a:rPr>
              <a:t>Repeated three times</a:t>
            </a:r>
          </a:p>
          <a:p>
            <a:pPr lvl="1" eaLnBrk="1" hangingPunct="1"/>
            <a:r>
              <a:rPr lang="en-US" altLang="en-US">
                <a:ea typeface="ＭＳ Ｐゴシック" panose="020B0600070205080204" pitchFamily="34" charset="-128"/>
              </a:rPr>
              <a:t>Maximum possible score was 89</a:t>
            </a:r>
          </a:p>
        </p:txBody>
      </p:sp>
    </p:spTree>
    <p:custDataLst>
      <p:tags r:id="rId1"/>
    </p:custDataLst>
  </p:cSld>
  <p:clrMapOvr>
    <a:masterClrMapping/>
  </p:clrMapOvr>
  <p:transition spd="slow" advClick="0" advTm="30000"/>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7C9407B-A3B6-4F2E-910B-6112B29CD92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Chess Results</a:t>
            </a:r>
          </a:p>
        </p:txBody>
      </p:sp>
      <p:pic>
        <p:nvPicPr>
          <p:cNvPr id="27651" name="Picture 6">
            <a:extLst>
              <a:ext uri="{FF2B5EF4-FFF2-40B4-BE49-F238E27FC236}">
                <a16:creationId xmlns:a16="http://schemas.microsoft.com/office/drawing/2014/main" id="{5D7798DE-F0F5-4DE2-B3C1-190C88B106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05000"/>
            <a:ext cx="7634111" cy="390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7000"/>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59615A6-3FFC-4457-8E8F-5E058558525A}"/>
              </a:ext>
            </a:extLst>
          </p:cNvPr>
          <p:cNvSpPr>
            <a:spLocks noGrp="1" noChangeArrowheads="1"/>
          </p:cNvSpPr>
          <p:nvPr>
            <p:ph type="title" idx="4294967295"/>
          </p:nvPr>
        </p:nvSpPr>
        <p:spPr>
          <a:xfrm>
            <a:off x="0" y="922338"/>
            <a:ext cx="7772400" cy="881062"/>
          </a:xfrm>
        </p:spPr>
        <p:txBody>
          <a:bodyPr/>
          <a:lstStyle/>
          <a:p>
            <a:pPr eaLnBrk="1" hangingPunct="1"/>
            <a:r>
              <a:rPr lang="en-US" altLang="en-US">
                <a:ea typeface="ＭＳ Ｐゴシック" panose="020B0600070205080204" pitchFamily="34" charset="-128"/>
              </a:rPr>
              <a:t>Comparing the Centers</a:t>
            </a:r>
          </a:p>
        </p:txBody>
      </p:sp>
      <p:pic>
        <p:nvPicPr>
          <p:cNvPr id="29699" name="Picture 6">
            <a:extLst>
              <a:ext uri="{FF2B5EF4-FFF2-40B4-BE49-F238E27FC236}">
                <a16:creationId xmlns:a16="http://schemas.microsoft.com/office/drawing/2014/main" id="{A6FCCEB7-B45E-4B92-BF82-9DFD912A23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14398"/>
            <a:ext cx="7634111" cy="3907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Left Arrow 12">
            <a:extLst>
              <a:ext uri="{FF2B5EF4-FFF2-40B4-BE49-F238E27FC236}">
                <a16:creationId xmlns:a16="http://schemas.microsoft.com/office/drawing/2014/main" id="{A09EDB30-3367-4D99-B920-4D9D9A42EBD6}"/>
              </a:ext>
            </a:extLst>
          </p:cNvPr>
          <p:cNvSpPr>
            <a:spLocks noChangeArrowheads="1"/>
          </p:cNvSpPr>
          <p:nvPr/>
        </p:nvSpPr>
        <p:spPr bwMode="auto">
          <a:xfrm>
            <a:off x="5884334" y="3090334"/>
            <a:ext cx="456847" cy="456847"/>
          </a:xfrm>
          <a:prstGeom prst="leftArrow">
            <a:avLst>
              <a:gd name="adj1" fmla="val 50000"/>
              <a:gd name="adj2" fmla="val 50000"/>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
        <p:nvSpPr>
          <p:cNvPr id="29701" name="Right Arrow 13">
            <a:extLst>
              <a:ext uri="{FF2B5EF4-FFF2-40B4-BE49-F238E27FC236}">
                <a16:creationId xmlns:a16="http://schemas.microsoft.com/office/drawing/2014/main" id="{33C25959-E37A-4D84-A1C5-AA05F3FAA882}"/>
              </a:ext>
            </a:extLst>
          </p:cNvPr>
          <p:cNvSpPr>
            <a:spLocks noChangeArrowheads="1"/>
          </p:cNvSpPr>
          <p:nvPr/>
        </p:nvSpPr>
        <p:spPr bwMode="auto">
          <a:xfrm>
            <a:off x="1860022" y="4287133"/>
            <a:ext cx="456847" cy="456847"/>
          </a:xfrm>
          <a:prstGeom prst="rightArrow">
            <a:avLst>
              <a:gd name="adj1" fmla="val 50000"/>
              <a:gd name="adj2" fmla="val 50000"/>
            </a:avLst>
          </a:prstGeom>
          <a:solidFill>
            <a:schemeClr val="accent1"/>
          </a:solidFill>
          <a:ln w="9525">
            <a:solidFill>
              <a:schemeClr val="tx1"/>
            </a:solidFill>
            <a:round/>
            <a:headEnd/>
            <a:tailEnd/>
          </a:ln>
        </p:spPr>
        <p:txBody>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3611"/>
          </a:p>
        </p:txBody>
      </p:sp>
    </p:spTree>
    <p:custDataLst>
      <p:tags r:id="rId1"/>
    </p:custDataLst>
  </p:cSld>
  <p:clrMapOvr>
    <a:masterClrMapping/>
  </p:clrMapOvr>
  <p:transition spd="slow" advClick="0" advTm="11000"/>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AC9B512-B483-4F87-B1D3-7CA63F139025}"/>
              </a:ext>
            </a:extLst>
          </p:cNvPr>
          <p:cNvSpPr>
            <a:spLocks noGrp="1" noChangeArrowheads="1"/>
          </p:cNvSpPr>
          <p:nvPr>
            <p:ph type="title" idx="4294967295"/>
          </p:nvPr>
        </p:nvSpPr>
        <p:spPr>
          <a:xfrm>
            <a:off x="0" y="922338"/>
            <a:ext cx="7772400" cy="982662"/>
          </a:xfrm>
        </p:spPr>
        <p:txBody>
          <a:bodyPr/>
          <a:lstStyle/>
          <a:p>
            <a:pPr eaLnBrk="1" hangingPunct="1"/>
            <a:r>
              <a:rPr lang="en-US" altLang="en-US">
                <a:ea typeface="ＭＳ Ｐゴシック" panose="020B0600070205080204" pitchFamily="34" charset="-128"/>
              </a:rPr>
              <a:t>Central Tendency</a:t>
            </a:r>
          </a:p>
        </p:txBody>
      </p:sp>
      <p:sp>
        <p:nvSpPr>
          <p:cNvPr id="31747" name="Rectangle 3">
            <a:extLst>
              <a:ext uri="{FF2B5EF4-FFF2-40B4-BE49-F238E27FC236}">
                <a16:creationId xmlns:a16="http://schemas.microsoft.com/office/drawing/2014/main" id="{574C3F6F-52C3-4B43-BF11-CB672B8A51BA}"/>
              </a:ext>
            </a:extLst>
          </p:cNvPr>
          <p:cNvSpPr>
            <a:spLocks noGrp="1" noChangeArrowheads="1"/>
          </p:cNvSpPr>
          <p:nvPr>
            <p:ph type="body" idx="4294967295"/>
          </p:nvPr>
        </p:nvSpPr>
        <p:spPr>
          <a:xfrm>
            <a:off x="381000" y="2057400"/>
            <a:ext cx="7773987" cy="3725863"/>
          </a:xfrm>
        </p:spPr>
        <p:txBody>
          <a:bodyPr/>
          <a:lstStyle/>
          <a:p>
            <a:pPr eaLnBrk="1" hangingPunct="1">
              <a:lnSpc>
                <a:spcPct val="90000"/>
              </a:lnSpc>
            </a:pPr>
            <a:r>
              <a:rPr lang="en-US" altLang="en-US" dirty="0">
                <a:ea typeface="ＭＳ Ｐゴシック" panose="020B0600070205080204" pitchFamily="34" charset="-128"/>
              </a:rPr>
              <a:t>There are many definitions of center of a distribution.</a:t>
            </a:r>
          </a:p>
          <a:p>
            <a:pPr eaLnBrk="1" hangingPunct="1">
              <a:lnSpc>
                <a:spcPct val="90000"/>
              </a:lnSpc>
            </a:pPr>
            <a:r>
              <a:rPr lang="en-US" altLang="en-US" dirty="0">
                <a:ea typeface="ＭＳ Ｐゴシック" panose="020B0600070205080204" pitchFamily="34" charset="-128"/>
              </a:rPr>
              <a:t>We will discuss the 3 main ways of thinking about center.</a:t>
            </a:r>
          </a:p>
          <a:p>
            <a:pPr eaLnBrk="1" hangingPunct="1">
              <a:lnSpc>
                <a:spcPct val="90000"/>
              </a:lnSpc>
            </a:pPr>
            <a:endParaRPr lang="en-US" altLang="en-US" dirty="0">
              <a:ea typeface="ＭＳ Ｐゴシック" panose="020B0600070205080204" pitchFamily="34" charset="-128"/>
            </a:endParaRPr>
          </a:p>
          <a:p>
            <a:pPr lvl="1" eaLnBrk="1" hangingPunct="1">
              <a:lnSpc>
                <a:spcPct val="90000"/>
              </a:lnSpc>
            </a:pPr>
            <a:endParaRPr lang="en-US" altLang="en-US" dirty="0">
              <a:ea typeface="ＭＳ Ｐゴシック" panose="020B0600070205080204" pitchFamily="34" charset="-128"/>
            </a:endParaRPr>
          </a:p>
        </p:txBody>
      </p:sp>
    </p:spTree>
    <p:custDataLst>
      <p:tags r:id="rId1"/>
    </p:custDataLst>
  </p:cSld>
  <p:clrMapOvr>
    <a:masterClrMapping/>
  </p:clrMapOvr>
  <p:transition spd="slow" advClick="0" advTm="33000"/>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72091FE-60AF-4C3F-9026-7B7B18F349D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Central Tendency</a:t>
            </a:r>
          </a:p>
        </p:txBody>
      </p:sp>
      <p:sp>
        <p:nvSpPr>
          <p:cNvPr id="33795" name="Rectangle 3">
            <a:extLst>
              <a:ext uri="{FF2B5EF4-FFF2-40B4-BE49-F238E27FC236}">
                <a16:creationId xmlns:a16="http://schemas.microsoft.com/office/drawing/2014/main" id="{AA2387F3-D569-4EF4-B817-8342CE473846}"/>
              </a:ext>
            </a:extLst>
          </p:cNvPr>
          <p:cNvSpPr>
            <a:spLocks noGrp="1" noChangeArrowheads="1"/>
          </p:cNvSpPr>
          <p:nvPr>
            <p:ph type="body" idx="4294967295"/>
          </p:nvPr>
        </p:nvSpPr>
        <p:spPr>
          <a:xfrm>
            <a:off x="1370013" y="2413000"/>
            <a:ext cx="7773987" cy="3419475"/>
          </a:xfrm>
        </p:spPr>
        <p:txBody>
          <a:bodyPr/>
          <a:lstStyle/>
          <a:p>
            <a:pPr eaLnBrk="1" hangingPunct="1"/>
            <a:r>
              <a:rPr lang="en-US" altLang="en-US">
                <a:ea typeface="ＭＳ Ｐゴシック" panose="020B0600070205080204" pitchFamily="34" charset="-128"/>
              </a:rPr>
              <a:t>3 ways of defining center:</a:t>
            </a:r>
          </a:p>
          <a:p>
            <a:pPr lvl="1" eaLnBrk="1" hangingPunct="1"/>
            <a:r>
              <a:rPr lang="en-US" altLang="en-US">
                <a:solidFill>
                  <a:schemeClr val="hlink"/>
                </a:solidFill>
                <a:ea typeface="ＭＳ Ｐゴシック" panose="020B0600070205080204" pitchFamily="34" charset="-128"/>
              </a:rPr>
              <a:t>Balance point</a:t>
            </a:r>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Smallest absolute differences</a:t>
            </a:r>
            <a:endParaRPr lang="en-US" altLang="en-US">
              <a:solidFill>
                <a:schemeClr val="hlink"/>
              </a:solidFill>
              <a:ea typeface="ＭＳ Ｐゴシック" panose="020B0600070205080204" pitchFamily="34" charset="-128"/>
            </a:endParaRPr>
          </a:p>
          <a:p>
            <a:pPr lvl="1" eaLnBrk="1" hangingPunct="1"/>
            <a:r>
              <a:rPr lang="en-US" altLang="en-US">
                <a:ea typeface="ＭＳ Ｐゴシック" panose="020B0600070205080204" pitchFamily="34" charset="-128"/>
              </a:rPr>
              <a:t>Smallest squared differences</a:t>
            </a:r>
            <a:endParaRPr lang="en-US" altLang="en-US" sz="4223">
              <a:solidFill>
                <a:srgbClr val="000000"/>
              </a:solidFill>
              <a:ea typeface="ＭＳ Ｐゴシック" panose="020B0600070205080204" pitchFamily="34" charset="-128"/>
            </a:endParaRPr>
          </a:p>
          <a:p>
            <a:pPr lvl="1" eaLnBrk="1" hangingPunct="1">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14000"/>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AC7233C-8FCA-4C24-A5A0-9C5F584026F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 Balance Scale</a:t>
            </a:r>
          </a:p>
        </p:txBody>
      </p:sp>
      <p:pic>
        <p:nvPicPr>
          <p:cNvPr id="35843" name="Picture 6">
            <a:extLst>
              <a:ext uri="{FF2B5EF4-FFF2-40B4-BE49-F238E27FC236}">
                <a16:creationId xmlns:a16="http://schemas.microsoft.com/office/drawing/2014/main" id="{F4C18F25-A0E1-4672-BF57-FA1728B8A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2921000"/>
            <a:ext cx="6371167" cy="171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9000"/>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A2CB213-657B-46F6-9094-DB4362977398}"/>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Another Balance</a:t>
            </a:r>
            <a:br>
              <a:rPr lang="en-US" altLang="en-US">
                <a:ea typeface="ＭＳ Ｐゴシック" panose="020B0600070205080204" pitchFamily="34" charset="-128"/>
              </a:rPr>
            </a:br>
            <a:r>
              <a:rPr lang="en-US" altLang="en-US">
                <a:ea typeface="ＭＳ Ｐゴシック" panose="020B0600070205080204" pitchFamily="34" charset="-128"/>
              </a:rPr>
              <a:t>Scale Example</a:t>
            </a:r>
          </a:p>
        </p:txBody>
      </p:sp>
      <p:pic>
        <p:nvPicPr>
          <p:cNvPr id="37891" name="Picture 6">
            <a:extLst>
              <a:ext uri="{FF2B5EF4-FFF2-40B4-BE49-F238E27FC236}">
                <a16:creationId xmlns:a16="http://schemas.microsoft.com/office/drawing/2014/main" id="{A25E4C75-8AAF-476C-BDD3-AA1BA93CB8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2210153"/>
            <a:ext cx="7069667" cy="347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900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F6DDDB8-FC40-4C67-B3C6-E46B17C90AA8}"/>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A Distribution that</a:t>
            </a:r>
            <a:br>
              <a:rPr lang="en-US" altLang="en-US">
                <a:ea typeface="ＭＳ Ｐゴシック" panose="020B0600070205080204" pitchFamily="34" charset="-128"/>
              </a:rPr>
            </a:br>
            <a:r>
              <a:rPr lang="en-US" altLang="en-US">
                <a:ea typeface="ＭＳ Ｐゴシック" panose="020B0600070205080204" pitchFamily="34" charset="-128"/>
              </a:rPr>
              <a:t>is Not Balanced</a:t>
            </a:r>
          </a:p>
        </p:txBody>
      </p:sp>
      <p:pic>
        <p:nvPicPr>
          <p:cNvPr id="39939" name="Picture 5">
            <a:extLst>
              <a:ext uri="{FF2B5EF4-FFF2-40B4-BE49-F238E27FC236}">
                <a16:creationId xmlns:a16="http://schemas.microsoft.com/office/drawing/2014/main" id="{C923FE36-D8AB-4D5B-B743-1D0890039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2615847"/>
            <a:ext cx="7069667" cy="347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7000"/>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01244C3-9181-4827-8DB6-37925BD42C8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An Asymmetric Distribution</a:t>
            </a:r>
          </a:p>
        </p:txBody>
      </p:sp>
      <p:pic>
        <p:nvPicPr>
          <p:cNvPr id="41987" name="Picture 4">
            <a:extLst>
              <a:ext uri="{FF2B5EF4-FFF2-40B4-BE49-F238E27FC236}">
                <a16:creationId xmlns:a16="http://schemas.microsoft.com/office/drawing/2014/main" id="{374240B3-596D-4848-AC1C-E69AEAB43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11577"/>
            <a:ext cx="6858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4000"/>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D8C2506-1148-41AA-8997-55861C00638C}"/>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Three Definitions of Central Tendency</a:t>
            </a:r>
          </a:p>
        </p:txBody>
      </p:sp>
      <p:sp>
        <p:nvSpPr>
          <p:cNvPr id="44035" name="Rectangle 3">
            <a:extLst>
              <a:ext uri="{FF2B5EF4-FFF2-40B4-BE49-F238E27FC236}">
                <a16:creationId xmlns:a16="http://schemas.microsoft.com/office/drawing/2014/main" id="{A8FAFA29-0381-4296-9D90-913AFE7E1DB9}"/>
              </a:ext>
            </a:extLst>
          </p:cNvPr>
          <p:cNvSpPr>
            <a:spLocks noGrp="1" noChangeArrowheads="1"/>
          </p:cNvSpPr>
          <p:nvPr>
            <p:ph type="body" idx="4294967295"/>
          </p:nvPr>
        </p:nvSpPr>
        <p:spPr>
          <a:xfrm>
            <a:off x="1370013" y="2413000"/>
            <a:ext cx="7773987" cy="3419475"/>
          </a:xfrm>
        </p:spPr>
        <p:txBody>
          <a:bodyPr/>
          <a:lstStyle/>
          <a:p>
            <a:pPr eaLnBrk="1" hangingPunct="1">
              <a:lnSpc>
                <a:spcPct val="90000"/>
              </a:lnSpc>
            </a:pPr>
            <a:r>
              <a:rPr lang="en-US" altLang="en-US">
                <a:ea typeface="ＭＳ Ｐゴシック" panose="020B0600070205080204" pitchFamily="34" charset="-128"/>
              </a:rPr>
              <a:t>3 ways of defining center:</a:t>
            </a:r>
          </a:p>
          <a:p>
            <a:pPr lvl="1" eaLnBrk="1" hangingPunct="1">
              <a:lnSpc>
                <a:spcPct val="90000"/>
              </a:lnSpc>
            </a:pPr>
            <a:r>
              <a:rPr lang="en-US" altLang="en-US">
                <a:ea typeface="ＭＳ Ｐゴシック" panose="020B0600070205080204" pitchFamily="34" charset="-128"/>
              </a:rPr>
              <a:t>Balance point</a:t>
            </a:r>
          </a:p>
          <a:p>
            <a:pPr lvl="1" eaLnBrk="1" hangingPunct="1">
              <a:lnSpc>
                <a:spcPct val="90000"/>
              </a:lnSpc>
            </a:pPr>
            <a:r>
              <a:rPr lang="en-US" altLang="en-US">
                <a:solidFill>
                  <a:schemeClr val="hlink"/>
                </a:solidFill>
                <a:ea typeface="ＭＳ Ｐゴシック" panose="020B0600070205080204" pitchFamily="34" charset="-128"/>
              </a:rPr>
              <a:t>Smallest absolute differences</a:t>
            </a:r>
          </a:p>
          <a:p>
            <a:pPr lvl="1" eaLnBrk="1" hangingPunct="1">
              <a:lnSpc>
                <a:spcPct val="90000"/>
              </a:lnSpc>
            </a:pPr>
            <a:r>
              <a:rPr lang="en-US" altLang="en-US">
                <a:ea typeface="ＭＳ Ｐゴシック" panose="020B0600070205080204" pitchFamily="34" charset="-128"/>
              </a:rPr>
              <a:t>Smallest squared differences</a:t>
            </a:r>
          </a:p>
          <a:p>
            <a:pPr eaLnBrk="1" hangingPunct="1">
              <a:lnSpc>
                <a:spcPct val="90000"/>
              </a:lnSpc>
            </a:pPr>
            <a:endParaRPr lang="en-US" altLang="en-US" sz="4834">
              <a:solidFill>
                <a:srgbClr val="000000"/>
              </a:solidFill>
              <a:ea typeface="ＭＳ Ｐゴシック" panose="020B0600070205080204" pitchFamily="34" charset="-128"/>
            </a:endParaRPr>
          </a:p>
          <a:p>
            <a:pPr lvl="1" eaLnBrk="1" hangingPunct="1">
              <a:lnSpc>
                <a:spcPct val="90000"/>
              </a:lnSpc>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8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8783A0F-1B3B-4C66-A6BB-484E653E25F0}"/>
              </a:ext>
            </a:extLst>
          </p:cNvPr>
          <p:cNvSpPr>
            <a:spLocks noChangeArrowheads="1"/>
          </p:cNvSpPr>
          <p:nvPr/>
        </p:nvSpPr>
        <p:spPr bwMode="auto">
          <a:xfrm>
            <a:off x="870479" y="1295577"/>
            <a:ext cx="7075840" cy="24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2778"/>
              <a:t>The proportion of inter-racial marriages this year is 75% higher than it was 25 years ago</a:t>
            </a:r>
            <a:r>
              <a:rPr lang="en-US" altLang="en-US" sz="2778">
                <a:solidFill>
                  <a:srgbClr val="000000"/>
                </a:solidFill>
              </a:rPr>
              <a:t>. Thus, our society accepts interracial marriages.</a:t>
            </a:r>
            <a:br>
              <a:rPr lang="en-US" altLang="en-US" sz="2778">
                <a:solidFill>
                  <a:srgbClr val="000000"/>
                </a:solidFill>
              </a:rPr>
            </a:br>
            <a:endParaRPr lang="en-US" altLang="en-US" sz="3334">
              <a:solidFill>
                <a:srgbClr val="000000"/>
              </a:solidFill>
            </a:endParaRPr>
          </a:p>
        </p:txBody>
      </p:sp>
      <p:sp>
        <p:nvSpPr>
          <p:cNvPr id="31747" name="Text Box 3">
            <a:extLst>
              <a:ext uri="{FF2B5EF4-FFF2-40B4-BE49-F238E27FC236}">
                <a16:creationId xmlns:a16="http://schemas.microsoft.com/office/drawing/2014/main" id="{BFD24CF8-C089-4328-9A7E-1A5F31586985}"/>
              </a:ext>
            </a:extLst>
          </p:cNvPr>
          <p:cNvSpPr txBox="1">
            <a:spLocks noChangeArrowheads="1"/>
          </p:cNvSpPr>
          <p:nvPr/>
        </p:nvSpPr>
        <p:spPr bwMode="auto">
          <a:xfrm>
            <a:off x="1392590" y="4552597"/>
            <a:ext cx="4477188" cy="5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78">
                <a:latin typeface="Geneva" charset="0"/>
              </a:rPr>
              <a:t>...Problems with this logic?</a:t>
            </a:r>
          </a:p>
        </p:txBody>
      </p:sp>
    </p:spTree>
    <p:custDataLst>
      <p:tags r:id="rId1"/>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E1606ED-596D-41D1-A126-58742621BF3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Absolute Differences</a:t>
            </a:r>
          </a:p>
        </p:txBody>
      </p:sp>
      <p:pic>
        <p:nvPicPr>
          <p:cNvPr id="46083" name="Picture 3">
            <a:extLst>
              <a:ext uri="{FF2B5EF4-FFF2-40B4-BE49-F238E27FC236}">
                <a16:creationId xmlns:a16="http://schemas.microsoft.com/office/drawing/2014/main" id="{59CB33D8-3462-46EC-860B-9589AADD70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7986" y="1524000"/>
            <a:ext cx="2988028" cy="414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400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62C90F8-A9C0-42A1-91A7-F9A179F5C39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Absolute Differences</a:t>
            </a:r>
          </a:p>
        </p:txBody>
      </p:sp>
      <p:pic>
        <p:nvPicPr>
          <p:cNvPr id="48131" name="Picture 5">
            <a:extLst>
              <a:ext uri="{FF2B5EF4-FFF2-40B4-BE49-F238E27FC236}">
                <a16:creationId xmlns:a16="http://schemas.microsoft.com/office/drawing/2014/main" id="{5FD882B2-55D4-4229-9795-F6BBC6B5B4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00200"/>
            <a:ext cx="2991556"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400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52261C8-FF1E-451B-8F88-44369F5A02A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Absolute Differences</a:t>
            </a:r>
          </a:p>
        </p:txBody>
      </p:sp>
      <p:pic>
        <p:nvPicPr>
          <p:cNvPr id="50179" name="Picture 3">
            <a:extLst>
              <a:ext uri="{FF2B5EF4-FFF2-40B4-BE49-F238E27FC236}">
                <a16:creationId xmlns:a16="http://schemas.microsoft.com/office/drawing/2014/main" id="{9891016F-6851-43DE-B55C-514E0C93F2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368778"/>
            <a:ext cx="2977444"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400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81391671-367C-4BF0-90C6-AA6598C8E8A8}"/>
              </a:ext>
            </a:extLst>
          </p:cNvPr>
          <p:cNvSpPr>
            <a:spLocks noGrp="1" noChangeArrowheads="1"/>
          </p:cNvSpPr>
          <p:nvPr>
            <p:ph type="title" idx="4294967295"/>
          </p:nvPr>
        </p:nvSpPr>
        <p:spPr>
          <a:xfrm>
            <a:off x="0" y="922338"/>
            <a:ext cx="7772400" cy="779462"/>
          </a:xfrm>
        </p:spPr>
        <p:txBody>
          <a:bodyPr/>
          <a:lstStyle/>
          <a:p>
            <a:pPr eaLnBrk="1" hangingPunct="1"/>
            <a:r>
              <a:rPr lang="en-US" altLang="en-US">
                <a:ea typeface="ＭＳ Ｐゴシック" panose="020B0600070205080204" pitchFamily="34" charset="-128"/>
              </a:rPr>
              <a:t>Deviations from 5</a:t>
            </a:r>
          </a:p>
        </p:txBody>
      </p:sp>
      <p:pic>
        <p:nvPicPr>
          <p:cNvPr id="52227" name="Picture 3">
            <a:extLst>
              <a:ext uri="{FF2B5EF4-FFF2-40B4-BE49-F238E27FC236}">
                <a16:creationId xmlns:a16="http://schemas.microsoft.com/office/drawing/2014/main" id="{D9CD08EC-5103-429D-B431-FC3D4C9CA3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786995"/>
            <a:ext cx="2991556" cy="414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100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4A202CB-CDBF-4E24-B586-821E591209E1}"/>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Center as Smallest</a:t>
            </a:r>
            <a:br>
              <a:rPr lang="en-US" altLang="en-US">
                <a:ea typeface="ＭＳ Ｐゴシック" panose="020B0600070205080204" pitchFamily="34" charset="-128"/>
              </a:rPr>
            </a:br>
            <a:r>
              <a:rPr lang="en-US" altLang="en-US">
                <a:ea typeface="ＭＳ Ｐゴシック" panose="020B0600070205080204" pitchFamily="34" charset="-128"/>
              </a:rPr>
              <a:t>Absolute Difference</a:t>
            </a:r>
          </a:p>
        </p:txBody>
      </p:sp>
      <p:sp>
        <p:nvSpPr>
          <p:cNvPr id="54275" name="Rectangle 3">
            <a:extLst>
              <a:ext uri="{FF2B5EF4-FFF2-40B4-BE49-F238E27FC236}">
                <a16:creationId xmlns:a16="http://schemas.microsoft.com/office/drawing/2014/main" id="{D475D618-5EF0-42A5-B219-0E7BC311FB29}"/>
              </a:ext>
            </a:extLst>
          </p:cNvPr>
          <p:cNvSpPr>
            <a:spLocks noGrp="1" noChangeArrowheads="1"/>
          </p:cNvSpPr>
          <p:nvPr>
            <p:ph type="body" idx="4294967295"/>
          </p:nvPr>
        </p:nvSpPr>
        <p:spPr>
          <a:xfrm>
            <a:off x="1370013" y="2413000"/>
            <a:ext cx="7773987" cy="3419475"/>
          </a:xfrm>
        </p:spPr>
        <p:txBody>
          <a:bodyPr/>
          <a:lstStyle/>
          <a:p>
            <a:pPr eaLnBrk="1" hangingPunct="1">
              <a:lnSpc>
                <a:spcPct val="90000"/>
              </a:lnSpc>
            </a:pPr>
            <a:r>
              <a:rPr lang="en-US" altLang="en-US">
                <a:ea typeface="ＭＳ Ｐゴシック" panose="020B0600070205080204" pitchFamily="34" charset="-128"/>
              </a:rPr>
              <a:t>3 ways of defining center:</a:t>
            </a:r>
          </a:p>
          <a:p>
            <a:pPr lvl="1" eaLnBrk="1" hangingPunct="1">
              <a:lnSpc>
                <a:spcPct val="90000"/>
              </a:lnSpc>
            </a:pPr>
            <a:r>
              <a:rPr lang="en-US" altLang="en-US">
                <a:ea typeface="ＭＳ Ｐゴシック" panose="020B0600070205080204" pitchFamily="34" charset="-128"/>
              </a:rPr>
              <a:t>Balance point</a:t>
            </a:r>
          </a:p>
          <a:p>
            <a:pPr lvl="1" eaLnBrk="1" hangingPunct="1">
              <a:lnSpc>
                <a:spcPct val="90000"/>
              </a:lnSpc>
            </a:pPr>
            <a:r>
              <a:rPr lang="en-US" altLang="en-US">
                <a:solidFill>
                  <a:schemeClr val="hlink"/>
                </a:solidFill>
                <a:ea typeface="ＭＳ Ｐゴシック" panose="020B0600070205080204" pitchFamily="34" charset="-128"/>
              </a:rPr>
              <a:t>Smallest absolute differences</a:t>
            </a:r>
          </a:p>
          <a:p>
            <a:pPr lvl="1" eaLnBrk="1" hangingPunct="1">
              <a:lnSpc>
                <a:spcPct val="90000"/>
              </a:lnSpc>
            </a:pPr>
            <a:r>
              <a:rPr lang="en-US" altLang="en-US">
                <a:ea typeface="ＭＳ Ｐゴシック" panose="020B0600070205080204" pitchFamily="34" charset="-128"/>
              </a:rPr>
              <a:t>Smallest squared differences</a:t>
            </a:r>
            <a:endParaRPr lang="en-US" altLang="en-US" sz="4223">
              <a:solidFill>
                <a:srgbClr val="000000"/>
              </a:solidFill>
              <a:ea typeface="ＭＳ Ｐゴシック" panose="020B0600070205080204" pitchFamily="34" charset="-128"/>
            </a:endParaRPr>
          </a:p>
          <a:p>
            <a:pPr lvl="1" eaLnBrk="1" hangingPunct="1">
              <a:lnSpc>
                <a:spcPct val="90000"/>
              </a:lnSpc>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3300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C927A16-E6D4-41BD-98C9-4291F5B48367}"/>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Smallest Sum of Squared DIfferences</a:t>
            </a:r>
          </a:p>
        </p:txBody>
      </p:sp>
      <p:sp>
        <p:nvSpPr>
          <p:cNvPr id="56323" name="Rectangle 3">
            <a:extLst>
              <a:ext uri="{FF2B5EF4-FFF2-40B4-BE49-F238E27FC236}">
                <a16:creationId xmlns:a16="http://schemas.microsoft.com/office/drawing/2014/main" id="{0D29769D-7BB3-420F-AF56-8F1B86D93E72}"/>
              </a:ext>
            </a:extLst>
          </p:cNvPr>
          <p:cNvSpPr>
            <a:spLocks noGrp="1" noChangeArrowheads="1"/>
          </p:cNvSpPr>
          <p:nvPr>
            <p:ph type="body" idx="4294967295"/>
          </p:nvPr>
        </p:nvSpPr>
        <p:spPr>
          <a:xfrm>
            <a:off x="1370013" y="2413000"/>
            <a:ext cx="7773987" cy="3419475"/>
          </a:xfrm>
        </p:spPr>
        <p:txBody>
          <a:bodyPr/>
          <a:lstStyle/>
          <a:p>
            <a:pPr eaLnBrk="1" hangingPunct="1">
              <a:lnSpc>
                <a:spcPct val="90000"/>
              </a:lnSpc>
            </a:pPr>
            <a:r>
              <a:rPr lang="en-US" altLang="en-US">
                <a:ea typeface="ＭＳ Ｐゴシック" panose="020B0600070205080204" pitchFamily="34" charset="-128"/>
              </a:rPr>
              <a:t>3 ways of defining center:</a:t>
            </a:r>
          </a:p>
          <a:p>
            <a:pPr lvl="1" eaLnBrk="1" hangingPunct="1">
              <a:lnSpc>
                <a:spcPct val="90000"/>
              </a:lnSpc>
            </a:pPr>
            <a:r>
              <a:rPr lang="en-US" altLang="en-US">
                <a:ea typeface="ＭＳ Ｐゴシック" panose="020B0600070205080204" pitchFamily="34" charset="-128"/>
              </a:rPr>
              <a:t>Balance point</a:t>
            </a:r>
          </a:p>
          <a:p>
            <a:pPr lvl="1" eaLnBrk="1" hangingPunct="1">
              <a:lnSpc>
                <a:spcPct val="90000"/>
              </a:lnSpc>
            </a:pPr>
            <a:r>
              <a:rPr lang="en-US" altLang="en-US">
                <a:ea typeface="ＭＳ Ｐゴシック" panose="020B0600070205080204" pitchFamily="34" charset="-128"/>
              </a:rPr>
              <a:t>Smallest absolute differences</a:t>
            </a:r>
            <a:endParaRPr lang="en-US" altLang="en-US">
              <a:solidFill>
                <a:schemeClr val="hlink"/>
              </a:solidFill>
              <a:ea typeface="ＭＳ Ｐゴシック" panose="020B0600070205080204" pitchFamily="34" charset="-128"/>
            </a:endParaRPr>
          </a:p>
          <a:p>
            <a:pPr lvl="1" eaLnBrk="1" hangingPunct="1">
              <a:lnSpc>
                <a:spcPct val="90000"/>
              </a:lnSpc>
            </a:pPr>
            <a:r>
              <a:rPr lang="en-US" altLang="en-US">
                <a:solidFill>
                  <a:schemeClr val="hlink"/>
                </a:solidFill>
                <a:ea typeface="ＭＳ Ｐゴシック" panose="020B0600070205080204" pitchFamily="34" charset="-128"/>
              </a:rPr>
              <a:t>Smallest squared differences</a:t>
            </a:r>
            <a:endParaRPr lang="en-US" altLang="en-US" sz="4223">
              <a:solidFill>
                <a:srgbClr val="000000"/>
              </a:solidFill>
              <a:ea typeface="ＭＳ Ｐゴシック" panose="020B0600070205080204" pitchFamily="34" charset="-128"/>
            </a:endParaRPr>
          </a:p>
          <a:p>
            <a:pPr lvl="1" eaLnBrk="1" hangingPunct="1">
              <a:lnSpc>
                <a:spcPct val="90000"/>
              </a:lnSpc>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8000"/>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B55779C-AB4C-413D-80EA-B2AEE908172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Squared Differences</a:t>
            </a:r>
          </a:p>
        </p:txBody>
      </p:sp>
      <p:pic>
        <p:nvPicPr>
          <p:cNvPr id="58371" name="Picture 5">
            <a:extLst>
              <a:ext uri="{FF2B5EF4-FFF2-40B4-BE49-F238E27FC236}">
                <a16:creationId xmlns:a16="http://schemas.microsoft.com/office/drawing/2014/main" id="{5A422F81-544D-4B4C-B4DA-71770BED48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00200"/>
            <a:ext cx="2963333"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100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56F5B14-D38D-4319-88FD-A0C768F8584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Squared Differences</a:t>
            </a:r>
          </a:p>
        </p:txBody>
      </p:sp>
      <p:pic>
        <p:nvPicPr>
          <p:cNvPr id="60419" name="Picture 4">
            <a:extLst>
              <a:ext uri="{FF2B5EF4-FFF2-40B4-BE49-F238E27FC236}">
                <a16:creationId xmlns:a16="http://schemas.microsoft.com/office/drawing/2014/main" id="{C663903C-FBBA-4FE0-8B30-B7CD1D6A1A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0"/>
            <a:ext cx="2963333"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700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E3D9FB7-8086-4D7E-BD3A-F5C45F7EB17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Squared Differences</a:t>
            </a:r>
          </a:p>
        </p:txBody>
      </p:sp>
      <p:pic>
        <p:nvPicPr>
          <p:cNvPr id="62467" name="Picture 4">
            <a:extLst>
              <a:ext uri="{FF2B5EF4-FFF2-40B4-BE49-F238E27FC236}">
                <a16:creationId xmlns:a16="http://schemas.microsoft.com/office/drawing/2014/main" id="{7D752990-CB6C-4CE1-9A41-587BF6E354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032000"/>
            <a:ext cx="2991556"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600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6B285E9-EA68-4815-AFBC-82C9BE133FB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Squared Differences</a:t>
            </a:r>
          </a:p>
        </p:txBody>
      </p:sp>
      <p:pic>
        <p:nvPicPr>
          <p:cNvPr id="64515" name="Picture 4">
            <a:extLst>
              <a:ext uri="{FF2B5EF4-FFF2-40B4-BE49-F238E27FC236}">
                <a16:creationId xmlns:a16="http://schemas.microsoft.com/office/drawing/2014/main" id="{F148650F-9C56-4832-901A-7CE9983E0E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676400"/>
            <a:ext cx="2963333"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5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C8286F4-AF6C-474B-A56D-7AE3E2624EB7}"/>
              </a:ext>
            </a:extLst>
          </p:cNvPr>
          <p:cNvSpPr>
            <a:spLocks noChangeArrowheads="1"/>
          </p:cNvSpPr>
          <p:nvPr/>
        </p:nvSpPr>
        <p:spPr bwMode="auto">
          <a:xfrm>
            <a:off x="435681" y="787577"/>
            <a:ext cx="7837841"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nchor="ctr"/>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rPr>
              <a:t>Yes!</a:t>
            </a:r>
          </a:p>
        </p:txBody>
      </p:sp>
      <p:sp>
        <p:nvSpPr>
          <p:cNvPr id="33795" name="Rectangle 3">
            <a:extLst>
              <a:ext uri="{FF2B5EF4-FFF2-40B4-BE49-F238E27FC236}">
                <a16:creationId xmlns:a16="http://schemas.microsoft.com/office/drawing/2014/main" id="{331B8036-D192-46D0-8DB7-303AF675333C}"/>
              </a:ext>
            </a:extLst>
          </p:cNvPr>
          <p:cNvSpPr>
            <a:spLocks noChangeArrowheads="1"/>
          </p:cNvSpPr>
          <p:nvPr/>
        </p:nvSpPr>
        <p:spPr bwMode="auto">
          <a:xfrm>
            <a:off x="381000" y="1905000"/>
            <a:ext cx="7837841"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9" tIns="39910" rIns="79819" bIns="39910"/>
          <a:lstStyle>
            <a:lvl1pPr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742950" indent="-285750"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143000" indent="-228600"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16002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2057400" indent="-228600"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25146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29718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34290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3886200" indent="-228600"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buFontTx/>
              <a:buNone/>
            </a:pPr>
            <a:r>
              <a:rPr lang="en-US" altLang="en-US" sz="2778" dirty="0">
                <a:solidFill>
                  <a:srgbClr val="000000"/>
                </a:solidFill>
              </a:rPr>
              <a:t>What is the rate at which marriages are occurring? Are there fluctuations in the rate of interracial marriages? </a:t>
            </a:r>
          </a:p>
          <a:p>
            <a:pPr eaLnBrk="1" hangingPunct="1">
              <a:buFontTx/>
              <a:buNone/>
            </a:pPr>
            <a:endParaRPr lang="en-US" altLang="en-US" sz="2778" dirty="0">
              <a:solidFill>
                <a:srgbClr val="000000"/>
              </a:solidFill>
            </a:endParaRPr>
          </a:p>
          <a:p>
            <a:pPr eaLnBrk="1" hangingPunct="1">
              <a:buFontTx/>
              <a:buNone/>
            </a:pPr>
            <a:r>
              <a:rPr lang="en-US" altLang="en-US" sz="2778" dirty="0">
                <a:solidFill>
                  <a:srgbClr val="000000"/>
                </a:solidFill>
              </a:rPr>
              <a:t>Sometimes, we simply don't have the information that we need to understand the impact of statistics. </a:t>
            </a:r>
          </a:p>
          <a:p>
            <a:pPr algn="ctr" eaLnBrk="1" hangingPunct="1">
              <a:buFontTx/>
              <a:buNone/>
            </a:pPr>
            <a:endParaRPr lang="en-US" altLang="en-US" sz="3889" dirty="0">
              <a:solidFill>
                <a:srgbClr val="000000"/>
              </a:solidFill>
            </a:endParaRPr>
          </a:p>
          <a:p>
            <a:pPr algn="ctr" eaLnBrk="1" hangingPunct="1">
              <a:buFontTx/>
              <a:buNone/>
            </a:pPr>
            <a:endParaRPr lang="en-US" altLang="en-US" sz="3889" dirty="0"/>
          </a:p>
        </p:txBody>
      </p:sp>
    </p:spTree>
    <p:custDataLst>
      <p:tags r:id="rId1"/>
    </p:custData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363AB77-8559-43BF-9073-4D8FDF7B2DBE}"/>
              </a:ext>
            </a:extLst>
          </p:cNvPr>
          <p:cNvSpPr>
            <a:spLocks noGrp="1" noChangeArrowheads="1"/>
          </p:cNvSpPr>
          <p:nvPr>
            <p:ph type="title" idx="4294967295"/>
          </p:nvPr>
        </p:nvSpPr>
        <p:spPr>
          <a:xfrm>
            <a:off x="0" y="922338"/>
            <a:ext cx="7772400" cy="677862"/>
          </a:xfrm>
        </p:spPr>
        <p:txBody>
          <a:bodyPr>
            <a:normAutofit fontScale="90000"/>
          </a:bodyPr>
          <a:lstStyle/>
          <a:p>
            <a:pPr eaLnBrk="1" hangingPunct="1"/>
            <a:r>
              <a:rPr lang="en-US" altLang="en-US">
                <a:ea typeface="ＭＳ Ｐゴシック" panose="020B0600070205080204" pitchFamily="34" charset="-128"/>
              </a:rPr>
              <a:t>Squared Differences from 5</a:t>
            </a:r>
          </a:p>
        </p:txBody>
      </p:sp>
      <p:pic>
        <p:nvPicPr>
          <p:cNvPr id="66563" name="Picture 4">
            <a:extLst>
              <a:ext uri="{FF2B5EF4-FFF2-40B4-BE49-F238E27FC236}">
                <a16:creationId xmlns:a16="http://schemas.microsoft.com/office/drawing/2014/main" id="{00EAE9AF-17FC-4361-9B74-15EE97E18F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815218"/>
            <a:ext cx="2991556" cy="412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51000"/>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2660B50-AF7F-4590-B35B-40349C6BBB6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Measures of Central Tendency</a:t>
            </a:r>
          </a:p>
        </p:txBody>
      </p:sp>
      <p:sp>
        <p:nvSpPr>
          <p:cNvPr id="68611" name="Rectangle 3">
            <a:extLst>
              <a:ext uri="{FF2B5EF4-FFF2-40B4-BE49-F238E27FC236}">
                <a16:creationId xmlns:a16="http://schemas.microsoft.com/office/drawing/2014/main" id="{BA2A37C9-0CBE-4554-A458-ED922F9ABE7E}"/>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Previously you saw three definitions of central tendency.</a:t>
            </a:r>
          </a:p>
          <a:p>
            <a:pPr eaLnBrk="1" hangingPunct="1"/>
            <a:r>
              <a:rPr lang="en-US" altLang="en-US">
                <a:ea typeface="ＭＳ Ｐゴシック" panose="020B0600070205080204" pitchFamily="34" charset="-128"/>
              </a:rPr>
              <a:t>Three common meaures are</a:t>
            </a:r>
          </a:p>
          <a:p>
            <a:pPr lvl="1"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mean</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median</a:t>
            </a:r>
            <a:r>
              <a:rPr lang="en-US" altLang="en-US">
                <a:ea typeface="ＭＳ Ｐゴシック" panose="020B0600070205080204" pitchFamily="34" charset="-128"/>
              </a:rPr>
              <a:t>, and</a:t>
            </a:r>
          </a:p>
          <a:p>
            <a:pPr lvl="1"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mode.</a:t>
            </a:r>
            <a:endParaRPr lang="en-US" altLang="en-US">
              <a:ea typeface="ＭＳ Ｐゴシック" panose="020B0600070205080204" pitchFamily="34" charset="-128"/>
            </a:endParaRPr>
          </a:p>
        </p:txBody>
      </p:sp>
    </p:spTree>
  </p:cSld>
  <p:clrMapOvr>
    <a:masterClrMapping/>
  </p:clrMapOvr>
  <p:transition spd="slow" advClick="0" advTm="3900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C426A405-1423-4B69-9567-8BAB6C38A89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Arithmetic Mean</a:t>
            </a:r>
          </a:p>
        </p:txBody>
      </p:sp>
      <p:sp>
        <p:nvSpPr>
          <p:cNvPr id="70659" name="Rectangle 3">
            <a:extLst>
              <a:ext uri="{FF2B5EF4-FFF2-40B4-BE49-F238E27FC236}">
                <a16:creationId xmlns:a16="http://schemas.microsoft.com/office/drawing/2014/main" id="{8506AC74-A46F-4040-9124-82581D20A8D3}"/>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arithmetic mean</a:t>
            </a:r>
            <a:r>
              <a:rPr lang="en-US" altLang="en-US">
                <a:ea typeface="ＭＳ Ｐゴシック" panose="020B0600070205080204" pitchFamily="34" charset="-128"/>
              </a:rPr>
              <a:t> is the most common and well-known measure of central tendency.</a:t>
            </a:r>
          </a:p>
          <a:p>
            <a:pPr eaLnBrk="1" hangingPunct="1"/>
            <a:r>
              <a:rPr lang="en-US" altLang="en-US">
                <a:ea typeface="ＭＳ Ｐゴシック" panose="020B0600070205080204" pitchFamily="34" charset="-128"/>
              </a:rPr>
              <a:t>The mean of a </a:t>
            </a:r>
            <a:r>
              <a:rPr lang="en-US" altLang="en-US">
                <a:solidFill>
                  <a:schemeClr val="hlink"/>
                </a:solidFill>
                <a:ea typeface="ＭＳ Ｐゴシック" panose="020B0600070205080204" pitchFamily="34" charset="-128"/>
              </a:rPr>
              <a:t>population</a:t>
            </a:r>
            <a:r>
              <a:rPr lang="en-US" altLang="en-US">
                <a:ea typeface="ＭＳ Ｐゴシック" panose="020B0600070205080204" pitchFamily="34" charset="-128"/>
              </a:rPr>
              <a:t> is “</a:t>
            </a:r>
            <a:r>
              <a:rPr lang="en-US" altLang="en-US">
                <a:solidFill>
                  <a:schemeClr val="hlink"/>
                </a:solidFill>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whereas the mean of a </a:t>
            </a:r>
            <a:r>
              <a:rPr lang="en-US" altLang="en-US">
                <a:solidFill>
                  <a:schemeClr val="hlink"/>
                </a:solidFill>
                <a:ea typeface="ＭＳ Ｐゴシック" panose="020B0600070205080204" pitchFamily="34" charset="-128"/>
              </a:rPr>
              <a:t>sample</a:t>
            </a:r>
            <a:r>
              <a:rPr lang="en-US" altLang="en-US">
                <a:ea typeface="ＭＳ Ｐゴシック" panose="020B0600070205080204" pitchFamily="34" charset="-128"/>
              </a:rPr>
              <a:t> is “</a:t>
            </a:r>
            <a:r>
              <a:rPr lang="en-US" altLang="en-US">
                <a:solidFill>
                  <a:schemeClr val="hlink"/>
                </a:solidFill>
                <a:ea typeface="ＭＳ Ｐゴシック" panose="020B0600070205080204" pitchFamily="34" charset="-128"/>
              </a:rPr>
              <a:t>M</a:t>
            </a:r>
            <a:r>
              <a:rPr lang="en-US" altLang="en-US">
                <a:ea typeface="ＭＳ Ｐゴシック" panose="020B0600070205080204" pitchFamily="34" charset="-128"/>
              </a:rPr>
              <a:t>.”</a:t>
            </a:r>
          </a:p>
        </p:txBody>
      </p:sp>
    </p:spTree>
  </p:cSld>
  <p:clrMapOvr>
    <a:masterClrMapping/>
  </p:clrMapOvr>
  <p:transition spd="slow" advClick="0" advTm="1800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1D9F0C0D-CB3A-4A1D-80CA-02183B88605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Arithmetic Mean</a:t>
            </a:r>
          </a:p>
        </p:txBody>
      </p:sp>
      <p:sp>
        <p:nvSpPr>
          <p:cNvPr id="72707" name="Rectangle 3">
            <a:extLst>
              <a:ext uri="{FF2B5EF4-FFF2-40B4-BE49-F238E27FC236}">
                <a16:creationId xmlns:a16="http://schemas.microsoft.com/office/drawing/2014/main" id="{3027208C-0EDC-42E0-939C-307A623BA246}"/>
              </a:ext>
            </a:extLst>
          </p:cNvPr>
          <p:cNvSpPr>
            <a:spLocks noGrp="1" noChangeArrowheads="1"/>
          </p:cNvSpPr>
          <p:nvPr>
            <p:ph type="body" idx="4294967295"/>
          </p:nvPr>
        </p:nvSpPr>
        <p:spPr>
          <a:xfrm>
            <a:off x="0" y="1600200"/>
            <a:ext cx="8229600" cy="4525963"/>
          </a:xfrm>
        </p:spPr>
        <p:txBody>
          <a:bodyPr/>
          <a:lstStyle/>
          <a:p>
            <a:pPr eaLnBrk="1" hangingPunct="1"/>
            <a:r>
              <a:rPr lang="en-US" altLang="en-US">
                <a:solidFill>
                  <a:schemeClr val="hlink"/>
                </a:solidFill>
                <a:ea typeface="ＭＳ Ｐゴシック" panose="020B0600070205080204" pitchFamily="34" charset="-128"/>
                <a:sym typeface="Symbol" panose="05050102010706020507" pitchFamily="18" charset="2"/>
              </a:rPr>
              <a:t>Ar</a:t>
            </a:r>
            <a:r>
              <a:rPr lang="en-US" altLang="en-US">
                <a:solidFill>
                  <a:schemeClr val="hlink"/>
                </a:solidFill>
                <a:ea typeface="ＭＳ Ｐゴシック" panose="020B0600070205080204" pitchFamily="34" charset="-128"/>
              </a:rPr>
              <a:t>ithmetic Mean = </a:t>
            </a:r>
            <a:r>
              <a:rPr lang="en-US" altLang="en-US">
                <a:solidFill>
                  <a:schemeClr val="hlink"/>
                </a:solidFill>
                <a:ea typeface="ＭＳ Ｐゴシック" panose="020B0600070205080204" pitchFamily="34" charset="-128"/>
                <a:sym typeface="Symbol" panose="05050102010706020507" pitchFamily="18" charset="2"/>
              </a:rPr>
              <a:t></a:t>
            </a:r>
            <a:r>
              <a:rPr lang="en-US" altLang="en-US">
                <a:solidFill>
                  <a:schemeClr val="hlink"/>
                </a:solidFill>
                <a:ea typeface="ＭＳ Ｐゴシック" panose="020B0600070205080204" pitchFamily="34" charset="-128"/>
              </a:rPr>
              <a:t>X/N</a:t>
            </a:r>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Where </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X is the sum of all the numbers and N is the number of numbers.</a:t>
            </a:r>
          </a:p>
          <a:p>
            <a:pPr eaLnBrk="1" hangingPunct="1"/>
            <a:r>
              <a:rPr lang="en-US" altLang="en-US">
                <a:ea typeface="ＭＳ Ｐゴシック" panose="020B0600070205080204" pitchFamily="34" charset="-128"/>
              </a:rPr>
              <a:t>The term “mean” refers to the arithmetic mean unless otherwise specified.</a:t>
            </a:r>
          </a:p>
        </p:txBody>
      </p:sp>
    </p:spTree>
  </p:cSld>
  <p:clrMapOvr>
    <a:masterClrMapping/>
  </p:clrMapOvr>
  <p:transition spd="slow" advClick="0" advTm="2700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3EECBFC-5721-47D6-B10D-F61774F9E5A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Arithmetic Mean Example</a:t>
            </a:r>
          </a:p>
        </p:txBody>
      </p:sp>
      <p:sp>
        <p:nvSpPr>
          <p:cNvPr id="74755" name="Rectangle 3">
            <a:extLst>
              <a:ext uri="{FF2B5EF4-FFF2-40B4-BE49-F238E27FC236}">
                <a16:creationId xmlns:a16="http://schemas.microsoft.com/office/drawing/2014/main" id="{55AC4D59-14A0-4F9E-9716-06938EF28C22}"/>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Imagine that the five starters on a basketball team make 1, 2, 3, 6, and 8 three-point shots in a game. What is the mean number of shots?</a:t>
            </a:r>
          </a:p>
          <a:p>
            <a:pPr lvl="1" eaLnBrk="1" hangingPunct="1"/>
            <a:r>
              <a:rPr lang="en-US" altLang="en-US">
                <a:ea typeface="ＭＳ Ｐゴシック" panose="020B0600070205080204" pitchFamily="34" charset="-128"/>
              </a:rPr>
              <a:t>20/5 = </a:t>
            </a:r>
            <a:r>
              <a:rPr lang="en-US" altLang="en-US" b="1">
                <a:solidFill>
                  <a:schemeClr val="hlink"/>
                </a:solidFill>
                <a:ea typeface="ＭＳ Ｐゴシック" panose="020B0600070205080204" pitchFamily="34" charset="-128"/>
              </a:rPr>
              <a:t>4</a:t>
            </a:r>
            <a:endParaRPr lang="en-US" altLang="en-US">
              <a:ea typeface="ＭＳ Ｐゴシック" panose="020B0600070205080204" pitchFamily="34" charset="-128"/>
            </a:endParaRPr>
          </a:p>
          <a:p>
            <a:pPr lvl="1" eaLnBrk="1" hangingPunct="1">
              <a:buFontTx/>
              <a:buNone/>
            </a:pPr>
            <a:r>
              <a:rPr lang="en-US" altLang="en-US" b="1">
                <a:solidFill>
                  <a:schemeClr val="hlink"/>
                </a:solidFill>
                <a:ea typeface="ＭＳ Ｐゴシック" panose="020B0600070205080204" pitchFamily="34" charset="-128"/>
              </a:rPr>
              <a:t>                 </a:t>
            </a:r>
          </a:p>
        </p:txBody>
      </p:sp>
      <p:pic>
        <p:nvPicPr>
          <p:cNvPr id="74756" name="Picture 8">
            <a:extLst>
              <a:ext uri="{FF2B5EF4-FFF2-40B4-BE49-F238E27FC236}">
                <a16:creationId xmlns:a16="http://schemas.microsoft.com/office/drawing/2014/main" id="{C83F5982-8F76-4940-8C0F-AAA66861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320" y="4139848"/>
            <a:ext cx="1574271" cy="201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200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62A18C4-0668-4C3E-9396-AE0B2ED6E4F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Median</a:t>
            </a:r>
          </a:p>
        </p:txBody>
      </p:sp>
      <p:sp>
        <p:nvSpPr>
          <p:cNvPr id="76803" name="Rectangle 3">
            <a:extLst>
              <a:ext uri="{FF2B5EF4-FFF2-40B4-BE49-F238E27FC236}">
                <a16:creationId xmlns:a16="http://schemas.microsoft.com/office/drawing/2014/main" id="{9CD47174-48A8-40AE-B644-629080A21A8D}"/>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median</a:t>
            </a:r>
            <a:r>
              <a:rPr lang="en-US" altLang="en-US">
                <a:ea typeface="ＭＳ Ｐゴシック" panose="020B0600070205080204" pitchFamily="34" charset="-128"/>
              </a:rPr>
              <a:t> is another measure of central tendency.</a:t>
            </a:r>
          </a:p>
          <a:p>
            <a:pPr eaLnBrk="1" hangingPunct="1"/>
            <a:r>
              <a:rPr lang="en-US" altLang="en-US">
                <a:ea typeface="ＭＳ Ｐゴシック" panose="020B0600070205080204" pitchFamily="34" charset="-128"/>
              </a:rPr>
              <a:t>It is the midpoint of a distribution, so the same number of scores are above the median as below it.</a:t>
            </a:r>
          </a:p>
          <a:p>
            <a:pPr lvl="1" eaLnBrk="1" hangingPunct="1">
              <a:buFontTx/>
              <a:buNone/>
            </a:pPr>
            <a:endParaRPr lang="en-US" altLang="en-US">
              <a:ea typeface="ＭＳ Ｐゴシック" panose="020B0600070205080204" pitchFamily="34" charset="-128"/>
            </a:endParaRPr>
          </a:p>
        </p:txBody>
      </p:sp>
    </p:spTree>
  </p:cSld>
  <p:clrMapOvr>
    <a:masterClrMapping/>
  </p:clrMapOvr>
  <p:transition spd="slow" advClick="0" advTm="1700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66F0B08-72D2-437D-BBB2-6D6FC0916A8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Median Example</a:t>
            </a:r>
          </a:p>
        </p:txBody>
      </p:sp>
      <p:sp>
        <p:nvSpPr>
          <p:cNvPr id="78851" name="Rectangle 3">
            <a:extLst>
              <a:ext uri="{FF2B5EF4-FFF2-40B4-BE49-F238E27FC236}">
                <a16:creationId xmlns:a16="http://schemas.microsoft.com/office/drawing/2014/main" id="{37BFF408-FA0A-4662-9CF2-F4844729F289}"/>
              </a:ext>
            </a:extLst>
          </p:cNvPr>
          <p:cNvSpPr>
            <a:spLocks noGrp="1" noChangeArrowheads="1"/>
          </p:cNvSpPr>
          <p:nvPr>
            <p:ph type="body" idx="4294967295"/>
          </p:nvPr>
        </p:nvSpPr>
        <p:spPr>
          <a:xfrm>
            <a:off x="0" y="2141538"/>
            <a:ext cx="6280150" cy="4030662"/>
          </a:xfrm>
        </p:spPr>
        <p:txBody>
          <a:bodyPr/>
          <a:lstStyle/>
          <a:p>
            <a:pPr eaLnBrk="1" hangingPunct="1"/>
            <a:r>
              <a:rPr lang="en-US" altLang="en-US">
                <a:ea typeface="ＭＳ Ｐゴシック" panose="020B0600070205080204" pitchFamily="34" charset="-128"/>
              </a:rPr>
              <a:t>For example, imagine that you score the 16th highest in a class of 31 students.</a:t>
            </a:r>
          </a:p>
          <a:p>
            <a:pPr eaLnBrk="1" hangingPunct="1"/>
            <a:r>
              <a:rPr lang="en-US" altLang="en-US">
                <a:ea typeface="ＭＳ Ｐゴシック" panose="020B0600070205080204" pitchFamily="34" charset="-128"/>
              </a:rPr>
              <a:t>Your score is the median because there are 15 scores below it and 15 scores above it.</a:t>
            </a:r>
          </a:p>
        </p:txBody>
      </p:sp>
      <p:pic>
        <p:nvPicPr>
          <p:cNvPr id="78852" name="Picture 4">
            <a:extLst>
              <a:ext uri="{FF2B5EF4-FFF2-40B4-BE49-F238E27FC236}">
                <a16:creationId xmlns:a16="http://schemas.microsoft.com/office/drawing/2014/main" id="{F998F752-2232-4124-B8DB-BBD2594C6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438400"/>
            <a:ext cx="194204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7CAC79F-205B-4219-B3DE-5A56AA35AFD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Calculation of the Median</a:t>
            </a:r>
          </a:p>
        </p:txBody>
      </p:sp>
      <p:sp>
        <p:nvSpPr>
          <p:cNvPr id="80899" name="Rectangle 3">
            <a:extLst>
              <a:ext uri="{FF2B5EF4-FFF2-40B4-BE49-F238E27FC236}">
                <a16:creationId xmlns:a16="http://schemas.microsoft.com/office/drawing/2014/main" id="{8516AC0B-737E-48CB-99A1-43477B1B7F6F}"/>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When there is an odd number of numbers, the median is exactly the middle number.</a:t>
            </a:r>
          </a:p>
          <a:p>
            <a:pPr eaLnBrk="1" hangingPunct="1"/>
            <a:r>
              <a:rPr lang="en-US" altLang="en-US">
                <a:ea typeface="ＭＳ Ｐゴシック" panose="020B0600070205080204" pitchFamily="34" charset="-128"/>
              </a:rPr>
              <a:t>For example, the median of 2, 4, and 7 is </a:t>
            </a:r>
            <a:r>
              <a:rPr lang="en-US" altLang="en-US">
                <a:solidFill>
                  <a:schemeClr val="hlink"/>
                </a:solidFill>
                <a:ea typeface="ＭＳ Ｐゴシック" panose="020B0600070205080204" pitchFamily="34" charset="-128"/>
              </a:rPr>
              <a:t>4.</a:t>
            </a:r>
            <a:endParaRPr lang="en-US" altLang="en-US">
              <a:ea typeface="ＭＳ Ｐゴシック" panose="020B0600070205080204" pitchFamily="34" charset="-128"/>
            </a:endParaRPr>
          </a:p>
        </p:txBody>
      </p:sp>
    </p:spTree>
  </p:cSld>
  <p:clrMapOvr>
    <a:masterClrMapping/>
  </p:clrMapOvr>
  <p:transition spd="slow" advClick="0" advTm="1300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32C70C1F-9BB8-4A97-AFE9-D8749522CA2F}"/>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Median for an Even</a:t>
            </a:r>
            <a:br>
              <a:rPr lang="en-US" altLang="en-US">
                <a:ea typeface="ＭＳ Ｐゴシック" panose="020B0600070205080204" pitchFamily="34" charset="-128"/>
              </a:rPr>
            </a:br>
            <a:r>
              <a:rPr lang="en-US" altLang="en-US">
                <a:ea typeface="ＭＳ Ｐゴシック" panose="020B0600070205080204" pitchFamily="34" charset="-128"/>
              </a:rPr>
              <a:t>Number of Numbers</a:t>
            </a:r>
          </a:p>
        </p:txBody>
      </p:sp>
      <p:sp>
        <p:nvSpPr>
          <p:cNvPr id="82947" name="Rectangle 3">
            <a:extLst>
              <a:ext uri="{FF2B5EF4-FFF2-40B4-BE49-F238E27FC236}">
                <a16:creationId xmlns:a16="http://schemas.microsoft.com/office/drawing/2014/main" id="{A9379267-6691-4569-AE33-85B179C0365C}"/>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median is the mean of the two middle numbers. </a:t>
            </a:r>
          </a:p>
          <a:p>
            <a:pPr eaLnBrk="1" hangingPunct="1"/>
            <a:r>
              <a:rPr lang="en-US" altLang="en-US">
                <a:ea typeface="ＭＳ Ｐゴシック" panose="020B0600070205080204" pitchFamily="34" charset="-128"/>
              </a:rPr>
              <a:t>For example, the median of the numbers 2, 4, 7, and 12 is </a:t>
            </a:r>
          </a:p>
          <a:p>
            <a:pPr lvl="1" algn="ctr" eaLnBrk="1" hangingPunct="1">
              <a:buFontTx/>
              <a:buNone/>
            </a:pPr>
            <a:r>
              <a:rPr lang="en-US" altLang="en-US">
                <a:ea typeface="ＭＳ Ｐゴシック" panose="020B0600070205080204" pitchFamily="34" charset="-128"/>
              </a:rPr>
              <a:t>(4+7)/2 = </a:t>
            </a:r>
            <a:r>
              <a:rPr lang="en-US" altLang="en-US" b="1">
                <a:solidFill>
                  <a:schemeClr val="hlink"/>
                </a:solidFill>
                <a:ea typeface="ＭＳ Ｐゴシック" panose="020B0600070205080204" pitchFamily="34" charset="-128"/>
              </a:rPr>
              <a:t>5.5</a:t>
            </a:r>
            <a:r>
              <a:rPr lang="en-US" altLang="en-US">
                <a:ea typeface="ＭＳ Ｐゴシック" panose="020B0600070205080204" pitchFamily="34" charset="-128"/>
              </a:rPr>
              <a:t> </a:t>
            </a:r>
          </a:p>
          <a:p>
            <a:pPr eaLnBrk="1" hangingPunct="1"/>
            <a:endParaRPr lang="en-US" altLang="en-US">
              <a:ea typeface="ＭＳ Ｐゴシック" panose="020B0600070205080204" pitchFamily="34" charset="-128"/>
            </a:endParaRPr>
          </a:p>
        </p:txBody>
      </p:sp>
    </p:spTree>
  </p:cSld>
  <p:clrMapOvr>
    <a:masterClrMapping/>
  </p:clrMapOvr>
  <p:transition spd="slow" advClick="0" advTm="17000"/>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416DAA3-185F-4456-A2FD-498975A6FF1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Mode</a:t>
            </a:r>
          </a:p>
        </p:txBody>
      </p:sp>
      <p:sp>
        <p:nvSpPr>
          <p:cNvPr id="84995" name="Rectangle 3">
            <a:extLst>
              <a:ext uri="{FF2B5EF4-FFF2-40B4-BE49-F238E27FC236}">
                <a16:creationId xmlns:a16="http://schemas.microsoft.com/office/drawing/2014/main" id="{C08F68DA-E327-45DF-980C-B9FB779DA57D}"/>
              </a:ext>
            </a:extLst>
          </p:cNvPr>
          <p:cNvSpPr>
            <a:spLocks noGrp="1" noChangeArrowheads="1"/>
          </p:cNvSpPr>
          <p:nvPr>
            <p:ph type="body" idx="4294967295"/>
          </p:nvPr>
        </p:nvSpPr>
        <p:spPr>
          <a:xfrm>
            <a:off x="425450" y="1600200"/>
            <a:ext cx="7804150" cy="4030662"/>
          </a:xfrm>
        </p:spPr>
        <p:txBody>
          <a:bodyPr/>
          <a:lstStyle/>
          <a:p>
            <a:pPr eaLnBrk="1" hangingPunct="1"/>
            <a:r>
              <a:rPr lang="en-US" altLang="en-US" dirty="0">
                <a:ea typeface="ＭＳ Ｐゴシック" panose="020B0600070205080204" pitchFamily="34" charset="-128"/>
              </a:rPr>
              <a:t>A third common measure of central tendency is the </a:t>
            </a:r>
            <a:r>
              <a:rPr lang="en-US" altLang="en-US" dirty="0">
                <a:solidFill>
                  <a:schemeClr val="hlink"/>
                </a:solidFill>
                <a:ea typeface="ＭＳ Ｐゴシック" panose="020B0600070205080204" pitchFamily="34" charset="-128"/>
              </a:rPr>
              <a:t>mode</a:t>
            </a:r>
            <a:r>
              <a:rPr lang="en-US" altLang="en-US" dirty="0">
                <a:ea typeface="ＭＳ Ｐゴシック" panose="020B0600070205080204" pitchFamily="34" charset="-128"/>
              </a:rPr>
              <a:t>.</a:t>
            </a:r>
          </a:p>
          <a:p>
            <a:pPr eaLnBrk="1" hangingPunct="1"/>
            <a:r>
              <a:rPr lang="en-US" altLang="en-US" dirty="0">
                <a:ea typeface="ＭＳ Ｐゴシック" panose="020B0600070205080204" pitchFamily="34" charset="-128"/>
              </a:rPr>
              <a:t>The mode is the most frequently occurring value in a distribution.</a:t>
            </a:r>
          </a:p>
        </p:txBody>
      </p:sp>
    </p:spTree>
  </p:cSld>
  <p:clrMapOvr>
    <a:masterClrMapping/>
  </p:clrMapOvr>
  <p:transition spd="slow" advClick="0" advTm="9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400A34A-FDA0-4528-9221-C01E079A209C}"/>
              </a:ext>
            </a:extLst>
          </p:cNvPr>
          <p:cNvSpPr>
            <a:spLocks noGrp="1" noChangeArrowheads="1"/>
          </p:cNvSpPr>
          <p:nvPr>
            <p:ph type="title" idx="4294967295"/>
          </p:nvPr>
        </p:nvSpPr>
        <p:spPr>
          <a:xfrm>
            <a:off x="457200" y="1092200"/>
            <a:ext cx="7556500" cy="4673600"/>
          </a:xfrm>
        </p:spPr>
        <p:txBody>
          <a:bodyPr>
            <a:normAutofit fontScale="90000"/>
          </a:bodyPr>
          <a:lstStyle/>
          <a:p>
            <a:pPr eaLnBrk="1" hangingPunct="1"/>
            <a:r>
              <a:rPr lang="en-US" altLang="en-US" dirty="0">
                <a:ea typeface="ＭＳ Ｐゴシック" panose="020B0600070205080204" pitchFamily="34" charset="-128"/>
              </a:rPr>
              <a:t>In sum, statistics are </a:t>
            </a:r>
            <a:br>
              <a:rPr lang="en-US" altLang="en-US" dirty="0">
                <a:ea typeface="ＭＳ Ｐゴシック" panose="020B0600070205080204" pitchFamily="34" charset="-128"/>
              </a:rPr>
            </a:br>
            <a:r>
              <a:rPr lang="en-US" altLang="en-US" dirty="0">
                <a:ea typeface="ＭＳ Ｐゴシック" panose="020B0600070205080204" pitchFamily="34" charset="-128"/>
              </a:rPr>
              <a:t>NOT just facts and figures.</a:t>
            </a:r>
            <a:br>
              <a:rPr lang="en-US" altLang="en-US" dirty="0">
                <a:ea typeface="ＭＳ Ｐゴシック" panose="020B0600070205080204" pitchFamily="34" charset="-128"/>
              </a:rPr>
            </a:br>
            <a:br>
              <a:rPr lang="en-US" altLang="en-US" dirty="0">
                <a:ea typeface="ＭＳ Ｐゴシック" panose="020B0600070205080204" pitchFamily="34" charset="-128"/>
              </a:rPr>
            </a:br>
            <a:br>
              <a:rPr lang="en-US" altLang="en-US" dirty="0">
                <a:ea typeface="ＭＳ Ｐゴシック" panose="020B0600070205080204" pitchFamily="34" charset="-128"/>
              </a:rPr>
            </a:br>
            <a:r>
              <a:rPr lang="en-US" altLang="en-US" sz="2778" dirty="0">
                <a:ea typeface="ＭＳ Ｐゴシック" panose="020B0600070205080204" pitchFamily="34" charset="-128"/>
              </a:rPr>
              <a:t>They are techniques and procedures for analyzing, interpreting, displaying, and making decisions based on data.</a:t>
            </a:r>
            <a:r>
              <a:rPr lang="en-US" altLang="en-US" sz="2778" dirty="0">
                <a:solidFill>
                  <a:srgbClr val="000000"/>
                </a:solidFill>
                <a:ea typeface="ＭＳ Ｐゴシック" panose="020B0600070205080204" pitchFamily="34" charset="-128"/>
              </a:rPr>
              <a:t> </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p:txBody>
      </p:sp>
    </p:spTree>
    <p:custDataLst>
      <p:tags r:id="rId1"/>
    </p:custData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49704EE8-2E05-4E88-B350-D9E736BC1E6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 of the Mode</a:t>
            </a:r>
          </a:p>
        </p:txBody>
      </p:sp>
      <p:sp>
        <p:nvSpPr>
          <p:cNvPr id="87043" name="Rectangle 3">
            <a:extLst>
              <a:ext uri="{FF2B5EF4-FFF2-40B4-BE49-F238E27FC236}">
                <a16:creationId xmlns:a16="http://schemas.microsoft.com/office/drawing/2014/main" id="{C2B7CBCC-7949-4689-BBDC-00D41F12DF92}"/>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For example, imagine 10 people make the following scores on a hole of golf: 1, 2, 2, 3, 3, 3, 3, 4, 4, 6</a:t>
            </a:r>
          </a:p>
          <a:p>
            <a:pPr eaLnBrk="1" hangingPunct="1"/>
            <a:r>
              <a:rPr lang="en-US" altLang="en-US">
                <a:ea typeface="ＭＳ Ｐゴシック" panose="020B0600070205080204" pitchFamily="34" charset="-128"/>
              </a:rPr>
              <a:t>The mode is 3 because more people had this score than any other.</a:t>
            </a:r>
          </a:p>
        </p:txBody>
      </p:sp>
      <p:pic>
        <p:nvPicPr>
          <p:cNvPr id="87044" name="Picture 5">
            <a:extLst>
              <a:ext uri="{FF2B5EF4-FFF2-40B4-BE49-F238E27FC236}">
                <a16:creationId xmlns:a16="http://schemas.microsoft.com/office/drawing/2014/main" id="{E385C45B-BE23-4398-B65A-69EE42D9F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681" y="4803070"/>
            <a:ext cx="1532819" cy="167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0"/>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3FBAA936-44E6-49FC-90D1-DBB81B47D0A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Mode for Continuous Data</a:t>
            </a:r>
          </a:p>
        </p:txBody>
      </p:sp>
      <p:sp>
        <p:nvSpPr>
          <p:cNvPr id="89091" name="Rectangle 3">
            <a:extLst>
              <a:ext uri="{FF2B5EF4-FFF2-40B4-BE49-F238E27FC236}">
                <a16:creationId xmlns:a16="http://schemas.microsoft.com/office/drawing/2014/main" id="{C9A2B3DB-6788-4E45-9D2F-F6803931AB40}"/>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Grouped frequency distributions are used for continuous data.</a:t>
            </a:r>
          </a:p>
        </p:txBody>
      </p:sp>
      <p:graphicFrame>
        <p:nvGraphicFramePr>
          <p:cNvPr id="89092" name="Object 2">
            <a:extLst>
              <a:ext uri="{FF2B5EF4-FFF2-40B4-BE49-F238E27FC236}">
                <a16:creationId xmlns:a16="http://schemas.microsoft.com/office/drawing/2014/main" id="{6095D4F5-28BE-45CE-9269-B2022CF93E64}"/>
              </a:ext>
            </a:extLst>
          </p:cNvPr>
          <p:cNvGraphicFramePr>
            <a:graphicFrameLocks noChangeAspect="1"/>
          </p:cNvGraphicFramePr>
          <p:nvPr/>
        </p:nvGraphicFramePr>
        <p:xfrm>
          <a:off x="3265841" y="3734153"/>
          <a:ext cx="3560409" cy="2383014"/>
        </p:xfrm>
        <a:graphic>
          <a:graphicData uri="http://schemas.openxmlformats.org/presentationml/2006/ole">
            <mc:AlternateContent xmlns:mc="http://schemas.openxmlformats.org/markup-compatibility/2006">
              <mc:Choice xmlns:v="urn:schemas-microsoft-com:vml" Requires="v">
                <p:oleObj spid="_x0000_s4101" name="Document" r:id="rId4" imgW="5595620" imgH="4015740" progId="Word.Document.8">
                  <p:embed/>
                </p:oleObj>
              </mc:Choice>
              <mc:Fallback>
                <p:oleObj name="Document" r:id="rId4" imgW="5595620" imgH="4015740" progId="Word.Document.8">
                  <p:embed/>
                  <p:pic>
                    <p:nvPicPr>
                      <p:cNvPr id="89092" name="Object 2">
                        <a:extLst>
                          <a:ext uri="{FF2B5EF4-FFF2-40B4-BE49-F238E27FC236}">
                            <a16:creationId xmlns:a16="http://schemas.microsoft.com/office/drawing/2014/main" id="{6095D4F5-28BE-45CE-9269-B2022CF93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841" y="3734153"/>
                        <a:ext cx="3560409" cy="238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35000"/>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D007DFF9-F487-495F-8538-23E0F75F1E9C}"/>
              </a:ext>
            </a:extLst>
          </p:cNvPr>
          <p:cNvSpPr>
            <a:spLocks noGrp="1" noChangeArrowheads="1"/>
          </p:cNvSpPr>
          <p:nvPr>
            <p:ph type="title" idx="4294967295"/>
          </p:nvPr>
        </p:nvSpPr>
        <p:spPr>
          <a:xfrm>
            <a:off x="0" y="274638"/>
            <a:ext cx="8229600" cy="1143000"/>
          </a:xfrm>
        </p:spPr>
        <p:txBody>
          <a:bodyPr>
            <a:normAutofit fontScale="90000"/>
          </a:bodyPr>
          <a:lstStyle/>
          <a:p>
            <a:r>
              <a:rPr lang="en-US" altLang="en-US">
                <a:ea typeface="ＭＳ Ｐゴシック" panose="020B0600070205080204" pitchFamily="34" charset="-128"/>
              </a:rPr>
              <a:t>Three Meanings of</a:t>
            </a:r>
            <a:br>
              <a:rPr lang="en-US" altLang="en-US">
                <a:ea typeface="ＭＳ Ｐゴシック" panose="020B0600070205080204" pitchFamily="34" charset="-128"/>
              </a:rPr>
            </a:br>
            <a:r>
              <a:rPr lang="en-US" altLang="en-US">
                <a:ea typeface="ＭＳ Ｐゴシック" panose="020B0600070205080204" pitchFamily="34" charset="-128"/>
              </a:rPr>
              <a:t>Central Tendency</a:t>
            </a:r>
          </a:p>
        </p:txBody>
      </p:sp>
      <p:sp>
        <p:nvSpPr>
          <p:cNvPr id="91139" name="Rectangle 3">
            <a:extLst>
              <a:ext uri="{FF2B5EF4-FFF2-40B4-BE49-F238E27FC236}">
                <a16:creationId xmlns:a16="http://schemas.microsoft.com/office/drawing/2014/main" id="{A763947E-9C01-44FA-8E15-82C75AE078F9}"/>
              </a:ext>
            </a:extLst>
          </p:cNvPr>
          <p:cNvSpPr>
            <a:spLocks noGrp="1" noChangeArrowheads="1"/>
          </p:cNvSpPr>
          <p:nvPr>
            <p:ph type="body" idx="4294967295"/>
          </p:nvPr>
        </p:nvSpPr>
        <p:spPr>
          <a:xfrm>
            <a:off x="0" y="1600200"/>
            <a:ext cx="8229600" cy="4525963"/>
          </a:xfrm>
        </p:spPr>
        <p:txBody>
          <a:bodyPr/>
          <a:lstStyle/>
          <a:p>
            <a:r>
              <a:rPr lang="en-US" altLang="en-US">
                <a:ea typeface="ＭＳ Ｐゴシック" panose="020B0600070205080204" pitchFamily="34" charset="-128"/>
              </a:rPr>
              <a:t>the point at which a distribution would balance</a:t>
            </a:r>
          </a:p>
          <a:p>
            <a:r>
              <a:rPr lang="en-US" altLang="en-US">
                <a:ea typeface="ＭＳ Ｐゴシック" panose="020B0600070205080204" pitchFamily="34" charset="-128"/>
              </a:rPr>
              <a:t>the value whose average absolute difference is smallest</a:t>
            </a:r>
          </a:p>
          <a:p>
            <a:r>
              <a:rPr lang="en-US" altLang="en-US">
                <a:ea typeface="ＭＳ Ｐゴシック" panose="020B0600070205080204" pitchFamily="34" charset="-128"/>
              </a:rPr>
              <a:t>the value whose average squared difference is smallest</a:t>
            </a:r>
          </a:p>
        </p:txBody>
      </p:sp>
    </p:spTree>
  </p:cSld>
  <p:clrMapOvr>
    <a:masterClrMapping/>
  </p:clrMapOvr>
  <p:transition spd="slow" advClick="0" advTm="16000"/>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657D3F75-217B-425D-BBDE-75123BC63039}"/>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Balance Point</a:t>
            </a:r>
          </a:p>
        </p:txBody>
      </p:sp>
      <p:sp>
        <p:nvSpPr>
          <p:cNvPr id="93187" name="Rectangle 3">
            <a:extLst>
              <a:ext uri="{FF2B5EF4-FFF2-40B4-BE49-F238E27FC236}">
                <a16:creationId xmlns:a16="http://schemas.microsoft.com/office/drawing/2014/main" id="{A2AA3380-1810-494D-BC16-7442EE9B16DE}"/>
              </a:ext>
            </a:extLst>
          </p:cNvPr>
          <p:cNvSpPr>
            <a:spLocks noGrp="1" noChangeArrowheads="1"/>
          </p:cNvSpPr>
          <p:nvPr>
            <p:ph type="body" idx="4294967295"/>
          </p:nvPr>
        </p:nvSpPr>
        <p:spPr>
          <a:xfrm>
            <a:off x="396875" y="1524000"/>
            <a:ext cx="8350250" cy="4030662"/>
          </a:xfrm>
        </p:spPr>
        <p:txBody>
          <a:bodyPr/>
          <a:lstStyle/>
          <a:p>
            <a:r>
              <a:rPr lang="en-US" altLang="en-US" dirty="0">
                <a:ea typeface="ＭＳ Ｐゴシック" panose="020B0600070205080204" pitchFamily="34" charset="-128"/>
              </a:rPr>
              <a:t>The </a:t>
            </a:r>
            <a:r>
              <a:rPr lang="en-US" altLang="en-US" dirty="0">
                <a:solidFill>
                  <a:schemeClr val="hlink"/>
                </a:solidFill>
                <a:ea typeface="ＭＳ Ｐゴシック" panose="020B0600070205080204" pitchFamily="34" charset="-128"/>
              </a:rPr>
              <a:t>mean</a:t>
            </a:r>
            <a:r>
              <a:rPr lang="en-US" altLang="en-US" dirty="0">
                <a:ea typeface="ＭＳ Ｐゴシック" panose="020B0600070205080204" pitchFamily="34" charset="-128"/>
              </a:rPr>
              <a:t> is the point at which a distribution would balance.</a:t>
            </a:r>
          </a:p>
          <a:p>
            <a:pPr>
              <a:buFontTx/>
              <a:buNone/>
            </a:pPr>
            <a:endParaRPr lang="en-US" altLang="en-US" dirty="0">
              <a:ea typeface="ＭＳ Ｐゴシック" panose="020B0600070205080204" pitchFamily="34" charset="-128"/>
            </a:endParaRPr>
          </a:p>
        </p:txBody>
      </p:sp>
      <p:pic>
        <p:nvPicPr>
          <p:cNvPr id="93188" name="Picture 7">
            <a:extLst>
              <a:ext uri="{FF2B5EF4-FFF2-40B4-BE49-F238E27FC236}">
                <a16:creationId xmlns:a16="http://schemas.microsoft.com/office/drawing/2014/main" id="{8BDFFB2F-5627-4AAD-8018-A040DCA1E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27148"/>
            <a:ext cx="5823479" cy="28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8000"/>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A8A25E1-9012-41D1-A2E9-1BFF6A270F95}"/>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Median</a:t>
            </a:r>
          </a:p>
        </p:txBody>
      </p:sp>
      <p:sp>
        <p:nvSpPr>
          <p:cNvPr id="95235" name="Rectangle 3">
            <a:extLst>
              <a:ext uri="{FF2B5EF4-FFF2-40B4-BE49-F238E27FC236}">
                <a16:creationId xmlns:a16="http://schemas.microsoft.com/office/drawing/2014/main" id="{0849CC1F-D4D2-432F-B1CE-1183CDE4BE0E}"/>
              </a:ext>
            </a:extLst>
          </p:cNvPr>
          <p:cNvSpPr>
            <a:spLocks noGrp="1" noChangeArrowheads="1"/>
          </p:cNvSpPr>
          <p:nvPr>
            <p:ph type="body" idx="4294967295"/>
          </p:nvPr>
        </p:nvSpPr>
        <p:spPr>
          <a:xfrm>
            <a:off x="0" y="2141538"/>
            <a:ext cx="7772400" cy="1490662"/>
          </a:xfrm>
        </p:spPr>
        <p:txBody>
          <a:bodyPr/>
          <a:lstStyle/>
          <a:p>
            <a:pPr>
              <a:lnSpc>
                <a:spcPct val="90000"/>
              </a:lnSpc>
            </a:pPr>
            <a:r>
              <a:rPr lang="en-US" altLang="en-US" sz="2778">
                <a:ea typeface="ＭＳ Ｐゴシック" panose="020B0600070205080204" pitchFamily="34" charset="-128"/>
              </a:rPr>
              <a:t>The </a:t>
            </a:r>
            <a:r>
              <a:rPr lang="en-US" altLang="en-US" sz="2778">
                <a:solidFill>
                  <a:schemeClr val="hlink"/>
                </a:solidFill>
                <a:ea typeface="ＭＳ Ｐゴシック" panose="020B0600070205080204" pitchFamily="34" charset="-128"/>
              </a:rPr>
              <a:t>median</a:t>
            </a:r>
            <a:r>
              <a:rPr lang="en-US" altLang="en-US" sz="2778">
                <a:ea typeface="ＭＳ Ｐゴシック" panose="020B0600070205080204" pitchFamily="34" charset="-128"/>
              </a:rPr>
              <a:t> is the value that minimizes the sum of absolute deviations.</a:t>
            </a:r>
          </a:p>
          <a:p>
            <a:pPr>
              <a:lnSpc>
                <a:spcPct val="90000"/>
              </a:lnSpc>
              <a:buFontTx/>
              <a:buNone/>
            </a:pPr>
            <a:endParaRPr lang="en-US" altLang="en-US" sz="4445">
              <a:ea typeface="ＭＳ Ｐゴシック" panose="020B0600070205080204" pitchFamily="34" charset="-128"/>
            </a:endParaRPr>
          </a:p>
        </p:txBody>
      </p:sp>
      <p:pic>
        <p:nvPicPr>
          <p:cNvPr id="95236" name="Picture 6">
            <a:extLst>
              <a:ext uri="{FF2B5EF4-FFF2-40B4-BE49-F238E27FC236}">
                <a16:creationId xmlns:a16="http://schemas.microsoft.com/office/drawing/2014/main" id="{2AF0515D-DFF5-4905-A788-193E1BF11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522" y="3226153"/>
            <a:ext cx="3391958" cy="28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FDC3A6C-3F31-4746-AC70-BE6289D85A45}"/>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Mean</a:t>
            </a:r>
          </a:p>
        </p:txBody>
      </p:sp>
      <p:sp>
        <p:nvSpPr>
          <p:cNvPr id="97283" name="Rectangle 3">
            <a:extLst>
              <a:ext uri="{FF2B5EF4-FFF2-40B4-BE49-F238E27FC236}">
                <a16:creationId xmlns:a16="http://schemas.microsoft.com/office/drawing/2014/main" id="{8F8C796A-B55B-4B1A-8B8C-3ACFF1A00FB5}"/>
              </a:ext>
            </a:extLst>
          </p:cNvPr>
          <p:cNvSpPr>
            <a:spLocks noGrp="1" noChangeArrowheads="1"/>
          </p:cNvSpPr>
          <p:nvPr>
            <p:ph type="body" idx="4294967295"/>
          </p:nvPr>
        </p:nvSpPr>
        <p:spPr>
          <a:xfrm>
            <a:off x="0" y="2141538"/>
            <a:ext cx="7772400" cy="1084262"/>
          </a:xfrm>
        </p:spPr>
        <p:txBody>
          <a:bodyPr/>
          <a:lstStyle/>
          <a:p>
            <a:pPr>
              <a:lnSpc>
                <a:spcPct val="90000"/>
              </a:lnSpc>
            </a:pPr>
            <a:r>
              <a:rPr lang="en-US" altLang="en-US" sz="2778">
                <a:ea typeface="ＭＳ Ｐゴシック" panose="020B0600070205080204" pitchFamily="34" charset="-128"/>
              </a:rPr>
              <a:t>The </a:t>
            </a:r>
            <a:r>
              <a:rPr lang="en-US" altLang="en-US" sz="2778">
                <a:solidFill>
                  <a:schemeClr val="hlink"/>
                </a:solidFill>
                <a:ea typeface="ＭＳ Ｐゴシック" panose="020B0600070205080204" pitchFamily="34" charset="-128"/>
              </a:rPr>
              <a:t>mean</a:t>
            </a:r>
            <a:r>
              <a:rPr lang="en-US" altLang="en-US" sz="2778">
                <a:ea typeface="ＭＳ Ｐゴシック" panose="020B0600070205080204" pitchFamily="34" charset="-128"/>
              </a:rPr>
              <a:t> is the value that minimizes the sum of the squared deviations.</a:t>
            </a:r>
          </a:p>
          <a:p>
            <a:pPr>
              <a:lnSpc>
                <a:spcPct val="90000"/>
              </a:lnSpc>
              <a:buFontTx/>
              <a:buNone/>
            </a:pPr>
            <a:endParaRPr lang="en-US" altLang="en-US" sz="4445">
              <a:ea typeface="ＭＳ Ｐゴシック" panose="020B0600070205080204" pitchFamily="34" charset="-128"/>
            </a:endParaRPr>
          </a:p>
        </p:txBody>
      </p:sp>
      <p:pic>
        <p:nvPicPr>
          <p:cNvPr id="97284" name="Picture 8">
            <a:extLst>
              <a:ext uri="{FF2B5EF4-FFF2-40B4-BE49-F238E27FC236}">
                <a16:creationId xmlns:a16="http://schemas.microsoft.com/office/drawing/2014/main" id="{EB496CE5-ADFC-4226-8F30-2D53D3412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048000"/>
            <a:ext cx="3411361" cy="282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8BF16ADF-E06B-49D2-82C2-EA73692F038D}"/>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Median and Mean</a:t>
            </a:r>
          </a:p>
        </p:txBody>
      </p:sp>
      <p:sp>
        <p:nvSpPr>
          <p:cNvPr id="99331" name="Rectangle 3">
            <a:extLst>
              <a:ext uri="{FF2B5EF4-FFF2-40B4-BE49-F238E27FC236}">
                <a16:creationId xmlns:a16="http://schemas.microsoft.com/office/drawing/2014/main" id="{CE560C7B-3CB3-4A48-93D9-3E38253A49EC}"/>
              </a:ext>
            </a:extLst>
          </p:cNvPr>
          <p:cNvSpPr>
            <a:spLocks noGrp="1" noChangeArrowheads="1"/>
          </p:cNvSpPr>
          <p:nvPr>
            <p:ph type="body" idx="4294967295"/>
          </p:nvPr>
        </p:nvSpPr>
        <p:spPr>
          <a:xfrm>
            <a:off x="1230313" y="2141538"/>
            <a:ext cx="7913687" cy="1693862"/>
          </a:xfrm>
        </p:spPr>
        <p:txBody>
          <a:bodyPr/>
          <a:lstStyle/>
          <a:p>
            <a:r>
              <a:rPr lang="en-US" altLang="en-US">
                <a:ea typeface="ＭＳ Ｐゴシック" panose="020B0600070205080204" pitchFamily="34" charset="-128"/>
              </a:rPr>
              <a:t>The numbers 2, 3, 4, 9, and 16 have a median of 4 and a mean of 6.8. </a:t>
            </a:r>
          </a:p>
        </p:txBody>
      </p:sp>
      <p:pic>
        <p:nvPicPr>
          <p:cNvPr id="99332" name="Picture 5">
            <a:extLst>
              <a:ext uri="{FF2B5EF4-FFF2-40B4-BE49-F238E27FC236}">
                <a16:creationId xmlns:a16="http://schemas.microsoft.com/office/drawing/2014/main" id="{59A873C9-2D4F-4B9F-A649-EE8676483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841" y="4546424"/>
            <a:ext cx="5896681" cy="115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A7B17096-5569-4865-8460-D7AB1B17CBF8}"/>
              </a:ext>
            </a:extLst>
          </p:cNvPr>
          <p:cNvSpPr>
            <a:spLocks noGrp="1" noChangeArrowheads="1"/>
          </p:cNvSpPr>
          <p:nvPr>
            <p:ph type="title" idx="4294967295"/>
          </p:nvPr>
        </p:nvSpPr>
        <p:spPr>
          <a:xfrm>
            <a:off x="0" y="685800"/>
            <a:ext cx="7772400" cy="914400"/>
          </a:xfrm>
        </p:spPr>
        <p:txBody>
          <a:bodyPr/>
          <a:lstStyle/>
          <a:p>
            <a:r>
              <a:rPr lang="en-US" altLang="en-US">
                <a:ea typeface="ＭＳ Ｐゴシック" panose="020B0600070205080204" pitchFamily="34" charset="-128"/>
              </a:rPr>
              <a:t>Median and Mean</a:t>
            </a:r>
          </a:p>
        </p:txBody>
      </p:sp>
      <p:pic>
        <p:nvPicPr>
          <p:cNvPr id="101379" name="Picture 4">
            <a:extLst>
              <a:ext uri="{FF2B5EF4-FFF2-40B4-BE49-F238E27FC236}">
                <a16:creationId xmlns:a16="http://schemas.microsoft.com/office/drawing/2014/main" id="{B959CD02-E5F8-4AB4-81B7-4BC3FD424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350125" cy="402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7000"/>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F91F29F2-5696-4F1B-AF31-F72F5163BA85}"/>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Median and Mean</a:t>
            </a:r>
          </a:p>
        </p:txBody>
      </p:sp>
      <p:sp>
        <p:nvSpPr>
          <p:cNvPr id="103427" name="Rectangle 3">
            <a:extLst>
              <a:ext uri="{FF2B5EF4-FFF2-40B4-BE49-F238E27FC236}">
                <a16:creationId xmlns:a16="http://schemas.microsoft.com/office/drawing/2014/main" id="{2F214E09-1FDF-47AD-8917-B61D6EF87911}"/>
              </a:ext>
            </a:extLst>
          </p:cNvPr>
          <p:cNvSpPr>
            <a:spLocks noGrp="1" noChangeArrowheads="1"/>
          </p:cNvSpPr>
          <p:nvPr>
            <p:ph type="body" idx="4294967295"/>
          </p:nvPr>
        </p:nvSpPr>
        <p:spPr>
          <a:xfrm>
            <a:off x="0" y="1600200"/>
            <a:ext cx="8229600" cy="4525963"/>
          </a:xfrm>
        </p:spPr>
        <p:txBody>
          <a:bodyPr/>
          <a:lstStyle/>
          <a:p>
            <a:r>
              <a:rPr lang="en-US" altLang="en-US">
                <a:ea typeface="ＭＳ Ｐゴシック" panose="020B0600070205080204" pitchFamily="34" charset="-128"/>
              </a:rPr>
              <a:t>When a distribution is symmetric, then the mean, and the median are the same. </a:t>
            </a:r>
          </a:p>
          <a:p>
            <a:r>
              <a:rPr lang="en-US" altLang="en-US">
                <a:ea typeface="ＭＳ Ｐゴシック" panose="020B0600070205080204" pitchFamily="34" charset="-128"/>
              </a:rPr>
              <a:t>The mean, median, </a:t>
            </a:r>
            <a:r>
              <a:rPr lang="en-US" altLang="en-US" i="1">
                <a:ea typeface="ＭＳ Ｐゴシック" panose="020B0600070205080204" pitchFamily="34" charset="-128"/>
              </a:rPr>
              <a:t>and</a:t>
            </a:r>
            <a:r>
              <a:rPr lang="en-US" altLang="en-US">
                <a:ea typeface="ＭＳ Ｐゴシック" panose="020B0600070205080204" pitchFamily="34" charset="-128"/>
              </a:rPr>
              <a:t> mode are identical in the bell-shaped normal distribution.</a:t>
            </a:r>
          </a:p>
        </p:txBody>
      </p:sp>
      <p:pic>
        <p:nvPicPr>
          <p:cNvPr id="103428" name="Picture 4">
            <a:extLst>
              <a:ext uri="{FF2B5EF4-FFF2-40B4-BE49-F238E27FC236}">
                <a16:creationId xmlns:a16="http://schemas.microsoft.com/office/drawing/2014/main" id="{B3E95EF3-AC78-4C2D-B37D-4767F7D77E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0880" y="4648200"/>
            <a:ext cx="1307042"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5">
            <a:extLst>
              <a:ext uri="{FF2B5EF4-FFF2-40B4-BE49-F238E27FC236}">
                <a16:creationId xmlns:a16="http://schemas.microsoft.com/office/drawing/2014/main" id="{C28DEDAB-C9C9-43C6-B633-C3CF399BB1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7922" y="4648200"/>
            <a:ext cx="1306159"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6">
            <a:extLst>
              <a:ext uri="{FF2B5EF4-FFF2-40B4-BE49-F238E27FC236}">
                <a16:creationId xmlns:a16="http://schemas.microsoft.com/office/drawing/2014/main" id="{033EADF8-5621-41A0-9EAB-35DBD85AB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561" y="4648200"/>
            <a:ext cx="1306159"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7">
            <a:extLst>
              <a:ext uri="{FF2B5EF4-FFF2-40B4-BE49-F238E27FC236}">
                <a16:creationId xmlns:a16="http://schemas.microsoft.com/office/drawing/2014/main" id="{81659C4C-FC8A-4D62-A332-C3E78496F3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4719" y="4648200"/>
            <a:ext cx="1306160"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8">
            <a:extLst>
              <a:ext uri="{FF2B5EF4-FFF2-40B4-BE49-F238E27FC236}">
                <a16:creationId xmlns:a16="http://schemas.microsoft.com/office/drawing/2014/main" id="{5D90A8DE-C82F-4C7B-A487-DAF5228DF8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4081" y="4648200"/>
            <a:ext cx="1306160"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3" name="Picture 9">
            <a:extLst>
              <a:ext uri="{FF2B5EF4-FFF2-40B4-BE49-F238E27FC236}">
                <a16:creationId xmlns:a16="http://schemas.microsoft.com/office/drawing/2014/main" id="{4A0F842B-D8CE-47C3-8508-C584A23106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648200"/>
            <a:ext cx="1306160" cy="74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5000"/>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BF57B44-2006-4866-937C-558CEAD6338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Additional Measures</a:t>
            </a:r>
          </a:p>
        </p:txBody>
      </p:sp>
      <p:sp>
        <p:nvSpPr>
          <p:cNvPr id="105475" name="Rectangle 3">
            <a:extLst>
              <a:ext uri="{FF2B5EF4-FFF2-40B4-BE49-F238E27FC236}">
                <a16:creationId xmlns:a16="http://schemas.microsoft.com/office/drawing/2014/main" id="{27076D51-7A07-4633-8056-D25271AAA5B8}"/>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Here we explore three additional measures of central tendency…</a:t>
            </a:r>
          </a:p>
          <a:p>
            <a:pPr lvl="1" eaLnBrk="1" hangingPunct="1"/>
            <a:r>
              <a:rPr lang="en-US" altLang="en-US">
                <a:ea typeface="ＭＳ Ｐゴシック" panose="020B0600070205080204" pitchFamily="34" charset="-128"/>
              </a:rPr>
              <a:t>the trimean,</a:t>
            </a:r>
          </a:p>
          <a:p>
            <a:pPr lvl="1" eaLnBrk="1" hangingPunct="1"/>
            <a:r>
              <a:rPr lang="en-US" altLang="en-US">
                <a:ea typeface="ＭＳ Ｐゴシック" panose="020B0600070205080204" pitchFamily="34" charset="-128"/>
              </a:rPr>
              <a:t>the geometric mean, and</a:t>
            </a:r>
          </a:p>
          <a:p>
            <a:pPr lvl="1" eaLnBrk="1" hangingPunct="1"/>
            <a:r>
              <a:rPr lang="en-US" altLang="en-US">
                <a:ea typeface="ＭＳ Ｐゴシック" panose="020B0600070205080204" pitchFamily="34" charset="-128"/>
              </a:rPr>
              <a:t>the trimmed mean</a:t>
            </a:r>
          </a:p>
        </p:txBody>
      </p:sp>
    </p:spTree>
  </p:cSld>
  <p:clrMapOvr>
    <a:masterClrMapping/>
  </p:clrMapOvr>
  <p:transition spd="slow" advClick="0" advTm="19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91C84E3A-8AC2-4403-ACCA-D5D66C3DBDE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Importance of Statistics</a:t>
            </a:r>
          </a:p>
        </p:txBody>
      </p:sp>
      <p:sp>
        <p:nvSpPr>
          <p:cNvPr id="37891" name="Rectangle 3">
            <a:extLst>
              <a:ext uri="{FF2B5EF4-FFF2-40B4-BE49-F238E27FC236}">
                <a16:creationId xmlns:a16="http://schemas.microsoft.com/office/drawing/2014/main" id="{1F4AE938-3268-4F5A-9A7B-5682DB2925A3}"/>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It may be the single most important subject matter you study.</a:t>
            </a:r>
          </a:p>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You will continue to inundated with statistics throughout your life.</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Consider some examples...</a:t>
            </a:r>
          </a:p>
        </p:txBody>
      </p:sp>
    </p:spTree>
    <p:custDataLst>
      <p:tags r:id="rId1"/>
    </p:custData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83B398C5-0259-4497-BAE1-F4F81EDAF80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Trimean</a:t>
            </a:r>
          </a:p>
        </p:txBody>
      </p:sp>
      <p:sp>
        <p:nvSpPr>
          <p:cNvPr id="107523" name="Rectangle 3">
            <a:extLst>
              <a:ext uri="{FF2B5EF4-FFF2-40B4-BE49-F238E27FC236}">
                <a16:creationId xmlns:a16="http://schemas.microsoft.com/office/drawing/2014/main" id="{BC4FD4CE-1F70-42D1-9BAA-EC958CF83A3F}"/>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trimean</a:t>
            </a:r>
            <a:r>
              <a:rPr lang="en-US" altLang="en-US">
                <a:ea typeface="ＭＳ Ｐゴシック" panose="020B0600070205080204" pitchFamily="34" charset="-128"/>
              </a:rPr>
              <a:t> is a weighted average of the 25th percentile, the 50 percentile, and the 75th percentile.</a:t>
            </a:r>
          </a:p>
          <a:p>
            <a:pPr eaLnBrk="1" hangingPunct="1"/>
            <a:r>
              <a:rPr lang="en-US" altLang="en-US">
                <a:ea typeface="ＭＳ Ｐゴシック" panose="020B0600070205080204" pitchFamily="34" charset="-128"/>
              </a:rPr>
              <a:t>Trimean = (P25 + 2P50 + P75)/4</a:t>
            </a:r>
          </a:p>
        </p:txBody>
      </p:sp>
    </p:spTree>
  </p:cSld>
  <p:clrMapOvr>
    <a:masterClrMapping/>
  </p:clrMapOvr>
  <p:transition spd="slow" advClick="0" advTm="29000"/>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D8FB6F1-1673-4E05-848C-8B4A6FF0548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Caluclation of Trimean</a:t>
            </a:r>
          </a:p>
        </p:txBody>
      </p:sp>
      <p:sp>
        <p:nvSpPr>
          <p:cNvPr id="109571" name="Rectangle 3">
            <a:extLst>
              <a:ext uri="{FF2B5EF4-FFF2-40B4-BE49-F238E27FC236}">
                <a16:creationId xmlns:a16="http://schemas.microsoft.com/office/drawing/2014/main" id="{3A4F3272-97F7-44BD-A2D1-38F1B06FB192}"/>
              </a:ext>
            </a:extLst>
          </p:cNvPr>
          <p:cNvSpPr>
            <a:spLocks noGrp="1" noChangeArrowheads="1"/>
          </p:cNvSpPr>
          <p:nvPr>
            <p:ph type="body" idx="4294967295"/>
          </p:nvPr>
        </p:nvSpPr>
        <p:spPr>
          <a:xfrm>
            <a:off x="0" y="2141538"/>
            <a:ext cx="5192713" cy="4030662"/>
          </a:xfrm>
        </p:spPr>
        <p:txBody>
          <a:bodyPr/>
          <a:lstStyle/>
          <a:p>
            <a:pPr eaLnBrk="1" hangingPunct="1"/>
            <a:r>
              <a:rPr lang="en-US" altLang="en-US">
                <a:ea typeface="ＭＳ Ｐゴシック" panose="020B0600070205080204" pitchFamily="34" charset="-128"/>
              </a:rPr>
              <a:t>Number of touchdown passes by 31 teams</a:t>
            </a:r>
          </a:p>
          <a:p>
            <a:pPr lvl="1" eaLnBrk="1" hangingPunct="1"/>
            <a:r>
              <a:rPr lang="en-US" altLang="en-US" sz="2222">
                <a:ea typeface="ＭＳ Ｐゴシック" panose="020B0600070205080204" pitchFamily="34" charset="-128"/>
              </a:rPr>
              <a:t>37 33 33 32 29 28 28 23 22 22 22 21 21 21 20 2019 19 18 18 18 18 16 15 14 14 14 12 12 9 6</a:t>
            </a:r>
          </a:p>
          <a:p>
            <a:pPr lvl="1" eaLnBrk="1" hangingPunct="1"/>
            <a:r>
              <a:rPr lang="en-US" altLang="en-US" sz="2222">
                <a:ea typeface="ＭＳ Ｐゴシック" panose="020B0600070205080204" pitchFamily="34" charset="-128"/>
              </a:rPr>
              <a:t>= (15 + 2 (20) + 23)/4 </a:t>
            </a:r>
          </a:p>
          <a:p>
            <a:pPr lvl="1" eaLnBrk="1" hangingPunct="1"/>
            <a:r>
              <a:rPr lang="en-US" altLang="en-US" sz="2222">
                <a:ea typeface="ＭＳ Ｐゴシック" panose="020B0600070205080204" pitchFamily="34" charset="-128"/>
              </a:rPr>
              <a:t>= 78/4 </a:t>
            </a:r>
          </a:p>
          <a:p>
            <a:pPr lvl="1" eaLnBrk="1" hangingPunct="1"/>
            <a:r>
              <a:rPr lang="en-US" altLang="en-US" sz="2222">
                <a:ea typeface="ＭＳ Ｐゴシック" panose="020B0600070205080204" pitchFamily="34" charset="-128"/>
              </a:rPr>
              <a:t>= 19.5</a:t>
            </a:r>
            <a:endParaRPr lang="en-US" altLang="en-US">
              <a:ea typeface="ＭＳ Ｐゴシック" panose="020B0600070205080204" pitchFamily="34" charset="-128"/>
            </a:endParaRPr>
          </a:p>
        </p:txBody>
      </p:sp>
      <p:graphicFrame>
        <p:nvGraphicFramePr>
          <p:cNvPr id="109572" name="Object 2">
            <a:extLst>
              <a:ext uri="{FF2B5EF4-FFF2-40B4-BE49-F238E27FC236}">
                <a16:creationId xmlns:a16="http://schemas.microsoft.com/office/drawing/2014/main" id="{E4E1B291-1F74-4FCF-92E7-E291CE27F730}"/>
              </a:ext>
            </a:extLst>
          </p:cNvPr>
          <p:cNvGraphicFramePr>
            <a:graphicFrameLocks noChangeAspect="1"/>
          </p:cNvGraphicFramePr>
          <p:nvPr/>
        </p:nvGraphicFramePr>
        <p:xfrm>
          <a:off x="6096001" y="2311577"/>
          <a:ext cx="2612319" cy="2145771"/>
        </p:xfrm>
        <a:graphic>
          <a:graphicData uri="http://schemas.openxmlformats.org/presentationml/2006/ole">
            <mc:AlternateContent xmlns:mc="http://schemas.openxmlformats.org/markup-compatibility/2006">
              <mc:Choice xmlns:v="urn:schemas-microsoft-com:vml" Requires="v">
                <p:oleObj spid="_x0000_s5125" name="Document" r:id="rId4" imgW="4422648" imgH="2755392" progId="Word.Document.8">
                  <p:embed/>
                </p:oleObj>
              </mc:Choice>
              <mc:Fallback>
                <p:oleObj name="Document" r:id="rId4" imgW="4422648" imgH="2755392" progId="Word.Document.8">
                  <p:embed/>
                  <p:pic>
                    <p:nvPicPr>
                      <p:cNvPr id="109572" name="Object 2">
                        <a:extLst>
                          <a:ext uri="{FF2B5EF4-FFF2-40B4-BE49-F238E27FC236}">
                            <a16:creationId xmlns:a16="http://schemas.microsoft.com/office/drawing/2014/main" id="{E4E1B291-1F74-4FCF-92E7-E291CE27F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311577"/>
                        <a:ext cx="2612319" cy="2145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9573" name="Picture 6">
            <a:extLst>
              <a:ext uri="{FF2B5EF4-FFF2-40B4-BE49-F238E27FC236}">
                <a16:creationId xmlns:a16="http://schemas.microsoft.com/office/drawing/2014/main" id="{6F90B14E-D5E5-424D-AA0B-8FD97D97B2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3841" y="4647847"/>
            <a:ext cx="1524000" cy="142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2000"/>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50FACDF-5279-4958-A276-882E10D314C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Geometric Mean</a:t>
            </a:r>
          </a:p>
        </p:txBody>
      </p:sp>
      <p:sp>
        <p:nvSpPr>
          <p:cNvPr id="111619" name="Rectangle 3">
            <a:extLst>
              <a:ext uri="{FF2B5EF4-FFF2-40B4-BE49-F238E27FC236}">
                <a16:creationId xmlns:a16="http://schemas.microsoft.com/office/drawing/2014/main" id="{57D54AD9-B606-4FE9-89DA-D5ADDF90D1C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geometric mean</a:t>
            </a:r>
            <a:r>
              <a:rPr lang="en-US" altLang="en-US">
                <a:ea typeface="ＭＳ Ｐゴシック" panose="020B0600070205080204" pitchFamily="34" charset="-128"/>
              </a:rPr>
              <a:t> is computed by multiplying all the numbers together and then taking the nth root of the product.</a:t>
            </a:r>
          </a:p>
          <a:p>
            <a:pPr eaLnBrk="1" hangingPunct="1"/>
            <a:r>
              <a:rPr lang="en-US" altLang="en-US">
                <a:ea typeface="ＭＳ Ｐゴシック" panose="020B0600070205080204" pitchFamily="34" charset="-128"/>
              </a:rPr>
              <a:t>Geometric mean = (∏X)</a:t>
            </a:r>
            <a:r>
              <a:rPr lang="en-US" altLang="en-US" baseline="40000">
                <a:ea typeface="ＭＳ Ｐゴシック" panose="020B0600070205080204" pitchFamily="34" charset="-128"/>
              </a:rPr>
              <a:t>1/N</a:t>
            </a:r>
            <a:endParaRPr lang="en-US" altLang="en-US">
              <a:ea typeface="ＭＳ Ｐゴシック" panose="020B0600070205080204" pitchFamily="34" charset="-128"/>
            </a:endParaRPr>
          </a:p>
        </p:txBody>
      </p:sp>
      <p:pic>
        <p:nvPicPr>
          <p:cNvPr id="111620" name="Picture 4">
            <a:extLst>
              <a:ext uri="{FF2B5EF4-FFF2-40B4-BE49-F238E27FC236}">
                <a16:creationId xmlns:a16="http://schemas.microsoft.com/office/drawing/2014/main" id="{6681B3ED-7ED5-4230-8262-C9762175C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343400"/>
            <a:ext cx="2016125" cy="144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5000"/>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2B76826A-7FFD-4B96-B2FF-2DFBED2017A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a:t>
            </a:r>
          </a:p>
        </p:txBody>
      </p:sp>
      <p:sp>
        <p:nvSpPr>
          <p:cNvPr id="113667" name="Rectangle 3">
            <a:extLst>
              <a:ext uri="{FF2B5EF4-FFF2-40B4-BE49-F238E27FC236}">
                <a16:creationId xmlns:a16="http://schemas.microsoft.com/office/drawing/2014/main" id="{43CC2E60-3868-4EA1-AE59-3265D1C4C77C}"/>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For example, for the numbers 1, 10, and 100, the geometric mean is 10, or...</a:t>
            </a:r>
          </a:p>
          <a:p>
            <a:pPr lvl="1" eaLnBrk="1" hangingPunct="1"/>
            <a:r>
              <a:rPr lang="en-US" altLang="en-US">
                <a:ea typeface="ＭＳ Ｐゴシック" panose="020B0600070205080204" pitchFamily="34" charset="-128"/>
              </a:rPr>
              <a:t>(1 x 10 x 100)</a:t>
            </a:r>
            <a:r>
              <a:rPr lang="en-US" altLang="en-US" baseline="40000">
                <a:ea typeface="ＭＳ Ｐゴシック" panose="020B0600070205080204" pitchFamily="34" charset="-128"/>
              </a:rPr>
              <a:t>1/3</a:t>
            </a:r>
            <a:endParaRPr lang="en-US" altLang="en-US">
              <a:ea typeface="ＭＳ Ｐゴシック" panose="020B0600070205080204" pitchFamily="34" charset="-128"/>
            </a:endParaRPr>
          </a:p>
        </p:txBody>
      </p:sp>
      <p:pic>
        <p:nvPicPr>
          <p:cNvPr id="113668" name="Picture 4">
            <a:extLst>
              <a:ext uri="{FF2B5EF4-FFF2-40B4-BE49-F238E27FC236}">
                <a16:creationId xmlns:a16="http://schemas.microsoft.com/office/drawing/2014/main" id="{6E755728-949F-4478-A325-D30F2F44D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3429000"/>
            <a:ext cx="2199569" cy="262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6BFFE6C0-6BA9-4A15-8507-456B700B2BB8}"/>
              </a:ext>
            </a:extLst>
          </p:cNvPr>
          <p:cNvSpPr>
            <a:spLocks noGrp="1" noChangeArrowheads="1"/>
          </p:cNvSpPr>
          <p:nvPr>
            <p:ph type="title" idx="4294967295"/>
          </p:nvPr>
        </p:nvSpPr>
        <p:spPr>
          <a:xfrm>
            <a:off x="0" y="685800"/>
            <a:ext cx="7772400" cy="1016000"/>
          </a:xfrm>
        </p:spPr>
        <p:txBody>
          <a:bodyPr/>
          <a:lstStyle/>
          <a:p>
            <a:pPr eaLnBrk="1" hangingPunct="1"/>
            <a:r>
              <a:rPr lang="en-US" altLang="en-US">
                <a:ea typeface="ＭＳ Ｐゴシック" panose="020B0600070205080204" pitchFamily="34" charset="-128"/>
              </a:rPr>
              <a:t>Logs and the Geometric Mean</a:t>
            </a:r>
          </a:p>
        </p:txBody>
      </p:sp>
      <p:sp>
        <p:nvSpPr>
          <p:cNvPr id="115715" name="Rectangle 3">
            <a:extLst>
              <a:ext uri="{FF2B5EF4-FFF2-40B4-BE49-F238E27FC236}">
                <a16:creationId xmlns:a16="http://schemas.microsoft.com/office/drawing/2014/main" id="{F5E4332F-A2A5-47EE-9FF8-63A5BD048BF5}"/>
              </a:ext>
            </a:extLst>
          </p:cNvPr>
          <p:cNvSpPr>
            <a:spLocks noGrp="1" noChangeArrowheads="1"/>
          </p:cNvSpPr>
          <p:nvPr>
            <p:ph type="body" idx="4294967295"/>
          </p:nvPr>
        </p:nvSpPr>
        <p:spPr>
          <a:xfrm>
            <a:off x="381000" y="1564684"/>
            <a:ext cx="7773987" cy="4030663"/>
          </a:xfrm>
        </p:spPr>
        <p:txBody>
          <a:bodyPr/>
          <a:lstStyle/>
          <a:p>
            <a:pPr eaLnBrk="1" hangingPunct="1"/>
            <a:r>
              <a:rPr lang="en-US" altLang="en-US" dirty="0">
                <a:ea typeface="ＭＳ Ｐゴシック" panose="020B0600070205080204" pitchFamily="34" charset="-128"/>
              </a:rPr>
              <a:t>Logs (base 10) of 1, 10, and 1,00. The arithmetic mean of the three logs is 1.</a:t>
            </a:r>
          </a:p>
        </p:txBody>
      </p:sp>
      <p:pic>
        <p:nvPicPr>
          <p:cNvPr id="115716" name="Picture 5">
            <a:extLst>
              <a:ext uri="{FF2B5EF4-FFF2-40B4-BE49-F238E27FC236}">
                <a16:creationId xmlns:a16="http://schemas.microsoft.com/office/drawing/2014/main" id="{3580640D-368C-45C4-9D26-B8258A66CD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895600"/>
            <a:ext cx="2970389" cy="241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9000"/>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ECA5B76-BE5B-479D-AA93-97879CAB1B9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Trimmed Mean</a:t>
            </a:r>
          </a:p>
        </p:txBody>
      </p:sp>
      <p:sp>
        <p:nvSpPr>
          <p:cNvPr id="117763" name="Rectangle 3">
            <a:extLst>
              <a:ext uri="{FF2B5EF4-FFF2-40B4-BE49-F238E27FC236}">
                <a16:creationId xmlns:a16="http://schemas.microsoft.com/office/drawing/2014/main" id="{B7DA1D9A-4962-4275-AE4C-7F95D25B914A}"/>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A </a:t>
            </a:r>
            <a:r>
              <a:rPr lang="en-US" altLang="en-US">
                <a:solidFill>
                  <a:schemeClr val="hlink"/>
                </a:solidFill>
                <a:ea typeface="ＭＳ Ｐゴシック" panose="020B0600070205080204" pitchFamily="34" charset="-128"/>
              </a:rPr>
              <a:t>trimmed mean</a:t>
            </a:r>
            <a:r>
              <a:rPr lang="en-US" altLang="en-US">
                <a:ea typeface="ＭＳ Ｐゴシック" panose="020B0600070205080204" pitchFamily="34" charset="-128"/>
              </a:rPr>
              <a:t> is the mean computed after removing some of the higher and lower scores.</a:t>
            </a:r>
          </a:p>
          <a:p>
            <a:pPr eaLnBrk="1" hangingPunct="1"/>
            <a:r>
              <a:rPr lang="en-US" altLang="en-US">
                <a:ea typeface="ＭＳ Ｐゴシック" panose="020B0600070205080204" pitchFamily="34" charset="-128"/>
              </a:rPr>
              <a:t>A mean trimmed 10% is the mean with 5% of the scores from the bottom and 5% of the scores from the top trimmed off.</a:t>
            </a:r>
          </a:p>
        </p:txBody>
      </p:sp>
    </p:spTree>
  </p:cSld>
  <p:clrMapOvr>
    <a:masterClrMapping/>
  </p:clrMapOvr>
  <p:transition spd="slow" advClick="0" advTm="44000"/>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A1C403B5-953C-46E6-A80C-0EAA1BBD101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Trimmed Mean and the Median</a:t>
            </a:r>
          </a:p>
        </p:txBody>
      </p:sp>
      <p:sp>
        <p:nvSpPr>
          <p:cNvPr id="119811" name="Rectangle 3">
            <a:extLst>
              <a:ext uri="{FF2B5EF4-FFF2-40B4-BE49-F238E27FC236}">
                <a16:creationId xmlns:a16="http://schemas.microsoft.com/office/drawing/2014/main" id="{80B01EF0-AEDF-4C23-B9C9-AF85CADE737D}"/>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Is the trimmed mean similar to a median?</a:t>
            </a:r>
          </a:p>
          <a:p>
            <a:pPr lvl="1" eaLnBrk="1" hangingPunct="1"/>
            <a:r>
              <a:rPr lang="en-US" altLang="en-US">
                <a:ea typeface="ＭＳ Ｐゴシック" panose="020B0600070205080204" pitchFamily="34" charset="-128"/>
              </a:rPr>
              <a:t>The median trims the upper 49+% and the lower 49+% of the scores. </a:t>
            </a:r>
          </a:p>
          <a:p>
            <a:pPr eaLnBrk="1" hangingPunct="1"/>
            <a:r>
              <a:rPr lang="en-US" altLang="en-US">
                <a:ea typeface="ＭＳ Ｐゴシック" panose="020B0600070205080204" pitchFamily="34" charset="-128"/>
              </a:rPr>
              <a:t>Therefore, the trimmed mean is a hybrid of the mean and the median.</a:t>
            </a:r>
          </a:p>
        </p:txBody>
      </p:sp>
    </p:spTree>
  </p:cSld>
  <p:clrMapOvr>
    <a:masterClrMapping/>
  </p:clrMapOvr>
  <p:transition spd="slow" advClick="0" advTm="15000"/>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6791E2AB-4F2E-4D5B-9DF3-0A61699CE52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Trimmed Mean Example</a:t>
            </a:r>
          </a:p>
        </p:txBody>
      </p:sp>
      <p:sp>
        <p:nvSpPr>
          <p:cNvPr id="16387" name="Rectangle 3">
            <a:extLst>
              <a:ext uri="{FF2B5EF4-FFF2-40B4-BE49-F238E27FC236}">
                <a16:creationId xmlns:a16="http://schemas.microsoft.com/office/drawing/2014/main" id="{AD538C3C-0F8B-427B-8D3F-00256498C9BD}"/>
              </a:ext>
            </a:extLst>
          </p:cNvPr>
          <p:cNvSpPr>
            <a:spLocks noGrp="1" noChangeArrowheads="1"/>
          </p:cNvSpPr>
          <p:nvPr>
            <p:ph type="body" idx="4294967295"/>
          </p:nvPr>
        </p:nvSpPr>
        <p:spPr>
          <a:xfrm>
            <a:off x="0" y="2141538"/>
            <a:ext cx="7775575" cy="4030662"/>
          </a:xfrm>
          <a:ln>
            <a:miter lim="800000"/>
            <a:headEnd/>
            <a:tailEnd/>
          </a:ln>
        </p:spPr>
        <p:txBody>
          <a:bodyPr/>
          <a:lstStyle/>
          <a:p>
            <a:pPr eaLnBrk="1" hangingPunct="1">
              <a:defRPr/>
            </a:pPr>
            <a:r>
              <a:rPr lang="en-US" dirty="0">
                <a:ea typeface="+mn-ea"/>
                <a:cs typeface="+mn-cs"/>
              </a:rPr>
              <a:t>Number of touchdown passes by 31 teams</a:t>
            </a:r>
          </a:p>
          <a:p>
            <a:pPr lvl="1" indent="-249170">
              <a:defRPr/>
            </a:pPr>
            <a:r>
              <a:rPr lang="en-US" sz="2222" strike="sngStrike" dirty="0"/>
              <a:t>37 33 33 </a:t>
            </a:r>
            <a:r>
              <a:rPr lang="en-US" sz="2222" dirty="0"/>
              <a:t>32 29 28 28 23 22 22 22 21 21 21 20 2019 19 18 18 18 18 16 15 14 14 14 12 </a:t>
            </a:r>
            <a:r>
              <a:rPr lang="en-US" sz="2222" strike="sngStrike" dirty="0"/>
              <a:t>12 9 6</a:t>
            </a:r>
          </a:p>
          <a:p>
            <a:pPr lvl="1" indent="-249170">
              <a:defRPr/>
            </a:pPr>
            <a:r>
              <a:rPr lang="en-US" sz="2222" dirty="0"/>
              <a:t>Trimmed mean = 504/25 = 20.16</a:t>
            </a:r>
          </a:p>
          <a:p>
            <a:pPr eaLnBrk="1" hangingPunct="1">
              <a:defRPr/>
            </a:pPr>
            <a:endParaRPr lang="en-US" dirty="0">
              <a:ea typeface="+mn-ea"/>
              <a:cs typeface="+mn-cs"/>
            </a:endParaRPr>
          </a:p>
        </p:txBody>
      </p:sp>
      <p:pic>
        <p:nvPicPr>
          <p:cNvPr id="121860" name="Picture 4">
            <a:extLst>
              <a:ext uri="{FF2B5EF4-FFF2-40B4-BE49-F238E27FC236}">
                <a16:creationId xmlns:a16="http://schemas.microsoft.com/office/drawing/2014/main" id="{3553D6CF-18EB-416D-9C47-32516D257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681" y="4546424"/>
            <a:ext cx="1814160" cy="147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0000"/>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33C24CAA-9EBD-48D4-AE82-F720C361C0E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Comparing Measures</a:t>
            </a:r>
          </a:p>
        </p:txBody>
      </p:sp>
      <p:sp>
        <p:nvSpPr>
          <p:cNvPr id="123907" name="Rectangle 3">
            <a:extLst>
              <a:ext uri="{FF2B5EF4-FFF2-40B4-BE49-F238E27FC236}">
                <a16:creationId xmlns:a16="http://schemas.microsoft.com/office/drawing/2014/main" id="{BFB96727-2338-454A-82F4-D2C83DB02D9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In symmetric distributions, the mean, median, trimean, and trimmed mean are equal.</a:t>
            </a:r>
          </a:p>
        </p:txBody>
      </p:sp>
    </p:spTree>
  </p:cSld>
  <p:clrMapOvr>
    <a:masterClrMapping/>
  </p:clrMapOvr>
  <p:transition spd="slow" advClick="0" advTm="20000"/>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B8246FC-F6CD-4766-994F-64AA4904328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 Skewed Distribution</a:t>
            </a:r>
          </a:p>
        </p:txBody>
      </p:sp>
      <p:pic>
        <p:nvPicPr>
          <p:cNvPr id="125955" name="Picture 6">
            <a:extLst>
              <a:ext uri="{FF2B5EF4-FFF2-40B4-BE49-F238E27FC236}">
                <a16:creationId xmlns:a16="http://schemas.microsoft.com/office/drawing/2014/main" id="{BEA662D1-DBDA-4010-81C8-A537A738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7467599" cy="233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20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BE66EA8-5FE7-4AB8-860D-C73297E5E67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Examples of Statistics</a:t>
            </a:r>
          </a:p>
        </p:txBody>
      </p:sp>
      <p:sp>
        <p:nvSpPr>
          <p:cNvPr id="39939" name="Rectangle 3">
            <a:extLst>
              <a:ext uri="{FF2B5EF4-FFF2-40B4-BE49-F238E27FC236}">
                <a16:creationId xmlns:a16="http://schemas.microsoft.com/office/drawing/2014/main" id="{D5DA142E-44A0-484D-BD53-13C00DC70BB7}"/>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solidFill>
                  <a:srgbClr val="000000"/>
                </a:solidFill>
                <a:ea typeface="ＭＳ Ｐゴシック" panose="020B0600070205080204" pitchFamily="34" charset="-128"/>
              </a:rPr>
              <a:t>People tend to be more persuasive when they look others directly in the eye and speak loudly and quickly.</a:t>
            </a:r>
          </a:p>
          <a:p>
            <a:pPr eaLnBrk="1" hangingPunct="1">
              <a:lnSpc>
                <a:spcPct val="90000"/>
              </a:lnSpc>
            </a:pPr>
            <a:r>
              <a:rPr lang="en-US" altLang="en-US">
                <a:solidFill>
                  <a:srgbClr val="000000"/>
                </a:solidFill>
                <a:ea typeface="ＭＳ Ｐゴシック" panose="020B0600070205080204" pitchFamily="34" charset="-128"/>
              </a:rPr>
              <a:t>Women make 75 cents to every dollar a man makes at the same job.</a:t>
            </a:r>
          </a:p>
          <a:p>
            <a:pPr eaLnBrk="1" hangingPunct="1">
              <a:lnSpc>
                <a:spcPct val="90000"/>
              </a:lnSpc>
            </a:pPr>
            <a:r>
              <a:rPr lang="en-US" altLang="en-US">
                <a:solidFill>
                  <a:srgbClr val="000000"/>
                </a:solidFill>
                <a:ea typeface="ＭＳ Ｐゴシック" panose="020B0600070205080204" pitchFamily="34" charset="-128"/>
              </a:rPr>
              <a:t>Eating egg whites can increase life span.</a:t>
            </a:r>
          </a:p>
          <a:p>
            <a:pPr eaLnBrk="1" hangingPunct="1">
              <a:lnSpc>
                <a:spcPct val="90000"/>
              </a:lnSpc>
            </a:pPr>
            <a:r>
              <a:rPr lang="en-US" altLang="en-US">
                <a:solidFill>
                  <a:srgbClr val="000000"/>
                </a:solidFill>
                <a:ea typeface="ＭＳ Ｐゴシック" panose="020B0600070205080204" pitchFamily="34" charset="-128"/>
              </a:rPr>
              <a:t>79.48% of all statistics are made up on the spot (just kidding!).</a:t>
            </a:r>
            <a:endParaRPr lang="en-US" altLang="en-US" sz="2222">
              <a:solidFill>
                <a:srgbClr val="000000"/>
              </a:solidFill>
              <a:ea typeface="ＭＳ Ｐゴシック" panose="020B0600070205080204" pitchFamily="34" charset="-128"/>
            </a:endParaRPr>
          </a:p>
        </p:txBody>
      </p:sp>
    </p:spTree>
    <p:custDataLst>
      <p:tags r:id="rId1"/>
    </p:custData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C294536F-FC0C-4985-A3B3-13ACFF25ECA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Comparing Measures</a:t>
            </a:r>
          </a:p>
        </p:txBody>
      </p:sp>
      <p:graphicFrame>
        <p:nvGraphicFramePr>
          <p:cNvPr id="128003" name="Object 2">
            <a:extLst>
              <a:ext uri="{FF2B5EF4-FFF2-40B4-BE49-F238E27FC236}">
                <a16:creationId xmlns:a16="http://schemas.microsoft.com/office/drawing/2014/main" id="{520AC147-2794-4BAA-8A2D-2FD3CDDA7CA0}"/>
              </a:ext>
            </a:extLst>
          </p:cNvPr>
          <p:cNvGraphicFramePr>
            <a:graphicFrameLocks noChangeAspect="1"/>
          </p:cNvGraphicFramePr>
          <p:nvPr/>
        </p:nvGraphicFramePr>
        <p:xfrm>
          <a:off x="2068160" y="2615848"/>
          <a:ext cx="4678715" cy="3183819"/>
        </p:xfrm>
        <a:graphic>
          <a:graphicData uri="http://schemas.openxmlformats.org/presentationml/2006/ole">
            <mc:AlternateContent xmlns:mc="http://schemas.openxmlformats.org/markup-compatibility/2006">
              <mc:Choice xmlns:v="urn:schemas-microsoft-com:vml" Requires="v">
                <p:oleObj spid="_x0000_s6149" name="Document" r:id="rId4" imgW="4413504" imgH="3218688" progId="Word.Document.8">
                  <p:embed/>
                </p:oleObj>
              </mc:Choice>
              <mc:Fallback>
                <p:oleObj name="Document" r:id="rId4" imgW="4413504" imgH="3218688" progId="Word.Document.8">
                  <p:embed/>
                  <p:pic>
                    <p:nvPicPr>
                      <p:cNvPr id="128003" name="Object 2">
                        <a:extLst>
                          <a:ext uri="{FF2B5EF4-FFF2-40B4-BE49-F238E27FC236}">
                            <a16:creationId xmlns:a16="http://schemas.microsoft.com/office/drawing/2014/main" id="{520AC147-2794-4BAA-8A2D-2FD3CDDA7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160" y="2615848"/>
                        <a:ext cx="4678715" cy="3183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advClick="0" advTm="18000"/>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E707A51-81A0-4ABD-B48B-E93A77B8B83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Severe Skew</a:t>
            </a:r>
          </a:p>
        </p:txBody>
      </p:sp>
      <p:pic>
        <p:nvPicPr>
          <p:cNvPr id="130051" name="Picture 7">
            <a:extLst>
              <a:ext uri="{FF2B5EF4-FFF2-40B4-BE49-F238E27FC236}">
                <a16:creationId xmlns:a16="http://schemas.microsoft.com/office/drawing/2014/main" id="{9D2CC036-5F18-4C8B-AB90-5A37D8B91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21" y="2796567"/>
            <a:ext cx="7217480" cy="217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4000"/>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73E318AB-0AEC-4D8B-B923-51234EECBDB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Comparing Measures</a:t>
            </a:r>
          </a:p>
        </p:txBody>
      </p:sp>
      <p:graphicFrame>
        <p:nvGraphicFramePr>
          <p:cNvPr id="132099" name="Object 2">
            <a:extLst>
              <a:ext uri="{FF2B5EF4-FFF2-40B4-BE49-F238E27FC236}">
                <a16:creationId xmlns:a16="http://schemas.microsoft.com/office/drawing/2014/main" id="{54B7E760-187E-4FCC-94CA-6C9C75158AF7}"/>
              </a:ext>
            </a:extLst>
          </p:cNvPr>
          <p:cNvGraphicFramePr>
            <a:graphicFrameLocks noChangeAspect="1"/>
          </p:cNvGraphicFramePr>
          <p:nvPr/>
        </p:nvGraphicFramePr>
        <p:xfrm>
          <a:off x="1959681" y="2836334"/>
          <a:ext cx="4680479" cy="3152069"/>
        </p:xfrm>
        <a:graphic>
          <a:graphicData uri="http://schemas.openxmlformats.org/presentationml/2006/ole">
            <mc:AlternateContent xmlns:mc="http://schemas.openxmlformats.org/markup-compatibility/2006">
              <mc:Choice xmlns:v="urn:schemas-microsoft-com:vml" Requires="v">
                <p:oleObj spid="_x0000_s7173" name="Document" r:id="rId4" imgW="4414520" imgH="3185160" progId="Word.Document.8">
                  <p:embed/>
                </p:oleObj>
              </mc:Choice>
              <mc:Fallback>
                <p:oleObj name="Document" r:id="rId4" imgW="4414520" imgH="3185160" progId="Word.Document.8">
                  <p:embed/>
                  <p:pic>
                    <p:nvPicPr>
                      <p:cNvPr id="132099" name="Object 2">
                        <a:extLst>
                          <a:ext uri="{FF2B5EF4-FFF2-40B4-BE49-F238E27FC236}">
                            <a16:creationId xmlns:a16="http://schemas.microsoft.com/office/drawing/2014/main" id="{54B7E760-187E-4FCC-94CA-6C9C75158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681" y="2836334"/>
                        <a:ext cx="4680479" cy="3152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31000"/>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2764097A-286D-4F6F-A03D-69CF863FA4C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Comparing Measures</a:t>
            </a:r>
          </a:p>
        </p:txBody>
      </p:sp>
      <p:sp>
        <p:nvSpPr>
          <p:cNvPr id="134147" name="Rectangle 3">
            <a:extLst>
              <a:ext uri="{FF2B5EF4-FFF2-40B4-BE49-F238E27FC236}">
                <a16:creationId xmlns:a16="http://schemas.microsoft.com/office/drawing/2014/main" id="{986822F2-C14C-4CA6-B124-6FE0BED67C4A}"/>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What to report?</a:t>
            </a:r>
          </a:p>
          <a:p>
            <a:pPr lvl="1" eaLnBrk="1" hangingPunct="1"/>
            <a:r>
              <a:rPr lang="en-US" altLang="en-US">
                <a:ea typeface="ＭＳ Ｐゴシック" panose="020B0600070205080204" pitchFamily="34" charset="-128"/>
              </a:rPr>
              <a:t>Mean, median, and either the trimean or a the mean trimmed 50%</a:t>
            </a:r>
          </a:p>
          <a:p>
            <a:pPr lvl="1" eaLnBrk="1" hangingPunct="1"/>
            <a:r>
              <a:rPr lang="en-US" altLang="en-US">
                <a:ea typeface="ＭＳ Ｐゴシック" panose="020B0600070205080204" pitchFamily="34" charset="-128"/>
              </a:rPr>
              <a:t>Media typically report the median of a skewed distribution</a:t>
            </a:r>
          </a:p>
        </p:txBody>
      </p:sp>
      <p:pic>
        <p:nvPicPr>
          <p:cNvPr id="134148" name="Picture 4">
            <a:extLst>
              <a:ext uri="{FF2B5EF4-FFF2-40B4-BE49-F238E27FC236}">
                <a16:creationId xmlns:a16="http://schemas.microsoft.com/office/drawing/2014/main" id="{76D3CD4B-BC12-447E-BB4C-59674D16D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479" y="3962400"/>
            <a:ext cx="1815042" cy="169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0"/>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21B87D57-D88C-493A-9CAF-336D3063B5F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What is Variability?</a:t>
            </a:r>
          </a:p>
        </p:txBody>
      </p:sp>
      <p:sp>
        <p:nvSpPr>
          <p:cNvPr id="136195" name="Rectangle 3">
            <a:extLst>
              <a:ext uri="{FF2B5EF4-FFF2-40B4-BE49-F238E27FC236}">
                <a16:creationId xmlns:a16="http://schemas.microsoft.com/office/drawing/2014/main" id="{2CD598E8-5973-4E94-B252-0C912053B85B}"/>
              </a:ext>
            </a:extLst>
          </p:cNvPr>
          <p:cNvSpPr>
            <a:spLocks noGrp="1" noChangeArrowheads="1"/>
          </p:cNvSpPr>
          <p:nvPr>
            <p:ph type="body" idx="4294967295"/>
          </p:nvPr>
        </p:nvSpPr>
        <p:spPr>
          <a:xfrm>
            <a:off x="0" y="1600200"/>
            <a:ext cx="8229600" cy="4525963"/>
          </a:xfrm>
        </p:spPr>
        <p:txBody>
          <a:bodyPr/>
          <a:lstStyle/>
          <a:p>
            <a:pPr eaLnBrk="1" hangingPunct="1"/>
            <a:r>
              <a:rPr lang="en-US" altLang="en-US">
                <a:solidFill>
                  <a:schemeClr val="hlink"/>
                </a:solidFill>
                <a:ea typeface="ＭＳ Ｐゴシック" panose="020B0600070205080204" pitchFamily="34" charset="-128"/>
              </a:rPr>
              <a:t>Variability</a:t>
            </a:r>
            <a:r>
              <a:rPr lang="en-US" altLang="en-US">
                <a:ea typeface="ＭＳ Ｐゴシック" panose="020B0600070205080204" pitchFamily="34" charset="-128"/>
              </a:rPr>
              <a:t> refers to how "spread out" a group of scores is.</a:t>
            </a:r>
          </a:p>
          <a:p>
            <a:pPr eaLnBrk="1" hangingPunct="1"/>
            <a:r>
              <a:rPr lang="en-US" altLang="en-US">
                <a:ea typeface="ＭＳ Ｐゴシック" panose="020B0600070205080204" pitchFamily="34" charset="-128"/>
              </a:rPr>
              <a:t>An example:</a:t>
            </a:r>
          </a:p>
        </p:txBody>
      </p:sp>
      <p:pic>
        <p:nvPicPr>
          <p:cNvPr id="136196" name="Picture 5">
            <a:extLst>
              <a:ext uri="{FF2B5EF4-FFF2-40B4-BE49-F238E27FC236}">
                <a16:creationId xmlns:a16="http://schemas.microsoft.com/office/drawing/2014/main" id="{E2A233C1-6F1D-464E-B2A4-4571D233DF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33513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6">
            <a:extLst>
              <a:ext uri="{FF2B5EF4-FFF2-40B4-BE49-F238E27FC236}">
                <a16:creationId xmlns:a16="http://schemas.microsoft.com/office/drawing/2014/main" id="{0D0D9BAF-EA41-46FD-86CB-833000C103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61933" y="3429000"/>
            <a:ext cx="341400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9000"/>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B26A66EF-64CE-4B26-8373-5D5CC5D39C1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Measure of Variability</a:t>
            </a:r>
          </a:p>
        </p:txBody>
      </p:sp>
      <p:sp>
        <p:nvSpPr>
          <p:cNvPr id="138243" name="Rectangle 3">
            <a:extLst>
              <a:ext uri="{FF2B5EF4-FFF2-40B4-BE49-F238E27FC236}">
                <a16:creationId xmlns:a16="http://schemas.microsoft.com/office/drawing/2014/main" id="{04AFFD92-9821-4115-979A-94A8692B111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As with central tendency, there are several measures of variability:</a:t>
            </a:r>
          </a:p>
          <a:p>
            <a:pPr lvl="1" eaLnBrk="1" hangingPunct="1"/>
            <a:r>
              <a:rPr lang="en-US" altLang="en-US">
                <a:ea typeface="ＭＳ Ｐゴシック" panose="020B0600070205080204" pitchFamily="34" charset="-128"/>
              </a:rPr>
              <a:t>range, </a:t>
            </a:r>
          </a:p>
          <a:p>
            <a:pPr lvl="1" eaLnBrk="1" hangingPunct="1"/>
            <a:r>
              <a:rPr lang="en-US" altLang="en-US">
                <a:ea typeface="ＭＳ Ｐゴシック" panose="020B0600070205080204" pitchFamily="34" charset="-128"/>
              </a:rPr>
              <a:t>interquartile range, </a:t>
            </a:r>
          </a:p>
          <a:p>
            <a:pPr lvl="1" eaLnBrk="1" hangingPunct="1"/>
            <a:r>
              <a:rPr lang="en-US" altLang="en-US">
                <a:ea typeface="ＭＳ Ｐゴシック" panose="020B0600070205080204" pitchFamily="34" charset="-128"/>
              </a:rPr>
              <a:t>variance, and</a:t>
            </a:r>
          </a:p>
          <a:p>
            <a:pPr lvl="1" eaLnBrk="1" hangingPunct="1"/>
            <a:r>
              <a:rPr lang="en-US" altLang="en-US">
                <a:ea typeface="ＭＳ Ｐゴシック" panose="020B0600070205080204" pitchFamily="34" charset="-128"/>
              </a:rPr>
              <a:t>standard deviation</a:t>
            </a:r>
            <a:endParaRPr lang="en-US" altLang="en-US" sz="4445">
              <a:ea typeface="ＭＳ Ｐゴシック" panose="020B0600070205080204" pitchFamily="34" charset="-128"/>
            </a:endParaRPr>
          </a:p>
        </p:txBody>
      </p:sp>
    </p:spTree>
  </p:cSld>
  <p:clrMapOvr>
    <a:masterClrMapping/>
  </p:clrMapOvr>
  <p:transition spd="slow" advClick="0" advTm="19000"/>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E4A9DC99-0E23-45AF-AD72-D11BB276B9F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Range</a:t>
            </a:r>
          </a:p>
        </p:txBody>
      </p:sp>
      <p:sp>
        <p:nvSpPr>
          <p:cNvPr id="140291" name="Rectangle 3">
            <a:extLst>
              <a:ext uri="{FF2B5EF4-FFF2-40B4-BE49-F238E27FC236}">
                <a16:creationId xmlns:a16="http://schemas.microsoft.com/office/drawing/2014/main" id="{981A65E8-2357-4A67-9853-C266B9BB72A4}"/>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range</a:t>
            </a:r>
            <a:r>
              <a:rPr lang="en-US" altLang="en-US">
                <a:ea typeface="ＭＳ Ｐゴシック" panose="020B0600070205080204" pitchFamily="34" charset="-128"/>
              </a:rPr>
              <a:t> is simply the highest score minus the lowest score.</a:t>
            </a:r>
          </a:p>
          <a:p>
            <a:pPr eaLnBrk="1" hangingPunct="1"/>
            <a:r>
              <a:rPr lang="en-US" altLang="en-US">
                <a:ea typeface="ＭＳ Ｐゴシック" panose="020B0600070205080204" pitchFamily="34" charset="-128"/>
              </a:rPr>
              <a:t>Example:</a:t>
            </a:r>
          </a:p>
          <a:p>
            <a:pPr lvl="1" eaLnBrk="1" hangingPunct="1"/>
            <a:r>
              <a:rPr lang="en-US" altLang="en-US">
                <a:ea typeface="ＭＳ Ｐゴシック" panose="020B0600070205080204" pitchFamily="34" charset="-128"/>
              </a:rPr>
              <a:t>99, 45, 23, 67, 45, 91, 82, 78, 62, 51</a:t>
            </a:r>
          </a:p>
          <a:p>
            <a:pPr lvl="1" eaLnBrk="1" hangingPunct="1"/>
            <a:r>
              <a:rPr lang="en-US" altLang="en-US">
                <a:ea typeface="ＭＳ Ｐゴシック" panose="020B0600070205080204" pitchFamily="34" charset="-128"/>
              </a:rPr>
              <a:t>99 - 23 = 76</a:t>
            </a:r>
          </a:p>
        </p:txBody>
      </p:sp>
    </p:spTree>
  </p:cSld>
  <p:clrMapOvr>
    <a:masterClrMapping/>
  </p:clrMapOvr>
  <p:transition spd="slow" advClick="0" advTm="18000"/>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B6C198D7-ADC8-4D43-B797-400AE972CBF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Range Example</a:t>
            </a:r>
          </a:p>
        </p:txBody>
      </p:sp>
      <p:sp>
        <p:nvSpPr>
          <p:cNvPr id="142339" name="Rectangle 3">
            <a:extLst>
              <a:ext uri="{FF2B5EF4-FFF2-40B4-BE49-F238E27FC236}">
                <a16:creationId xmlns:a16="http://schemas.microsoft.com/office/drawing/2014/main" id="{463D7219-45BE-4CA0-8789-D23208B9ACAD}"/>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Another example...</a:t>
            </a:r>
          </a:p>
          <a:p>
            <a:pPr eaLnBrk="1" hangingPunct="1"/>
            <a:r>
              <a:rPr lang="en-US" altLang="en-US">
                <a:ea typeface="ＭＳ Ｐゴシック" panose="020B0600070205080204" pitchFamily="34" charset="-128"/>
              </a:rPr>
              <a:t>Left range: 9 - 5 = 4</a:t>
            </a:r>
          </a:p>
          <a:p>
            <a:pPr eaLnBrk="1" hangingPunct="1"/>
            <a:r>
              <a:rPr lang="en-US" altLang="en-US">
                <a:ea typeface="ＭＳ Ｐゴシック" panose="020B0600070205080204" pitchFamily="34" charset="-128"/>
              </a:rPr>
              <a:t>Right range: 10 - 4 = 6</a:t>
            </a:r>
          </a:p>
        </p:txBody>
      </p:sp>
      <p:pic>
        <p:nvPicPr>
          <p:cNvPr id="142340" name="Picture 5">
            <a:extLst>
              <a:ext uri="{FF2B5EF4-FFF2-40B4-BE49-F238E27FC236}">
                <a16:creationId xmlns:a16="http://schemas.microsoft.com/office/drawing/2014/main" id="{B1E11978-038C-4A81-8A14-1FC8DAFF7E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57600"/>
            <a:ext cx="33513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6">
            <a:extLst>
              <a:ext uri="{FF2B5EF4-FFF2-40B4-BE49-F238E27FC236}">
                <a16:creationId xmlns:a16="http://schemas.microsoft.com/office/drawing/2014/main" id="{E2696314-30DF-4754-92E8-8C4F45B441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8134" y="3657600"/>
            <a:ext cx="341400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8000"/>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DC07B539-113F-4C50-AED3-1946D2DF357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Interquartile Range</a:t>
            </a:r>
          </a:p>
        </p:txBody>
      </p:sp>
      <p:sp>
        <p:nvSpPr>
          <p:cNvPr id="144387" name="Rectangle 3">
            <a:extLst>
              <a:ext uri="{FF2B5EF4-FFF2-40B4-BE49-F238E27FC236}">
                <a16:creationId xmlns:a16="http://schemas.microsoft.com/office/drawing/2014/main" id="{CFD87AC1-1607-4EB6-944F-3BC3E0B05543}"/>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interquartile range</a:t>
            </a:r>
            <a:r>
              <a:rPr lang="en-US" altLang="en-US">
                <a:ea typeface="ＭＳ Ｐゴシック" panose="020B0600070205080204" pitchFamily="34" charset="-128"/>
              </a:rPr>
              <a:t> (IQR) is the range containing the middle  50% of the scores. </a:t>
            </a:r>
          </a:p>
          <a:p>
            <a:pPr eaLnBrk="1" hangingPunct="1"/>
            <a:r>
              <a:rPr lang="en-US" altLang="en-US">
                <a:ea typeface="ＭＳ Ｐゴシック" panose="020B0600070205080204" pitchFamily="34" charset="-128"/>
              </a:rPr>
              <a:t>IQR = 75th% - 25th% </a:t>
            </a:r>
          </a:p>
          <a:p>
            <a:pPr eaLnBrk="1" hangingPunct="1"/>
            <a:r>
              <a:rPr lang="en-US" altLang="en-US">
                <a:ea typeface="ＭＳ Ｐゴシック" panose="020B0600070205080204" pitchFamily="34" charset="-128"/>
              </a:rPr>
              <a:t>Referred to as the H-spread</a:t>
            </a:r>
          </a:p>
        </p:txBody>
      </p:sp>
    </p:spTree>
  </p:cSld>
  <p:clrMapOvr>
    <a:masterClrMapping/>
  </p:clrMapOvr>
  <p:transition spd="slow" advClick="0" advTm="29000"/>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28B1F653-E5C9-44DE-823D-7E7B13682CD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Interquartile Range Example</a:t>
            </a:r>
          </a:p>
        </p:txBody>
      </p:sp>
      <p:sp>
        <p:nvSpPr>
          <p:cNvPr id="146435" name="Rectangle 3">
            <a:extLst>
              <a:ext uri="{FF2B5EF4-FFF2-40B4-BE49-F238E27FC236}">
                <a16:creationId xmlns:a16="http://schemas.microsoft.com/office/drawing/2014/main" id="{241CBB2B-99DF-42D8-B8B3-5E2F2C57BF00}"/>
              </a:ext>
            </a:extLst>
          </p:cNvPr>
          <p:cNvSpPr>
            <a:spLocks noGrp="1" noChangeArrowheads="1"/>
          </p:cNvSpPr>
          <p:nvPr>
            <p:ph type="body" idx="4294967295"/>
          </p:nvPr>
        </p:nvSpPr>
        <p:spPr>
          <a:xfrm>
            <a:off x="0" y="2141538"/>
            <a:ext cx="7772400" cy="1998662"/>
          </a:xfrm>
        </p:spPr>
        <p:txBody>
          <a:bodyPr/>
          <a:lstStyle/>
          <a:p>
            <a:pPr eaLnBrk="1" hangingPunct="1">
              <a:lnSpc>
                <a:spcPct val="90000"/>
              </a:lnSpc>
            </a:pPr>
            <a:r>
              <a:rPr lang="en-US" altLang="en-US" sz="2778">
                <a:ea typeface="ＭＳ Ｐゴシック" panose="020B0600070205080204" pitchFamily="34" charset="-128"/>
              </a:rPr>
              <a:t>An example...</a:t>
            </a:r>
          </a:p>
          <a:p>
            <a:pPr eaLnBrk="1" hangingPunct="1">
              <a:lnSpc>
                <a:spcPct val="90000"/>
              </a:lnSpc>
            </a:pPr>
            <a:r>
              <a:rPr lang="en-US" altLang="en-US" sz="2778">
                <a:ea typeface="ＭＳ Ｐゴシック" panose="020B0600070205080204" pitchFamily="34" charset="-128"/>
              </a:rPr>
              <a:t>Left distribution: 8 - 6 = 2</a:t>
            </a:r>
          </a:p>
          <a:p>
            <a:pPr eaLnBrk="1" hangingPunct="1">
              <a:lnSpc>
                <a:spcPct val="90000"/>
              </a:lnSpc>
            </a:pPr>
            <a:r>
              <a:rPr lang="en-US" altLang="en-US" sz="2778">
                <a:ea typeface="ＭＳ Ｐゴシック" panose="020B0600070205080204" pitchFamily="34" charset="-128"/>
              </a:rPr>
              <a:t>Right distribution: 9 - 5 = 4</a:t>
            </a:r>
          </a:p>
          <a:p>
            <a:pPr eaLnBrk="1" hangingPunct="1">
              <a:lnSpc>
                <a:spcPct val="90000"/>
              </a:lnSpc>
            </a:pPr>
            <a:endParaRPr lang="en-US" altLang="en-US" sz="2778">
              <a:ea typeface="ＭＳ Ｐゴシック" panose="020B0600070205080204" pitchFamily="34" charset="-128"/>
            </a:endParaRPr>
          </a:p>
        </p:txBody>
      </p:sp>
      <p:pic>
        <p:nvPicPr>
          <p:cNvPr id="146436" name="Picture 5">
            <a:extLst>
              <a:ext uri="{FF2B5EF4-FFF2-40B4-BE49-F238E27FC236}">
                <a16:creationId xmlns:a16="http://schemas.microsoft.com/office/drawing/2014/main" id="{F9858E8C-23A9-4766-96AA-B9D5138140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667" y="3733800"/>
            <a:ext cx="33513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6">
            <a:extLst>
              <a:ext uri="{FF2B5EF4-FFF2-40B4-BE49-F238E27FC236}">
                <a16:creationId xmlns:a16="http://schemas.microsoft.com/office/drawing/2014/main" id="{1F69594C-FDCB-4A85-802A-0812C937A2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657600"/>
            <a:ext cx="341400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1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324AF47-5043-45B9-8E59-3DF7932A101A}"/>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Some of These Statistics</a:t>
            </a:r>
            <a:br>
              <a:rPr lang="en-US" altLang="en-US">
                <a:ea typeface="ＭＳ Ｐゴシック" panose="020B0600070205080204" pitchFamily="34" charset="-128"/>
              </a:rPr>
            </a:br>
            <a:r>
              <a:rPr lang="en-US" altLang="en-US">
                <a:ea typeface="ＭＳ Ｐゴシック" panose="020B0600070205080204" pitchFamily="34" charset="-128"/>
              </a:rPr>
              <a:t>are Not True.</a:t>
            </a:r>
          </a:p>
        </p:txBody>
      </p:sp>
      <p:sp>
        <p:nvSpPr>
          <p:cNvPr id="41987" name="Rectangle 3">
            <a:extLst>
              <a:ext uri="{FF2B5EF4-FFF2-40B4-BE49-F238E27FC236}">
                <a16:creationId xmlns:a16="http://schemas.microsoft.com/office/drawing/2014/main" id="{7CBDC24A-4192-404A-A31F-26387FD23C6F}"/>
              </a:ext>
            </a:extLst>
          </p:cNvPr>
          <p:cNvSpPr>
            <a:spLocks noGrp="1" noChangeArrowheads="1"/>
          </p:cNvSpPr>
          <p:nvPr>
            <p:ph type="body" idx="4294967295"/>
          </p:nvPr>
        </p:nvSpPr>
        <p:spPr>
          <a:xfrm>
            <a:off x="1368425" y="2717800"/>
            <a:ext cx="7775575" cy="3114675"/>
          </a:xfrm>
        </p:spPr>
        <p:txBody>
          <a:bodyPr>
            <a:normAutofit fontScale="92500" lnSpcReduction="10000"/>
          </a:bodyPr>
          <a:lstStyle/>
          <a:p>
            <a:pPr eaLnBrk="1" hangingPunct="1"/>
            <a:r>
              <a:rPr lang="en-US" altLang="en-US">
                <a:ea typeface="ＭＳ Ｐゴシック" panose="020B0600070205080204" pitchFamily="34" charset="-128"/>
              </a:rPr>
              <a:t>But they are universal.</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They seem to add credibility.</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It is important to become a consumer of research and of statistics.</a:t>
            </a:r>
          </a:p>
        </p:txBody>
      </p:sp>
    </p:spTree>
    <p:custDataLst>
      <p:tags r:id="rId1"/>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199551CB-9F2C-4180-9AF6-3781C9E6C8D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Semi-interquartile Range</a:t>
            </a:r>
          </a:p>
        </p:txBody>
      </p:sp>
      <p:sp>
        <p:nvSpPr>
          <p:cNvPr id="148483" name="Rectangle 3">
            <a:extLst>
              <a:ext uri="{FF2B5EF4-FFF2-40B4-BE49-F238E27FC236}">
                <a16:creationId xmlns:a16="http://schemas.microsoft.com/office/drawing/2014/main" id="{63110C55-E9F2-4F08-A993-456045742FD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semi-interquartile range = interquartile range / 2</a:t>
            </a:r>
          </a:p>
          <a:p>
            <a:pPr eaLnBrk="1" hangingPunct="1"/>
            <a:r>
              <a:rPr lang="en-US" altLang="en-US">
                <a:ea typeface="ＭＳ Ｐゴシック" panose="020B0600070205080204" pitchFamily="34" charset="-128"/>
              </a:rPr>
              <a:t>In a symmetric distribution, the median +/- the semi-interquartile range contains half the scores in the distribution.</a:t>
            </a:r>
          </a:p>
        </p:txBody>
      </p:sp>
      <p:pic>
        <p:nvPicPr>
          <p:cNvPr id="148484" name="Picture 4">
            <a:extLst>
              <a:ext uri="{FF2B5EF4-FFF2-40B4-BE49-F238E27FC236}">
                <a16:creationId xmlns:a16="http://schemas.microsoft.com/office/drawing/2014/main" id="{8E9BDE4C-C863-4077-A824-E64EFA475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841" y="4851577"/>
            <a:ext cx="1521354" cy="139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7B112DEE-996B-431F-A201-ADDDE96D694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a:t>
            </a:r>
          </a:p>
        </p:txBody>
      </p:sp>
      <p:sp>
        <p:nvSpPr>
          <p:cNvPr id="150531" name="Rectangle 3">
            <a:extLst>
              <a:ext uri="{FF2B5EF4-FFF2-40B4-BE49-F238E27FC236}">
                <a16:creationId xmlns:a16="http://schemas.microsoft.com/office/drawing/2014/main" id="{531042CD-A641-4BCC-A82C-B5AEB284B99F}"/>
              </a:ext>
            </a:extLst>
          </p:cNvPr>
          <p:cNvSpPr>
            <a:spLocks noGrp="1" noChangeArrowheads="1"/>
          </p:cNvSpPr>
          <p:nvPr>
            <p:ph type="body" idx="4294967295"/>
          </p:nvPr>
        </p:nvSpPr>
        <p:spPr>
          <a:xfrm>
            <a:off x="0" y="1600200"/>
            <a:ext cx="8229600" cy="4525963"/>
          </a:xfrm>
        </p:spPr>
        <p:txBody>
          <a:bodyPr/>
          <a:lstStyle/>
          <a:p>
            <a:pPr eaLnBrk="1" hangingPunct="1"/>
            <a:r>
              <a:rPr lang="en-US" altLang="en-US">
                <a:solidFill>
                  <a:schemeClr val="hlink"/>
                </a:solidFill>
                <a:ea typeface="ＭＳ Ｐゴシック" panose="020B0600070205080204" pitchFamily="34" charset="-128"/>
              </a:rPr>
              <a:t>Variance</a:t>
            </a:r>
            <a:r>
              <a:rPr lang="en-US" altLang="en-US">
                <a:ea typeface="ＭＳ Ｐゴシック" panose="020B0600070205080204" pitchFamily="34" charset="-128"/>
              </a:rPr>
              <a:t> measures how close the scores in the distribution are to the middle of the distribution.</a:t>
            </a:r>
          </a:p>
          <a:p>
            <a:pPr eaLnBrk="1" hangingPunct="1"/>
            <a:r>
              <a:rPr lang="en-US" altLang="en-US">
                <a:ea typeface="ＭＳ Ｐゴシック" panose="020B0600070205080204" pitchFamily="34" charset="-128"/>
              </a:rPr>
              <a:t>Specifically, it is defined as the average squared difference of each score from the mean.</a:t>
            </a:r>
          </a:p>
        </p:txBody>
      </p:sp>
    </p:spTree>
  </p:cSld>
  <p:clrMapOvr>
    <a:masterClrMapping/>
  </p:clrMapOvr>
  <p:transition spd="slow" advClick="0" advTm="15000"/>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8027DD79-128A-451E-A440-40721DF1E1F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Example</a:t>
            </a:r>
          </a:p>
        </p:txBody>
      </p:sp>
      <p:pic>
        <p:nvPicPr>
          <p:cNvPr id="152579" name="Picture 5">
            <a:extLst>
              <a:ext uri="{FF2B5EF4-FFF2-40B4-BE49-F238E27FC236}">
                <a16:creationId xmlns:a16="http://schemas.microsoft.com/office/drawing/2014/main" id="{3F2C6889-5297-4CB7-B77F-2AF1766E12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17638"/>
            <a:ext cx="4030948" cy="274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0" name="Picture 6">
            <a:extLst>
              <a:ext uri="{FF2B5EF4-FFF2-40B4-BE49-F238E27FC236}">
                <a16:creationId xmlns:a16="http://schemas.microsoft.com/office/drawing/2014/main" id="{AA404E39-B570-4D3D-81CD-B883E4972D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3711" y="1975242"/>
            <a:ext cx="3057289" cy="368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9000"/>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98C0AD05-63FB-451E-8522-45D557D2258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Formulas</a:t>
            </a:r>
          </a:p>
        </p:txBody>
      </p:sp>
      <p:sp>
        <p:nvSpPr>
          <p:cNvPr id="154627" name="Rectangle 3">
            <a:extLst>
              <a:ext uri="{FF2B5EF4-FFF2-40B4-BE49-F238E27FC236}">
                <a16:creationId xmlns:a16="http://schemas.microsoft.com/office/drawing/2014/main" id="{6C279B3C-9808-45AD-A6D1-CD36B858E317}"/>
              </a:ext>
            </a:extLst>
          </p:cNvPr>
          <p:cNvSpPr>
            <a:spLocks noGrp="1" noChangeArrowheads="1"/>
          </p:cNvSpPr>
          <p:nvPr>
            <p:ph type="body" idx="4294967295"/>
          </p:nvPr>
        </p:nvSpPr>
        <p:spPr>
          <a:xfrm>
            <a:off x="304800" y="1333612"/>
            <a:ext cx="7772400" cy="4216400"/>
          </a:xfrm>
        </p:spPr>
        <p:txBody>
          <a:bodyPr/>
          <a:lstStyle/>
          <a:p>
            <a:pPr eaLnBrk="1" hangingPunct="1"/>
            <a:r>
              <a:rPr lang="en-US" altLang="en-US" dirty="0">
                <a:ea typeface="ＭＳ Ｐゴシック" panose="020B0600070205080204" pitchFamily="34" charset="-128"/>
              </a:rPr>
              <a:t>Variance in a population:</a:t>
            </a:r>
            <a:br>
              <a:rPr lang="en-US" altLang="en-US" dirty="0">
                <a:ea typeface="ＭＳ Ｐゴシック" panose="020B0600070205080204" pitchFamily="34" charset="-128"/>
              </a:rPr>
            </a:br>
            <a:br>
              <a:rPr lang="en-US" altLang="en-US" dirty="0">
                <a:ea typeface="ＭＳ Ｐゴシック" panose="020B0600070205080204" pitchFamily="34" charset="-128"/>
              </a:rPr>
            </a:b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Variance estimated from a sample:</a:t>
            </a:r>
          </a:p>
        </p:txBody>
      </p:sp>
      <p:pic>
        <p:nvPicPr>
          <p:cNvPr id="154628" name="Picture 4">
            <a:extLst>
              <a:ext uri="{FF2B5EF4-FFF2-40B4-BE49-F238E27FC236}">
                <a16:creationId xmlns:a16="http://schemas.microsoft.com/office/drawing/2014/main" id="{415127B3-D969-4D26-8283-CEB31AEB44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440" y="1467314"/>
            <a:ext cx="1623760" cy="193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6">
            <a:extLst>
              <a:ext uri="{FF2B5EF4-FFF2-40B4-BE49-F238E27FC236}">
                <a16:creationId xmlns:a16="http://schemas.microsoft.com/office/drawing/2014/main" id="{37129016-4BDD-4E99-BDAD-1B49F8AE4B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1680" y="2098842"/>
            <a:ext cx="3097389" cy="125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0" name="Picture 7">
            <a:extLst>
              <a:ext uri="{FF2B5EF4-FFF2-40B4-BE49-F238E27FC236}">
                <a16:creationId xmlns:a16="http://schemas.microsoft.com/office/drawing/2014/main" id="{A0436FCD-B0CA-42F0-8195-14383A6D0C2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1733" y="4031924"/>
            <a:ext cx="3196167"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46000"/>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90670E1A-AFD6-44A3-8D3A-71625BCBB65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Estimating Variance</a:t>
            </a:r>
          </a:p>
        </p:txBody>
      </p:sp>
      <p:sp>
        <p:nvSpPr>
          <p:cNvPr id="156675" name="Rectangle 3">
            <a:extLst>
              <a:ext uri="{FF2B5EF4-FFF2-40B4-BE49-F238E27FC236}">
                <a16:creationId xmlns:a16="http://schemas.microsoft.com/office/drawing/2014/main" id="{3FE35EE7-6928-45EF-AB1D-72B604D36FE4}"/>
              </a:ext>
            </a:extLst>
          </p:cNvPr>
          <p:cNvSpPr>
            <a:spLocks noGrp="1" noChangeArrowheads="1"/>
          </p:cNvSpPr>
          <p:nvPr>
            <p:ph type="body" idx="4294967295"/>
          </p:nvPr>
        </p:nvSpPr>
        <p:spPr>
          <a:xfrm>
            <a:off x="304800" y="1524000"/>
            <a:ext cx="7391400" cy="3276600"/>
          </a:xfrm>
        </p:spPr>
        <p:txBody>
          <a:bodyPr/>
          <a:lstStyle/>
          <a:p>
            <a:pPr eaLnBrk="1" hangingPunct="1"/>
            <a:r>
              <a:rPr lang="en-US" altLang="en-US" dirty="0">
                <a:ea typeface="ＭＳ Ｐゴシック" panose="020B0600070205080204" pitchFamily="34" charset="-128"/>
              </a:rPr>
              <a:t>Assume 1, 2, 4, and 5 were sampled from a larger population.</a:t>
            </a:r>
          </a:p>
          <a:p>
            <a:pPr lvl="1" eaLnBrk="1" hangingPunct="1"/>
            <a:r>
              <a:rPr lang="en-US" altLang="en-US" dirty="0">
                <a:ea typeface="ＭＳ Ｐゴシック" panose="020B0600070205080204" pitchFamily="34" charset="-128"/>
              </a:rPr>
              <a:t>M = (1+2+4+5)/4 = 12/4 = 3</a:t>
            </a:r>
          </a:p>
          <a:p>
            <a:pPr lvl="1" eaLnBrk="1" hangingPunct="1"/>
            <a:r>
              <a:rPr lang="en-US" altLang="en-US" dirty="0">
                <a:ea typeface="ＭＳ Ｐゴシック" panose="020B0600070205080204" pitchFamily="34" charset="-128"/>
              </a:rPr>
              <a:t>s</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 = [(1-3)</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+(2-3)</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+(4-3)</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+(5-3)</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]/(4-1)</a:t>
            </a:r>
          </a:p>
          <a:p>
            <a:pPr lvl="1" eaLnBrk="1" hangingPunct="1"/>
            <a:r>
              <a:rPr lang="en-US" altLang="en-US" dirty="0">
                <a:ea typeface="ＭＳ Ｐゴシック" panose="020B0600070205080204" pitchFamily="34" charset="-128"/>
              </a:rPr>
              <a:t>s</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 = (4 + 1 + 1 + 4)/3 = 10/3 = </a:t>
            </a:r>
          </a:p>
          <a:p>
            <a:pPr lvl="1" eaLnBrk="1" hangingPunct="1"/>
            <a:r>
              <a:rPr lang="en-US" altLang="en-US" dirty="0">
                <a:ea typeface="ＭＳ Ｐゴシック" panose="020B0600070205080204" pitchFamily="34" charset="-128"/>
              </a:rPr>
              <a:t>s</a:t>
            </a:r>
            <a:r>
              <a:rPr lang="en-US" altLang="en-US" baseline="40000" dirty="0">
                <a:ea typeface="ＭＳ Ｐゴシック" panose="020B0600070205080204" pitchFamily="34" charset="-128"/>
              </a:rPr>
              <a:t>2</a:t>
            </a:r>
            <a:r>
              <a:rPr lang="en-US" altLang="en-US" dirty="0">
                <a:ea typeface="ＭＳ Ｐゴシック" panose="020B0600070205080204" pitchFamily="34" charset="-128"/>
              </a:rPr>
              <a:t> = 3.333</a:t>
            </a:r>
          </a:p>
        </p:txBody>
      </p:sp>
    </p:spTree>
  </p:cSld>
  <p:clrMapOvr>
    <a:masterClrMapping/>
  </p:clrMapOvr>
  <p:transition spd="slow" advClick="0" advTm="29000"/>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DDB516C6-7D0D-4FE8-84FE-EE2AC7E585A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Standard Deviation</a:t>
            </a:r>
          </a:p>
        </p:txBody>
      </p:sp>
      <p:sp>
        <p:nvSpPr>
          <p:cNvPr id="158723" name="Rectangle 3">
            <a:extLst>
              <a:ext uri="{FF2B5EF4-FFF2-40B4-BE49-F238E27FC236}">
                <a16:creationId xmlns:a16="http://schemas.microsoft.com/office/drawing/2014/main" id="{486A98A0-4A7D-476F-BB0D-94B0ECC2804A}"/>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The </a:t>
            </a:r>
            <a:r>
              <a:rPr lang="en-US" altLang="en-US">
                <a:solidFill>
                  <a:schemeClr val="hlink"/>
                </a:solidFill>
                <a:ea typeface="ＭＳ Ｐゴシック" panose="020B0600070205080204" pitchFamily="34" charset="-128"/>
              </a:rPr>
              <a:t>standard deviation</a:t>
            </a:r>
            <a:r>
              <a:rPr lang="en-US" altLang="en-US">
                <a:ea typeface="ＭＳ Ｐゴシック" panose="020B0600070205080204" pitchFamily="34" charset="-128"/>
              </a:rPr>
              <a:t> is the square root of the variance.</a:t>
            </a:r>
          </a:p>
          <a:p>
            <a:pPr eaLnBrk="1" hangingPunct="1"/>
            <a:r>
              <a:rPr lang="en-US" altLang="en-US">
                <a:ea typeface="ＭＳ Ｐゴシック" panose="020B0600070205080204" pitchFamily="34" charset="-128"/>
              </a:rPr>
              <a:t>Population standard deviation is </a:t>
            </a:r>
            <a:r>
              <a:rPr lang="en-US" altLang="en-US">
                <a:ea typeface="ＭＳ Ｐゴシック" panose="020B0600070205080204" pitchFamily="34" charset="-128"/>
                <a:sym typeface="Symbol" panose="05050102010706020507" pitchFamily="18" charset="2"/>
              </a:rPr>
              <a:t>.</a:t>
            </a: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Sample standard deviation is s.</a:t>
            </a:r>
          </a:p>
          <a:p>
            <a:pPr eaLnBrk="1" hangingPunct="1"/>
            <a:endParaRPr lang="en-US" altLang="en-US">
              <a:ea typeface="ＭＳ Ｐゴシック" panose="020B0600070205080204" pitchFamily="34" charset="-128"/>
            </a:endParaRPr>
          </a:p>
        </p:txBody>
      </p:sp>
      <p:pic>
        <p:nvPicPr>
          <p:cNvPr id="158724" name="Picture 4">
            <a:extLst>
              <a:ext uri="{FF2B5EF4-FFF2-40B4-BE49-F238E27FC236}">
                <a16:creationId xmlns:a16="http://schemas.microsoft.com/office/drawing/2014/main" id="{85FC6DB7-AB72-4954-821A-79A731977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038600"/>
            <a:ext cx="1855611" cy="177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9D5934F7-49DC-4D36-86F1-644283A7518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Standard Deviation</a:t>
            </a:r>
          </a:p>
        </p:txBody>
      </p:sp>
      <p:sp>
        <p:nvSpPr>
          <p:cNvPr id="160771" name="Rectangle 3">
            <a:extLst>
              <a:ext uri="{FF2B5EF4-FFF2-40B4-BE49-F238E27FC236}">
                <a16:creationId xmlns:a16="http://schemas.microsoft.com/office/drawing/2014/main" id="{BB747447-B108-42EA-AC71-262D14A8CEB6}"/>
              </a:ext>
            </a:extLst>
          </p:cNvPr>
          <p:cNvSpPr>
            <a:spLocks noGrp="1" noChangeArrowheads="1"/>
          </p:cNvSpPr>
          <p:nvPr>
            <p:ph type="body" idx="4294967295"/>
          </p:nvPr>
        </p:nvSpPr>
        <p:spPr>
          <a:xfrm>
            <a:off x="0" y="1600200"/>
            <a:ext cx="8229600" cy="4525963"/>
          </a:xfrm>
        </p:spPr>
        <p:txBody>
          <a:bodyPr/>
          <a:lstStyle/>
          <a:p>
            <a:pPr eaLnBrk="1" hangingPunct="1"/>
            <a:r>
              <a:rPr lang="en-US" altLang="en-US" dirty="0">
                <a:ea typeface="ＭＳ Ｐゴシック" panose="020B0600070205080204" pitchFamily="34" charset="-128"/>
              </a:rPr>
              <a:t>Variance = 1.5</a:t>
            </a:r>
          </a:p>
          <a:p>
            <a:pPr eaLnBrk="1" hangingPunct="1"/>
            <a:r>
              <a:rPr lang="en-US" altLang="en-US" dirty="0" err="1">
                <a:ea typeface="ＭＳ Ｐゴシック" panose="020B0600070205080204" pitchFamily="34" charset="-128"/>
              </a:rPr>
              <a:t>sd</a:t>
            </a:r>
            <a:r>
              <a:rPr lang="en-US" altLang="en-US" dirty="0">
                <a:ea typeface="ＭＳ Ｐゴシック" panose="020B0600070205080204" pitchFamily="34" charset="-128"/>
              </a:rPr>
              <a:t> = 1.225</a:t>
            </a:r>
          </a:p>
          <a:p>
            <a:pPr eaLnBrk="1" hangingPunct="1"/>
            <a:endParaRPr lang="en-US" altLang="en-US" dirty="0">
              <a:ea typeface="ＭＳ Ｐゴシック" panose="020B0600070205080204" pitchFamily="34" charset="-128"/>
            </a:endParaRPr>
          </a:p>
        </p:txBody>
      </p:sp>
      <p:pic>
        <p:nvPicPr>
          <p:cNvPr id="160772" name="Picture 5">
            <a:extLst>
              <a:ext uri="{FF2B5EF4-FFF2-40B4-BE49-F238E27FC236}">
                <a16:creationId xmlns:a16="http://schemas.microsoft.com/office/drawing/2014/main" id="{3717022A-EC66-427E-828D-3C9B1F893A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133" y="2971800"/>
            <a:ext cx="3767667" cy="256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3" name="Picture 6">
            <a:extLst>
              <a:ext uri="{FF2B5EF4-FFF2-40B4-BE49-F238E27FC236}">
                <a16:creationId xmlns:a16="http://schemas.microsoft.com/office/drawing/2014/main" id="{41AC8B44-F774-45B0-8195-6738A874A3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3997" y="1417638"/>
            <a:ext cx="3589514" cy="436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1000"/>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1BD13B31-723F-4997-926F-4F11E84AEBF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Normal Distributions</a:t>
            </a:r>
          </a:p>
        </p:txBody>
      </p:sp>
      <p:sp>
        <p:nvSpPr>
          <p:cNvPr id="162819" name="Rectangle 3">
            <a:extLst>
              <a:ext uri="{FF2B5EF4-FFF2-40B4-BE49-F238E27FC236}">
                <a16:creationId xmlns:a16="http://schemas.microsoft.com/office/drawing/2014/main" id="{72CCD323-E6D3-4696-A039-A964F009862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Can calculate the proportion of the distribution within a given number of SD from the mean.</a:t>
            </a:r>
          </a:p>
          <a:p>
            <a:pPr lvl="1" eaLnBrk="1" hangingPunct="1"/>
            <a:r>
              <a:rPr lang="en-US" altLang="en-US">
                <a:ea typeface="ＭＳ Ｐゴシック" panose="020B0600070205080204" pitchFamily="34" charset="-128"/>
              </a:rPr>
              <a:t>68% within +/- 1 SD of mean</a:t>
            </a:r>
          </a:p>
          <a:p>
            <a:pPr lvl="1" eaLnBrk="1" hangingPunct="1"/>
            <a:r>
              <a:rPr lang="en-US" altLang="en-US">
                <a:ea typeface="ＭＳ Ｐゴシック" panose="020B0600070205080204" pitchFamily="34" charset="-128"/>
              </a:rPr>
              <a:t>95% within +/- 2 SD of mean</a:t>
            </a:r>
          </a:p>
          <a:p>
            <a:pPr eaLnBrk="1" hangingPunct="1"/>
            <a:endParaRPr lang="en-US" altLang="en-US">
              <a:ea typeface="ＭＳ Ｐゴシック" panose="020B0600070205080204" pitchFamily="34" charset="-128"/>
            </a:endParaRPr>
          </a:p>
        </p:txBody>
      </p:sp>
    </p:spTree>
  </p:cSld>
  <p:clrMapOvr>
    <a:masterClrMapping/>
  </p:clrMapOvr>
  <p:transition spd="slow" advClick="0" advTm="23000"/>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54D369D2-F367-4C8D-859C-4793427E0E5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Standard Deviation</a:t>
            </a:r>
          </a:p>
        </p:txBody>
      </p:sp>
      <p:pic>
        <p:nvPicPr>
          <p:cNvPr id="164867" name="Picture 5">
            <a:extLst>
              <a:ext uri="{FF2B5EF4-FFF2-40B4-BE49-F238E27FC236}">
                <a16:creationId xmlns:a16="http://schemas.microsoft.com/office/drawing/2014/main" id="{CAE1A7DB-C7AB-44FB-B268-63DBA30D68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6800"/>
            <a:ext cx="5461000" cy="450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7BAA444-40F5-4E5D-B8A8-72F77C570F6E}"/>
              </a:ext>
            </a:extLst>
          </p:cNvPr>
          <p:cNvSpPr txBox="1"/>
          <p:nvPr/>
        </p:nvSpPr>
        <p:spPr>
          <a:xfrm>
            <a:off x="931334" y="2921001"/>
            <a:ext cx="968535" cy="246221"/>
          </a:xfrm>
          <a:prstGeom prst="rect">
            <a:avLst/>
          </a:prstGeom>
          <a:noFill/>
        </p:spPr>
        <p:txBody>
          <a:bodyPr wrap="none">
            <a:spAutoFit/>
          </a:bodyPr>
          <a:lstStyle/>
          <a:p>
            <a:pPr>
              <a:defRPr/>
            </a:pPr>
            <a:r>
              <a:rPr lang="en-US" sz="1000" dirty="0"/>
              <a:t>More to come!</a:t>
            </a:r>
          </a:p>
        </p:txBody>
      </p:sp>
    </p:spTree>
  </p:cSld>
  <p:clrMapOvr>
    <a:masterClrMapping/>
  </p:clrMapOvr>
  <p:transition spd="slow" advClick="0" advTm="7000"/>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92F7F71D-1A83-4A35-8712-655CA5A224C6}"/>
              </a:ext>
            </a:extLst>
          </p:cNvPr>
          <p:cNvSpPr>
            <a:spLocks noGrp="1" noChangeArrowheads="1"/>
          </p:cNvSpPr>
          <p:nvPr>
            <p:ph type="title" idx="4294967295"/>
          </p:nvPr>
        </p:nvSpPr>
        <p:spPr>
          <a:xfrm>
            <a:off x="152400" y="609600"/>
            <a:ext cx="8229600" cy="1143000"/>
          </a:xfrm>
        </p:spPr>
        <p:txBody>
          <a:bodyPr/>
          <a:lstStyle/>
          <a:p>
            <a:pPr eaLnBrk="1" hangingPunct="1"/>
            <a:r>
              <a:rPr lang="en-US" altLang="en-US" dirty="0">
                <a:ea typeface="ＭＳ Ｐゴシック" panose="020B0600070205080204" pitchFamily="34" charset="-128"/>
              </a:rPr>
              <a:t>Measuring Skew and Kurtosis</a:t>
            </a:r>
          </a:p>
        </p:txBody>
      </p:sp>
      <p:sp>
        <p:nvSpPr>
          <p:cNvPr id="166915" name="Rectangle 85">
            <a:extLst>
              <a:ext uri="{FF2B5EF4-FFF2-40B4-BE49-F238E27FC236}">
                <a16:creationId xmlns:a16="http://schemas.microsoft.com/office/drawing/2014/main" id="{C1141852-E171-4F0C-8BA5-28C6A81651EC}"/>
              </a:ext>
            </a:extLst>
          </p:cNvPr>
          <p:cNvSpPr>
            <a:spLocks noGrp="1" noChangeArrowheads="1"/>
          </p:cNvSpPr>
          <p:nvPr>
            <p:ph type="body" idx="4294967295"/>
          </p:nvPr>
        </p:nvSpPr>
        <p:spPr>
          <a:xfrm>
            <a:off x="0" y="1600200"/>
            <a:ext cx="8229600" cy="4525963"/>
          </a:xfrm>
        </p:spPr>
        <p:txBody>
          <a:bodyPr/>
          <a:lstStyle/>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Distributions can vary in:</a:t>
            </a:r>
          </a:p>
          <a:p>
            <a:pPr lvl="1" eaLnBrk="1" hangingPunct="1"/>
            <a:r>
              <a:rPr lang="en-US" altLang="en-US">
                <a:ea typeface="ＭＳ Ｐゴシック" panose="020B0600070205080204" pitchFamily="34" charset="-128"/>
              </a:rPr>
              <a:t>skew</a:t>
            </a:r>
          </a:p>
          <a:p>
            <a:pPr lvl="1" eaLnBrk="1" hangingPunct="1"/>
            <a:r>
              <a:rPr lang="en-US" altLang="en-US">
                <a:ea typeface="ＭＳ Ｐゴシック" panose="020B0600070205080204" pitchFamily="34" charset="-128"/>
              </a:rPr>
              <a:t>kurtosis</a:t>
            </a:r>
          </a:p>
          <a:p>
            <a:pPr eaLnBrk="1" hangingPunct="1">
              <a:buFontTx/>
              <a:buNone/>
            </a:pPr>
            <a:endParaRPr lang="en-US" altLang="en-US">
              <a:ea typeface="ＭＳ Ｐゴシック" panose="020B0600070205080204" pitchFamily="34" charset="-128"/>
            </a:endParaRPr>
          </a:p>
        </p:txBody>
      </p:sp>
    </p:spTree>
  </p:cSld>
  <p:clrMapOvr>
    <a:masterClrMapping/>
  </p:clrMapOvr>
  <p:transition spd="slow" advClick="0" advTm="13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044D449-ECCF-4911-981D-EB40DCF5C90E}"/>
              </a:ext>
            </a:extLst>
          </p:cNvPr>
          <p:cNvSpPr>
            <a:spLocks noGrp="1" noChangeArrowheads="1"/>
          </p:cNvSpPr>
          <p:nvPr>
            <p:ph type="title" idx="4294967295"/>
          </p:nvPr>
        </p:nvSpPr>
        <p:spPr>
          <a:xfrm>
            <a:off x="457200" y="1371600"/>
            <a:ext cx="7478712" cy="3962400"/>
          </a:xfrm>
        </p:spPr>
        <p:txBody>
          <a:bodyPr>
            <a:normAutofit fontScale="90000"/>
          </a:bodyPr>
          <a:lstStyle/>
          <a:p>
            <a:pPr eaLnBrk="1" hangingPunct="1"/>
            <a:r>
              <a:rPr lang="en-US" altLang="en-US" dirty="0">
                <a:ea typeface="ＭＳ Ｐゴシック" panose="020B0600070205080204" pitchFamily="34" charset="-128"/>
              </a:rPr>
              <a:t>First step: Question statistics</a:t>
            </a:r>
            <a:br>
              <a:rPr lang="en-US" altLang="en-US" dirty="0">
                <a:ea typeface="ＭＳ Ｐゴシック" panose="020B0600070205080204" pitchFamily="34" charset="-128"/>
              </a:rPr>
            </a:br>
            <a:br>
              <a:rPr lang="en-US" altLang="en-US" dirty="0">
                <a:ea typeface="ＭＳ Ｐゴシック" panose="020B0600070205080204" pitchFamily="34" charset="-128"/>
              </a:rPr>
            </a:br>
            <a:r>
              <a:rPr lang="en-US" altLang="en-US" dirty="0">
                <a:ea typeface="ＭＳ Ｐゴシック" panose="020B0600070205080204" pitchFamily="34" charset="-128"/>
              </a:rPr>
              <a:t>“There are three kinds of lies -- lies, damned lies, and statistics.”</a:t>
            </a:r>
            <a:br>
              <a:rPr lang="en-US" altLang="en-US" dirty="0">
                <a:ea typeface="ＭＳ Ｐゴシック" panose="020B0600070205080204" pitchFamily="34" charset="-128"/>
              </a:rPr>
            </a:br>
            <a:br>
              <a:rPr lang="en-US" altLang="en-US" dirty="0">
                <a:ea typeface="ＭＳ Ｐゴシック" panose="020B0600070205080204" pitchFamily="34" charset="-128"/>
              </a:rPr>
            </a:br>
            <a:r>
              <a:rPr lang="en-US" altLang="en-US" sz="2500" dirty="0">
                <a:ea typeface="ＭＳ Ｐゴシック" panose="020B0600070205080204" pitchFamily="34" charset="-128"/>
              </a:rPr>
              <a:t>- Benjamin Disraeli, </a:t>
            </a:r>
            <a:br>
              <a:rPr lang="en-US" altLang="en-US" sz="2500" dirty="0">
                <a:ea typeface="ＭＳ Ｐゴシック" panose="020B0600070205080204" pitchFamily="34" charset="-128"/>
              </a:rPr>
            </a:br>
            <a:r>
              <a:rPr lang="en-US" altLang="en-US" sz="2500" dirty="0">
                <a:ea typeface="ＭＳ Ｐゴシック" panose="020B0600070205080204" pitchFamily="34" charset="-128"/>
              </a:rPr>
              <a:t>Former British Prime Minister</a:t>
            </a:r>
            <a:endParaRPr lang="en-US" altLang="en-US" dirty="0">
              <a:ea typeface="ＭＳ Ｐゴシック" panose="020B0600070205080204" pitchFamily="34" charset="-128"/>
            </a:endParaRPr>
          </a:p>
        </p:txBody>
      </p:sp>
    </p:spTree>
    <p:custDataLst>
      <p:tags r:id="rId1"/>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AE3D92F2-91F5-4FDE-A382-EC65A4C3CF48}"/>
              </a:ext>
            </a:extLst>
          </p:cNvPr>
          <p:cNvSpPr>
            <a:spLocks noGrp="1" noChangeArrowheads="1"/>
          </p:cNvSpPr>
          <p:nvPr>
            <p:ph type="title" idx="4294967295"/>
          </p:nvPr>
        </p:nvSpPr>
        <p:spPr>
          <a:xfrm>
            <a:off x="405606" y="479926"/>
            <a:ext cx="7773988" cy="1016000"/>
          </a:xfrm>
        </p:spPr>
        <p:txBody>
          <a:bodyPr/>
          <a:lstStyle/>
          <a:p>
            <a:pPr eaLnBrk="1" hangingPunct="1"/>
            <a:r>
              <a:rPr lang="en-US" altLang="en-US" dirty="0">
                <a:ea typeface="ＭＳ Ｐゴシック" panose="020B0600070205080204" pitchFamily="34" charset="-128"/>
              </a:rPr>
              <a:t>Positive Skew</a:t>
            </a:r>
          </a:p>
        </p:txBody>
      </p:sp>
      <p:pic>
        <p:nvPicPr>
          <p:cNvPr id="168963" name="Picture 3">
            <a:extLst>
              <a:ext uri="{FF2B5EF4-FFF2-40B4-BE49-F238E27FC236}">
                <a16:creationId xmlns:a16="http://schemas.microsoft.com/office/drawing/2014/main" id="{16F26E51-6493-4148-9C71-BAA4BB27DD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7366000" cy="395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0000"/>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0E155A91-F93D-411E-8A06-C9CB63BD9F5C}"/>
              </a:ext>
            </a:extLst>
          </p:cNvPr>
          <p:cNvSpPr>
            <a:spLocks noGrp="1" noChangeArrowheads="1"/>
          </p:cNvSpPr>
          <p:nvPr>
            <p:ph type="title" idx="4294967295"/>
          </p:nvPr>
        </p:nvSpPr>
        <p:spPr>
          <a:xfrm>
            <a:off x="191962" y="569272"/>
            <a:ext cx="7773988" cy="1016000"/>
          </a:xfrm>
        </p:spPr>
        <p:txBody>
          <a:bodyPr/>
          <a:lstStyle/>
          <a:p>
            <a:pPr eaLnBrk="1" hangingPunct="1"/>
            <a:r>
              <a:rPr lang="en-US" altLang="en-US" dirty="0">
                <a:ea typeface="ＭＳ Ｐゴシック" panose="020B0600070205080204" pitchFamily="34" charset="-128"/>
              </a:rPr>
              <a:t>Positive Skew</a:t>
            </a:r>
          </a:p>
        </p:txBody>
      </p:sp>
      <p:pic>
        <p:nvPicPr>
          <p:cNvPr id="171011" name="Picture 3">
            <a:extLst>
              <a:ext uri="{FF2B5EF4-FFF2-40B4-BE49-F238E27FC236}">
                <a16:creationId xmlns:a16="http://schemas.microsoft.com/office/drawing/2014/main" id="{CD1AE7C2-5762-4850-97D2-AD6C85E815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994" y="1676400"/>
            <a:ext cx="7366000" cy="395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extBox 5">
            <a:extLst>
              <a:ext uri="{FF2B5EF4-FFF2-40B4-BE49-F238E27FC236}">
                <a16:creationId xmlns:a16="http://schemas.microsoft.com/office/drawing/2014/main" id="{CC695D94-941D-4C62-B7F7-564EAA822E2E}"/>
              </a:ext>
            </a:extLst>
          </p:cNvPr>
          <p:cNvSpPr txBox="1">
            <a:spLocks noChangeArrowheads="1"/>
          </p:cNvSpPr>
          <p:nvPr/>
        </p:nvSpPr>
        <p:spPr bwMode="auto">
          <a:xfrm>
            <a:off x="3048000" y="1409397"/>
            <a:ext cx="5080000" cy="44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278" dirty="0"/>
              <a:t>The mean is larger than the median.</a:t>
            </a:r>
          </a:p>
        </p:txBody>
      </p:sp>
    </p:spTree>
  </p:cSld>
  <p:clrMapOvr>
    <a:masterClrMapping/>
  </p:clrMapOvr>
  <p:transition spd="slow" advClick="0" advTm="10000"/>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E210BE3D-3576-4C3C-B4F8-0446293DC27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Pearson’s Measure of Skew</a:t>
            </a:r>
          </a:p>
        </p:txBody>
      </p:sp>
      <p:pic>
        <p:nvPicPr>
          <p:cNvPr id="173059" name="Picture 4">
            <a:extLst>
              <a:ext uri="{FF2B5EF4-FFF2-40B4-BE49-F238E27FC236}">
                <a16:creationId xmlns:a16="http://schemas.microsoft.com/office/drawing/2014/main" id="{D741FE57-1ED3-4DF8-A36F-0F6BE58BFF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3667" y="3429000"/>
            <a:ext cx="4494389" cy="114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3000"/>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567B9F7B-0C21-49FB-9F88-886D6647AF5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Calculation</a:t>
            </a:r>
          </a:p>
        </p:txBody>
      </p:sp>
      <p:sp>
        <p:nvSpPr>
          <p:cNvPr id="175107" name="Text Box 6">
            <a:extLst>
              <a:ext uri="{FF2B5EF4-FFF2-40B4-BE49-F238E27FC236}">
                <a16:creationId xmlns:a16="http://schemas.microsoft.com/office/drawing/2014/main" id="{D0AFEE71-9CF8-49B8-BC39-E7CD9BA77C90}"/>
              </a:ext>
            </a:extLst>
          </p:cNvPr>
          <p:cNvSpPr txBox="1">
            <a:spLocks noChangeArrowheads="1"/>
          </p:cNvSpPr>
          <p:nvPr/>
        </p:nvSpPr>
        <p:spPr bwMode="auto">
          <a:xfrm>
            <a:off x="1905000" y="2514424"/>
            <a:ext cx="4319357" cy="347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u="sng"/>
              <a:t>3(1,183,417-500,000)</a:t>
            </a:r>
          </a:p>
          <a:p>
            <a:r>
              <a:rPr lang="en-US" altLang="en-US" sz="3611"/>
              <a:t>        1,390,000</a:t>
            </a:r>
          </a:p>
          <a:p>
            <a:endParaRPr lang="en-US" altLang="en-US" sz="3611"/>
          </a:p>
          <a:p>
            <a:r>
              <a:rPr lang="en-US" altLang="en-US" sz="3611"/>
              <a:t>= 1.47</a:t>
            </a:r>
          </a:p>
          <a:p>
            <a:endParaRPr lang="en-US" altLang="en-US" sz="3611"/>
          </a:p>
          <a:p>
            <a:endParaRPr lang="en-US" altLang="en-US" sz="3611"/>
          </a:p>
        </p:txBody>
      </p:sp>
    </p:spTree>
  </p:cSld>
  <p:clrMapOvr>
    <a:masterClrMapping/>
  </p:clrMapOvr>
  <p:transition spd="slow" advClick="0" advTm="30000"/>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622D6ED0-1EC3-4E0A-9199-C060BE72E1A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Third Moment</a:t>
            </a:r>
          </a:p>
        </p:txBody>
      </p:sp>
      <p:pic>
        <p:nvPicPr>
          <p:cNvPr id="177155" name="Picture 4">
            <a:extLst>
              <a:ext uri="{FF2B5EF4-FFF2-40B4-BE49-F238E27FC236}">
                <a16:creationId xmlns:a16="http://schemas.microsoft.com/office/drawing/2014/main" id="{54AB6D3E-7AF1-4D3D-97C1-2E1B6227CA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3132667"/>
            <a:ext cx="2667000" cy="116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5000"/>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B07D0512-9DD7-4D57-943D-78E3CFDE237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Estimating Skew</a:t>
            </a:r>
          </a:p>
        </p:txBody>
      </p:sp>
      <p:pic>
        <p:nvPicPr>
          <p:cNvPr id="179203" name="Picture 3">
            <a:extLst>
              <a:ext uri="{FF2B5EF4-FFF2-40B4-BE49-F238E27FC236}">
                <a16:creationId xmlns:a16="http://schemas.microsoft.com/office/drawing/2014/main" id="{9777B7D7-BC99-4739-B140-A71CBFDF2F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3048000"/>
            <a:ext cx="5503333" cy="106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5000"/>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7CDB46C5-9556-47C5-A65B-5493C8E56DF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Kurtosis</a:t>
            </a:r>
          </a:p>
        </p:txBody>
      </p:sp>
      <p:sp>
        <p:nvSpPr>
          <p:cNvPr id="181251" name="Rectangle 6">
            <a:extLst>
              <a:ext uri="{FF2B5EF4-FFF2-40B4-BE49-F238E27FC236}">
                <a16:creationId xmlns:a16="http://schemas.microsoft.com/office/drawing/2014/main" id="{0C56566A-1EBE-440B-A597-07EC5A1BAA8C}"/>
              </a:ext>
            </a:extLst>
          </p:cNvPr>
          <p:cNvSpPr>
            <a:spLocks noGrp="1" noChangeArrowheads="1"/>
          </p:cNvSpPr>
          <p:nvPr>
            <p:ph type="body" idx="4294967295"/>
          </p:nvPr>
        </p:nvSpPr>
        <p:spPr>
          <a:xfrm>
            <a:off x="0" y="2141538"/>
            <a:ext cx="7772400" cy="881062"/>
          </a:xfrm>
        </p:spPr>
        <p:txBody>
          <a:bodyPr>
            <a:normAutofit fontScale="25000" lnSpcReduction="20000"/>
          </a:bodyPr>
          <a:lstStyle/>
          <a:p>
            <a:pPr lvl="1" eaLnBrk="1" hangingPunct="1">
              <a:lnSpc>
                <a:spcPct val="90000"/>
              </a:lnSpc>
            </a:pPr>
            <a:endParaRPr lang="en-US" altLang="en-US" sz="2722">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p:txBody>
      </p:sp>
      <p:pic>
        <p:nvPicPr>
          <p:cNvPr id="181252" name="Picture 5">
            <a:extLst>
              <a:ext uri="{FF2B5EF4-FFF2-40B4-BE49-F238E27FC236}">
                <a16:creationId xmlns:a16="http://schemas.microsoft.com/office/drawing/2014/main" id="{EE6A7E36-726D-4A72-989C-0350B017A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0667" y="2921000"/>
            <a:ext cx="4660194" cy="153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5000"/>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AF2CEAEF-3988-4C40-8260-CB162F7D8B8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Estimating Kurtosis</a:t>
            </a:r>
          </a:p>
        </p:txBody>
      </p:sp>
      <p:sp>
        <p:nvSpPr>
          <p:cNvPr id="183299" name="Rectangle 6">
            <a:extLst>
              <a:ext uri="{FF2B5EF4-FFF2-40B4-BE49-F238E27FC236}">
                <a16:creationId xmlns:a16="http://schemas.microsoft.com/office/drawing/2014/main" id="{66609544-4BBE-4B66-8D21-3B767C96A707}"/>
              </a:ext>
            </a:extLst>
          </p:cNvPr>
          <p:cNvSpPr>
            <a:spLocks noGrp="1" noChangeArrowheads="1"/>
          </p:cNvSpPr>
          <p:nvPr>
            <p:ph type="body" idx="4294967295"/>
          </p:nvPr>
        </p:nvSpPr>
        <p:spPr>
          <a:xfrm>
            <a:off x="0" y="2141538"/>
            <a:ext cx="7772400" cy="881062"/>
          </a:xfrm>
        </p:spPr>
        <p:txBody>
          <a:bodyPr>
            <a:normAutofit fontScale="25000" lnSpcReduction="20000"/>
          </a:bodyPr>
          <a:lstStyle/>
          <a:p>
            <a:pPr lvl="1" eaLnBrk="1" hangingPunct="1">
              <a:lnSpc>
                <a:spcPct val="90000"/>
              </a:lnSpc>
            </a:pPr>
            <a:endParaRPr lang="en-US" altLang="en-US" sz="2722">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p:txBody>
      </p:sp>
      <p:pic>
        <p:nvPicPr>
          <p:cNvPr id="183300" name="Picture 4">
            <a:extLst>
              <a:ext uri="{FF2B5EF4-FFF2-40B4-BE49-F238E27FC236}">
                <a16:creationId xmlns:a16="http://schemas.microsoft.com/office/drawing/2014/main" id="{EE12A135-00B4-4051-98A4-10C8EE1101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24760"/>
            <a:ext cx="7535333" cy="77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5000"/>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
            <a:extLst>
              <a:ext uri="{FF2B5EF4-FFF2-40B4-BE49-F238E27FC236}">
                <a16:creationId xmlns:a16="http://schemas.microsoft.com/office/drawing/2014/main" id="{D9543934-B416-450C-819F-3A0F8F59B72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Effect of Linear Transformations</a:t>
            </a:r>
          </a:p>
        </p:txBody>
      </p:sp>
      <p:sp>
        <p:nvSpPr>
          <p:cNvPr id="185347" name="Rectangle 5">
            <a:extLst>
              <a:ext uri="{FF2B5EF4-FFF2-40B4-BE49-F238E27FC236}">
                <a16:creationId xmlns:a16="http://schemas.microsoft.com/office/drawing/2014/main" id="{BDC3D39C-D64B-4A8D-B644-1BD5509E4131}"/>
              </a:ext>
            </a:extLst>
          </p:cNvPr>
          <p:cNvSpPr>
            <a:spLocks noGrp="1" noChangeArrowheads="1"/>
          </p:cNvSpPr>
          <p:nvPr>
            <p:ph type="body" idx="4294967295"/>
          </p:nvPr>
        </p:nvSpPr>
        <p:spPr>
          <a:xfrm>
            <a:off x="0" y="2413000"/>
            <a:ext cx="7772400" cy="2911475"/>
          </a:xfrm>
        </p:spPr>
        <p:txBody>
          <a:bodyPr/>
          <a:lstStyle/>
          <a:p>
            <a:pPr eaLnBrk="1" hangingPunct="1"/>
            <a:r>
              <a:rPr lang="en-US" altLang="en-US">
                <a:ea typeface="ＭＳ Ｐゴシック" panose="020B0600070205080204" pitchFamily="34" charset="-128"/>
              </a:rPr>
              <a:t>Measures of central tendency</a:t>
            </a:r>
          </a:p>
          <a:p>
            <a:pPr eaLnBrk="1" hangingPunct="1"/>
            <a:r>
              <a:rPr lang="en-US" altLang="en-US">
                <a:ea typeface="ＭＳ Ｐゴシック" panose="020B0600070205080204" pitchFamily="34" charset="-128"/>
              </a:rPr>
              <a:t>Variability</a:t>
            </a:r>
          </a:p>
          <a:p>
            <a:pPr eaLnBrk="1" hangingPunct="1"/>
            <a:endParaRPr lang="en-US" altLang="en-US">
              <a:ea typeface="ＭＳ Ｐゴシック" panose="020B0600070205080204" pitchFamily="34" charset="-128"/>
            </a:endParaRPr>
          </a:p>
        </p:txBody>
      </p:sp>
    </p:spTree>
  </p:cSld>
  <p:clrMapOvr>
    <a:masterClrMapping/>
  </p:clrMapOvr>
  <p:transition spd="slow" advClick="0" advTm="6128"/>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A9595FDA-A5CE-4AD7-9E7C-A6EF79C8DFCF}"/>
              </a:ext>
            </a:extLst>
          </p:cNvPr>
          <p:cNvSpPr>
            <a:spLocks noGrp="1" noChangeArrowheads="1"/>
          </p:cNvSpPr>
          <p:nvPr>
            <p:ph type="title" idx="4294967295"/>
          </p:nvPr>
        </p:nvSpPr>
        <p:spPr>
          <a:xfrm>
            <a:off x="0" y="584200"/>
            <a:ext cx="8004175" cy="1016000"/>
          </a:xfrm>
        </p:spPr>
        <p:txBody>
          <a:bodyPr/>
          <a:lstStyle/>
          <a:p>
            <a:pPr eaLnBrk="1" hangingPunct="1"/>
            <a:r>
              <a:rPr lang="en-US" altLang="en-US">
                <a:ea typeface="ＭＳ Ｐゴシック" panose="020B0600070205080204" pitchFamily="34" charset="-128"/>
              </a:rPr>
              <a:t>Temperature in 5 Cities</a:t>
            </a:r>
          </a:p>
        </p:txBody>
      </p:sp>
      <p:pic>
        <p:nvPicPr>
          <p:cNvPr id="187395" name="Picture 5">
            <a:extLst>
              <a:ext uri="{FF2B5EF4-FFF2-40B4-BE49-F238E27FC236}">
                <a16:creationId xmlns:a16="http://schemas.microsoft.com/office/drawing/2014/main" id="{D7643DD7-05F7-4829-8084-E70B48B1EB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0333" y="2540000"/>
            <a:ext cx="5631216" cy="2557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1204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ADD619A-8D96-4EED-A35F-D73C040911D5}"/>
              </a:ext>
            </a:extLst>
          </p:cNvPr>
          <p:cNvSpPr>
            <a:spLocks noGrp="1" noChangeArrowheads="1"/>
          </p:cNvSpPr>
          <p:nvPr>
            <p:ph type="title" idx="4294967295"/>
          </p:nvPr>
        </p:nvSpPr>
        <p:spPr>
          <a:xfrm>
            <a:off x="0" y="685800"/>
            <a:ext cx="7772400" cy="677863"/>
          </a:xfrm>
        </p:spPr>
        <p:txBody>
          <a:bodyPr>
            <a:normAutofit fontScale="90000"/>
          </a:bodyPr>
          <a:lstStyle/>
          <a:p>
            <a:pPr eaLnBrk="1" hangingPunct="1"/>
            <a:r>
              <a:rPr lang="en-US" altLang="en-US">
                <a:ea typeface="ＭＳ Ｐゴシック" panose="020B0600070205080204" pitchFamily="34" charset="-128"/>
              </a:rPr>
              <a:t>Descriptive Statistics</a:t>
            </a:r>
          </a:p>
        </p:txBody>
      </p:sp>
      <p:sp>
        <p:nvSpPr>
          <p:cNvPr id="46083" name="Rectangle 3">
            <a:extLst>
              <a:ext uri="{FF2B5EF4-FFF2-40B4-BE49-F238E27FC236}">
                <a16:creationId xmlns:a16="http://schemas.microsoft.com/office/drawing/2014/main" id="{521D52AA-9CBF-47CC-BC8C-C43E8D41D950}"/>
              </a:ext>
            </a:extLst>
          </p:cNvPr>
          <p:cNvSpPr>
            <a:spLocks noGrp="1" noChangeArrowheads="1"/>
          </p:cNvSpPr>
          <p:nvPr>
            <p:ph type="body" idx="4294967295"/>
          </p:nvPr>
        </p:nvSpPr>
        <p:spPr>
          <a:xfrm>
            <a:off x="457200" y="1600200"/>
            <a:ext cx="7510462" cy="4572000"/>
          </a:xfrm>
        </p:spPr>
        <p:txBody>
          <a:bodyPr/>
          <a:lstStyle/>
          <a:p>
            <a:pPr eaLnBrk="1" hangingPunct="1">
              <a:lnSpc>
                <a:spcPct val="90000"/>
              </a:lnSpc>
            </a:pPr>
            <a:endParaRPr lang="en-US" altLang="en-US" sz="2778" dirty="0">
              <a:ea typeface="ＭＳ Ｐゴシック" panose="020B0600070205080204" pitchFamily="34" charset="-128"/>
            </a:endParaRPr>
          </a:p>
          <a:p>
            <a:pPr eaLnBrk="1" hangingPunct="1">
              <a:lnSpc>
                <a:spcPct val="90000"/>
              </a:lnSpc>
            </a:pPr>
            <a:r>
              <a:rPr lang="en-US" altLang="en-US" sz="2778" dirty="0">
                <a:ea typeface="ＭＳ Ｐゴシック" panose="020B0600070205080204" pitchFamily="34" charset="-128"/>
              </a:rPr>
              <a:t>Used for organizing, summarizing, and describing data.</a:t>
            </a:r>
          </a:p>
          <a:p>
            <a:pPr eaLnBrk="1" hangingPunct="1">
              <a:lnSpc>
                <a:spcPct val="90000"/>
              </a:lnSpc>
            </a:pPr>
            <a:r>
              <a:rPr lang="en-US" altLang="en-US" sz="2778" dirty="0">
                <a:ea typeface="ＭＳ Ｐゴシック" panose="020B0600070205080204" pitchFamily="34" charset="-128"/>
              </a:rPr>
              <a:t>Examples: percentages, frequencies, averages, graphs, tables</a:t>
            </a:r>
          </a:p>
          <a:p>
            <a:pPr eaLnBrk="1" hangingPunct="1">
              <a:lnSpc>
                <a:spcPct val="90000"/>
              </a:lnSpc>
            </a:pPr>
            <a:r>
              <a:rPr lang="en-US" altLang="en-US" sz="2778" dirty="0">
                <a:ea typeface="ＭＳ Ｐゴシック" panose="020B0600070205080204" pitchFamily="34" charset="-128"/>
              </a:rPr>
              <a:t>Versus inferential Statistics</a:t>
            </a:r>
          </a:p>
          <a:p>
            <a:pPr eaLnBrk="1" hangingPunct="1">
              <a:lnSpc>
                <a:spcPct val="90000"/>
              </a:lnSpc>
            </a:pPr>
            <a:r>
              <a:rPr lang="en-US" altLang="en-US" sz="2778" dirty="0">
                <a:ea typeface="ＭＳ Ｐゴシック" panose="020B0600070205080204" pitchFamily="34" charset="-128"/>
              </a:rPr>
              <a:t>Let’s consider examples of descriptive statistics...</a:t>
            </a:r>
          </a:p>
          <a:p>
            <a:pPr eaLnBrk="1" hangingPunct="1">
              <a:lnSpc>
                <a:spcPct val="90000"/>
              </a:lnSpc>
            </a:pPr>
            <a:endParaRPr lang="en-US" altLang="en-US" sz="2778" dirty="0">
              <a:ea typeface="ＭＳ Ｐゴシック" panose="020B0600070205080204" pitchFamily="34" charset="-128"/>
            </a:endParaRPr>
          </a:p>
          <a:p>
            <a:pPr eaLnBrk="1" hangingPunct="1">
              <a:lnSpc>
                <a:spcPct val="90000"/>
              </a:lnSpc>
            </a:pPr>
            <a:endParaRPr lang="en-US" altLang="en-US" sz="2778" dirty="0">
              <a:ea typeface="ＭＳ Ｐゴシック" panose="020B0600070205080204" pitchFamily="34" charset="-128"/>
            </a:endParaRPr>
          </a:p>
          <a:p>
            <a:pPr eaLnBrk="1" hangingPunct="1">
              <a:lnSpc>
                <a:spcPct val="90000"/>
              </a:lnSpc>
            </a:pPr>
            <a:endParaRPr lang="en-US" altLang="en-US" sz="2778" dirty="0">
              <a:ea typeface="ＭＳ Ｐゴシック" panose="020B0600070205080204" pitchFamily="34" charset="-128"/>
            </a:endParaRPr>
          </a:p>
        </p:txBody>
      </p:sp>
    </p:spTree>
    <p:custDataLst>
      <p:tags r:id="rId1"/>
    </p:custData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10" descr="j0288942">
            <a:extLst>
              <a:ext uri="{FF2B5EF4-FFF2-40B4-BE49-F238E27FC236}">
                <a16:creationId xmlns:a16="http://schemas.microsoft.com/office/drawing/2014/main" id="{5622B0F6-4EC8-40E4-A141-CB322C6398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42480" y="3937000"/>
            <a:ext cx="2077861" cy="210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3" name="Picture 11" descr="j0336789">
            <a:extLst>
              <a:ext uri="{FF2B5EF4-FFF2-40B4-BE49-F238E27FC236}">
                <a16:creationId xmlns:a16="http://schemas.microsoft.com/office/drawing/2014/main" id="{F08897EB-11FB-457E-8CCD-544CC373E6E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74859" y="1752600"/>
            <a:ext cx="1557514" cy="209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9444" name="Picture 12" descr="j0212709">
            <a:extLst>
              <a:ext uri="{FF2B5EF4-FFF2-40B4-BE49-F238E27FC236}">
                <a16:creationId xmlns:a16="http://schemas.microsoft.com/office/drawing/2014/main" id="{DE7E71A7-525F-4A0B-9B45-E1630720B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667" y="4021667"/>
            <a:ext cx="1664229" cy="161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5" name="Rectangle 15">
            <a:extLst>
              <a:ext uri="{FF2B5EF4-FFF2-40B4-BE49-F238E27FC236}">
                <a16:creationId xmlns:a16="http://schemas.microsoft.com/office/drawing/2014/main" id="{0C65F2C7-FAA2-491D-8F30-943C2C66B8F7}"/>
              </a:ext>
            </a:extLst>
          </p:cNvPr>
          <p:cNvSpPr>
            <a:spLocks noGrp="1" noChangeArrowheads="1"/>
          </p:cNvSpPr>
          <p:nvPr>
            <p:ph type="title" idx="4294967295"/>
          </p:nvPr>
        </p:nvSpPr>
        <p:spPr>
          <a:xfrm>
            <a:off x="0" y="922338"/>
            <a:ext cx="7772400" cy="1016000"/>
          </a:xfrm>
        </p:spPr>
        <p:txBody>
          <a:bodyPr>
            <a:normAutofit fontScale="90000"/>
          </a:bodyPr>
          <a:lstStyle/>
          <a:p>
            <a:pPr eaLnBrk="1" hangingPunct="1"/>
            <a:r>
              <a:rPr lang="en-US" altLang="en-US">
                <a:ea typeface="ＭＳ Ｐゴシック" panose="020B0600070205080204" pitchFamily="34" charset="-128"/>
              </a:rPr>
              <a:t>Converting from Fahrenheit</a:t>
            </a:r>
            <a:br>
              <a:rPr lang="en-US" altLang="en-US">
                <a:ea typeface="ＭＳ Ｐゴシック" panose="020B0600070205080204" pitchFamily="34" charset="-128"/>
              </a:rPr>
            </a:br>
            <a:r>
              <a:rPr lang="en-US" altLang="en-US">
                <a:ea typeface="ＭＳ Ｐゴシック" panose="020B0600070205080204" pitchFamily="34" charset="-128"/>
              </a:rPr>
              <a:t>to Centigrade</a:t>
            </a:r>
          </a:p>
        </p:txBody>
      </p:sp>
      <p:sp>
        <p:nvSpPr>
          <p:cNvPr id="189446" name="Rectangle 16">
            <a:extLst>
              <a:ext uri="{FF2B5EF4-FFF2-40B4-BE49-F238E27FC236}">
                <a16:creationId xmlns:a16="http://schemas.microsoft.com/office/drawing/2014/main" id="{7DAD330F-7F29-41D3-A8E7-C48220B93CF8}"/>
              </a:ext>
            </a:extLst>
          </p:cNvPr>
          <p:cNvSpPr>
            <a:spLocks noGrp="1" noChangeArrowheads="1"/>
          </p:cNvSpPr>
          <p:nvPr>
            <p:ph type="body" sz="half" idx="4294967295"/>
          </p:nvPr>
        </p:nvSpPr>
        <p:spPr>
          <a:xfrm>
            <a:off x="0" y="2108200"/>
            <a:ext cx="5549900" cy="2235200"/>
          </a:xfrm>
        </p:spPr>
        <p:txBody>
          <a:bodyPr/>
          <a:lstStyle/>
          <a:p>
            <a:pPr eaLnBrk="1" hangingPunct="1"/>
            <a:endParaRPr lang="en-US" altLang="en-US" sz="2778">
              <a:ea typeface="ＭＳ Ｐゴシック" panose="020B0600070205080204" pitchFamily="34" charset="-128"/>
            </a:endParaRPr>
          </a:p>
          <a:p>
            <a:pPr eaLnBrk="1" hangingPunct="1"/>
            <a:r>
              <a:rPr lang="en-US" altLang="en-US" sz="2778">
                <a:ea typeface="ＭＳ Ｐゴシック" panose="020B0600070205080204" pitchFamily="34" charset="-128"/>
              </a:rPr>
              <a:t>C = 0.5556F – 17.7778</a:t>
            </a:r>
          </a:p>
        </p:txBody>
      </p:sp>
    </p:spTree>
  </p:cSld>
  <p:clrMapOvr>
    <a:masterClrMapping/>
  </p:clrMapOvr>
  <p:transition advClick="0" advTm="18992"/>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4" descr="j0232157">
            <a:extLst>
              <a:ext uri="{FF2B5EF4-FFF2-40B4-BE49-F238E27FC236}">
                <a16:creationId xmlns:a16="http://schemas.microsoft.com/office/drawing/2014/main" id="{653A190B-CC15-4010-96FB-AEDA984AB4FE}"/>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flipH="1">
            <a:off x="6303472" y="3036215"/>
            <a:ext cx="1614487" cy="1927225"/>
          </a:xfrm>
          <a:noFill/>
        </p:spPr>
      </p:pic>
      <p:pic>
        <p:nvPicPr>
          <p:cNvPr id="15376" name="Picture 16">
            <a:hlinkClick r:id="" action="ppaction://media"/>
            <a:extLst>
              <a:ext uri="{FF2B5EF4-FFF2-40B4-BE49-F238E27FC236}">
                <a16:creationId xmlns:a16="http://schemas.microsoft.com/office/drawing/2014/main" id="{811BCB19-1EA8-4BE9-84E6-E2024CE732ED}"/>
              </a:ext>
            </a:extLst>
          </p:cNvPr>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841" y="3158244"/>
            <a:ext cx="580319" cy="54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2" name="Picture 4">
            <a:extLst>
              <a:ext uri="{FF2B5EF4-FFF2-40B4-BE49-F238E27FC236}">
                <a16:creationId xmlns:a16="http://schemas.microsoft.com/office/drawing/2014/main" id="{ED1B0B3C-3CD1-4911-9397-E06FDF400B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135432"/>
            <a:ext cx="4978400" cy="372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Rectangle 5">
            <a:extLst>
              <a:ext uri="{FF2B5EF4-FFF2-40B4-BE49-F238E27FC236}">
                <a16:creationId xmlns:a16="http://schemas.microsoft.com/office/drawing/2014/main" id="{A3D2948C-58EC-4633-91D9-7C9117ACB709}"/>
              </a:ext>
            </a:extLst>
          </p:cNvPr>
          <p:cNvSpPr>
            <a:spLocks noChangeArrowheads="1"/>
          </p:cNvSpPr>
          <p:nvPr/>
        </p:nvSpPr>
        <p:spPr bwMode="auto">
          <a:xfrm>
            <a:off x="1312334" y="719667"/>
            <a:ext cx="5798382" cy="111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C = 0.5556F - 17.7778</a:t>
            </a:r>
          </a:p>
          <a:p>
            <a:r>
              <a:rPr lang="en-US" altLang="en-US" sz="3334"/>
              <a:t>(0.5556)(54) – 17.7778 = 12.222</a:t>
            </a:r>
          </a:p>
        </p:txBody>
      </p:sp>
    </p:spTree>
  </p:cSld>
  <p:clrMapOvr>
    <a:masterClrMapping/>
  </p:clrMapOvr>
  <p:transition spd="slow" advClick="0" advTm="25856"/>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A896F62A-AB7E-4243-AF66-6B93EC8049F7}"/>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Standard Deviation</a:t>
            </a:r>
            <a:endParaRPr lang="en-US" altLang="en-US" sz="3500">
              <a:ea typeface="ＭＳ Ｐゴシック" panose="020B0600070205080204" pitchFamily="34" charset="-128"/>
            </a:endParaRPr>
          </a:p>
        </p:txBody>
      </p:sp>
      <p:pic>
        <p:nvPicPr>
          <p:cNvPr id="193539" name="Picture 4" descr="j0323763">
            <a:extLst>
              <a:ext uri="{FF2B5EF4-FFF2-40B4-BE49-F238E27FC236}">
                <a16:creationId xmlns:a16="http://schemas.microsoft.com/office/drawing/2014/main" id="{469A7620-FF3C-458A-AB36-90D90C170240}"/>
              </a:ext>
            </a:extLst>
          </p:cNvPr>
          <p:cNvPicPr>
            <a:picLocks noGrp="1" noChangeAspect="1" noChangeArrowheads="1" noCrop="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082297" y="3810000"/>
            <a:ext cx="2000250" cy="1920875"/>
          </a:xfrm>
          <a:noFill/>
        </p:spPr>
      </p:pic>
      <p:sp>
        <p:nvSpPr>
          <p:cNvPr id="193540" name="Rectangle 5">
            <a:extLst>
              <a:ext uri="{FF2B5EF4-FFF2-40B4-BE49-F238E27FC236}">
                <a16:creationId xmlns:a16="http://schemas.microsoft.com/office/drawing/2014/main" id="{6805B034-EDA6-4E8F-9B4D-642496FE9293}"/>
              </a:ext>
            </a:extLst>
          </p:cNvPr>
          <p:cNvSpPr>
            <a:spLocks noChangeArrowheads="1"/>
          </p:cNvSpPr>
          <p:nvPr/>
        </p:nvSpPr>
        <p:spPr bwMode="auto">
          <a:xfrm>
            <a:off x="846667" y="2243667"/>
            <a:ext cx="7281333" cy="163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t>Standard deviation in Centigrade = standard deviation in degrees Fahrenheit x 0.5556</a:t>
            </a:r>
          </a:p>
        </p:txBody>
      </p:sp>
    </p:spTree>
  </p:cSld>
  <p:clrMapOvr>
    <a:masterClrMapping/>
  </p:clrMapOvr>
  <p:transition advClick="0" advTm="11408"/>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8B5C0ADB-BD25-4946-A0C4-E9DD29E89359}"/>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Variance</a:t>
            </a:r>
          </a:p>
        </p:txBody>
      </p:sp>
      <p:sp>
        <p:nvSpPr>
          <p:cNvPr id="195587" name="Rectangle 3">
            <a:extLst>
              <a:ext uri="{FF2B5EF4-FFF2-40B4-BE49-F238E27FC236}">
                <a16:creationId xmlns:a16="http://schemas.microsoft.com/office/drawing/2014/main" id="{C5E2F3C8-3BA6-4413-8BD2-512781668300}"/>
              </a:ext>
            </a:extLst>
          </p:cNvPr>
          <p:cNvSpPr>
            <a:spLocks noGrp="1" noChangeArrowheads="1"/>
          </p:cNvSpPr>
          <p:nvPr>
            <p:ph type="body" sz="half" idx="4294967295"/>
          </p:nvPr>
        </p:nvSpPr>
        <p:spPr>
          <a:xfrm>
            <a:off x="0" y="2141538"/>
            <a:ext cx="7467600" cy="2439987"/>
          </a:xfrm>
        </p:spPr>
        <p:txBody>
          <a:bodyPr/>
          <a:lstStyle/>
          <a:p>
            <a:pPr eaLnBrk="1" hangingPunct="1"/>
            <a:r>
              <a:rPr lang="en-US" altLang="en-US" sz="2778">
                <a:ea typeface="ＭＳ Ｐゴシック" panose="020B0600070205080204" pitchFamily="34" charset="-128"/>
              </a:rPr>
              <a:t>Variance = standard deviation squared</a:t>
            </a:r>
          </a:p>
          <a:p>
            <a:pPr eaLnBrk="1" hangingPunct="1"/>
            <a:r>
              <a:rPr lang="en-US" altLang="en-US" sz="2778">
                <a:ea typeface="ＭＳ Ｐゴシック" panose="020B0600070205080204" pitchFamily="34" charset="-128"/>
              </a:rPr>
              <a:t>The variance in degrees Centigrade  = 0.5556</a:t>
            </a:r>
            <a:r>
              <a:rPr lang="en-US" altLang="en-US" sz="2778" baseline="30000">
                <a:ea typeface="ＭＳ Ｐゴシック" panose="020B0600070205080204" pitchFamily="34" charset="-128"/>
              </a:rPr>
              <a:t>2</a:t>
            </a:r>
            <a:r>
              <a:rPr lang="en-US" altLang="en-US" sz="2778">
                <a:ea typeface="ＭＳ Ｐゴシック" panose="020B0600070205080204" pitchFamily="34" charset="-128"/>
              </a:rPr>
              <a:t> times the variance of degrees Fahrenheit</a:t>
            </a:r>
          </a:p>
        </p:txBody>
      </p:sp>
      <p:pic>
        <p:nvPicPr>
          <p:cNvPr id="195588" name="Picture 4" descr="j0239195">
            <a:extLst>
              <a:ext uri="{FF2B5EF4-FFF2-40B4-BE49-F238E27FC236}">
                <a16:creationId xmlns:a16="http://schemas.microsoft.com/office/drawing/2014/main" id="{D7190522-3513-4CC9-BCE0-85246E0A6A65}"/>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0" y="4445000"/>
            <a:ext cx="1876425" cy="1501775"/>
          </a:xfrm>
          <a:noFill/>
        </p:spPr>
      </p:pic>
    </p:spTree>
  </p:cSld>
  <p:clrMapOvr>
    <a:masterClrMapping/>
  </p:clrMapOvr>
  <p:transition advClick="0" advTm="9920"/>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28EAB2F9-A3E0-4D5C-9292-5D0CFACFF366}"/>
              </a:ext>
            </a:extLst>
          </p:cNvPr>
          <p:cNvSpPr>
            <a:spLocks noGrp="1" noChangeArrowheads="1"/>
          </p:cNvSpPr>
          <p:nvPr>
            <p:ph type="title" idx="4294967295"/>
          </p:nvPr>
        </p:nvSpPr>
        <p:spPr>
          <a:xfrm>
            <a:off x="0" y="922338"/>
            <a:ext cx="8077200" cy="1016000"/>
          </a:xfrm>
        </p:spPr>
        <p:txBody>
          <a:bodyPr/>
          <a:lstStyle/>
          <a:p>
            <a:pPr eaLnBrk="1" hangingPunct="1"/>
            <a:r>
              <a:rPr lang="en-US" altLang="en-US">
                <a:ea typeface="ＭＳ Ｐゴシック" panose="020B0600070205080204" pitchFamily="34" charset="-128"/>
              </a:rPr>
              <a:t>Summary</a:t>
            </a:r>
          </a:p>
        </p:txBody>
      </p:sp>
      <p:sp>
        <p:nvSpPr>
          <p:cNvPr id="197635" name="Rectangle 3">
            <a:extLst>
              <a:ext uri="{FF2B5EF4-FFF2-40B4-BE49-F238E27FC236}">
                <a16:creationId xmlns:a16="http://schemas.microsoft.com/office/drawing/2014/main" id="{1A111065-76FD-45AD-A090-370EA681ADCB}"/>
              </a:ext>
            </a:extLst>
          </p:cNvPr>
          <p:cNvSpPr>
            <a:spLocks noGrp="1" noChangeArrowheads="1"/>
          </p:cNvSpPr>
          <p:nvPr>
            <p:ph type="body" idx="4294967295"/>
          </p:nvPr>
        </p:nvSpPr>
        <p:spPr>
          <a:xfrm>
            <a:off x="0" y="2209800"/>
            <a:ext cx="7775575" cy="4030663"/>
          </a:xfrm>
        </p:spPr>
        <p:txBody>
          <a:bodyPr/>
          <a:lstStyle/>
          <a:p>
            <a:pPr eaLnBrk="1" hangingPunct="1"/>
            <a:r>
              <a:rPr lang="en-US" altLang="en-US">
                <a:ea typeface="ＭＳ Ｐゴシック" panose="020B0600070205080204" pitchFamily="34" charset="-128"/>
              </a:rPr>
              <a:t>If variable X has:</a:t>
            </a:r>
          </a:p>
          <a:p>
            <a:pPr lvl="1" eaLnBrk="1" hangingPunct="1"/>
            <a:r>
              <a:rPr lang="en-US" altLang="en-US" sz="3334">
                <a:ea typeface="ＭＳ Ｐゴシック" panose="020B0600070205080204" pitchFamily="34" charset="-128"/>
              </a:rPr>
              <a:t> a mean of </a:t>
            </a:r>
            <a:r>
              <a:rPr lang="el-GR" altLang="en-US" sz="3334">
                <a:latin typeface="Symbol" panose="05050102010706020507" pitchFamily="18" charset="2"/>
                <a:ea typeface="ＭＳ Ｐゴシック" panose="020B0600070205080204" pitchFamily="34" charset="-128"/>
              </a:rPr>
              <a:t>m</a:t>
            </a:r>
            <a:r>
              <a:rPr lang="en-US" altLang="en-US" sz="3334">
                <a:ea typeface="ＭＳ Ｐゴシック" panose="020B0600070205080204" pitchFamily="34" charset="-128"/>
              </a:rPr>
              <a:t>, </a:t>
            </a:r>
          </a:p>
          <a:p>
            <a:pPr lvl="1" eaLnBrk="1" hangingPunct="1"/>
            <a:r>
              <a:rPr lang="en-US" altLang="en-US" sz="3334">
                <a:ea typeface="ＭＳ Ｐゴシック" panose="020B0600070205080204" pitchFamily="34" charset="-128"/>
              </a:rPr>
              <a:t>a standard deviation of </a:t>
            </a:r>
            <a:r>
              <a:rPr lang="el-GR" altLang="en-US" sz="3334">
                <a:latin typeface="Symbol" panose="05050102010706020507" pitchFamily="18" charset="2"/>
                <a:ea typeface="ＭＳ Ｐゴシック" panose="020B0600070205080204" pitchFamily="34" charset="-128"/>
              </a:rPr>
              <a:t>s</a:t>
            </a:r>
            <a:r>
              <a:rPr lang="en-US" altLang="en-US" sz="3334">
                <a:ea typeface="ＭＳ Ｐゴシック" panose="020B0600070205080204" pitchFamily="34" charset="-128"/>
              </a:rPr>
              <a:t>, </a:t>
            </a:r>
          </a:p>
          <a:p>
            <a:pPr lvl="1" eaLnBrk="1" hangingPunct="1"/>
            <a:r>
              <a:rPr lang="en-US" altLang="en-US" sz="3334">
                <a:ea typeface="ＭＳ Ｐゴシック" panose="020B0600070205080204" pitchFamily="34" charset="-128"/>
              </a:rPr>
              <a:t>and a variance of </a:t>
            </a:r>
            <a:r>
              <a:rPr lang="el-GR" altLang="en-US" sz="3334">
                <a:latin typeface="Symbol" panose="05050102010706020507" pitchFamily="18" charset="2"/>
                <a:ea typeface="ＭＳ Ｐゴシック" panose="020B0600070205080204" pitchFamily="34" charset="-128"/>
              </a:rPr>
              <a:t>s</a:t>
            </a:r>
            <a:r>
              <a:rPr lang="en-US" altLang="en-US" sz="3334" baseline="30000">
                <a:ea typeface="ＭＳ Ｐゴシック" panose="020B0600070205080204" pitchFamily="34" charset="-128"/>
              </a:rPr>
              <a:t>2</a:t>
            </a:r>
            <a:r>
              <a:rPr lang="en-US" altLang="en-US" sz="3334">
                <a:ea typeface="ＭＳ Ｐゴシック" panose="020B0600070205080204" pitchFamily="34" charset="-128"/>
              </a:rPr>
              <a:t>,</a:t>
            </a:r>
            <a:r>
              <a:rPr lang="en-US" altLang="en-US" sz="3889">
                <a:ea typeface="ＭＳ Ｐゴシック" panose="020B0600070205080204" pitchFamily="34" charset="-128"/>
              </a:rPr>
              <a:t> </a:t>
            </a:r>
          </a:p>
        </p:txBody>
      </p:sp>
    </p:spTree>
  </p:cSld>
  <p:clrMapOvr>
    <a:masterClrMapping/>
  </p:clrMapOvr>
  <p:transition spd="slow" advClick="0" advTm="7744"/>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8CE4E768-A235-4CF7-BA30-42BAD0C9D8BE}"/>
              </a:ext>
            </a:extLst>
          </p:cNvPr>
          <p:cNvSpPr>
            <a:spLocks noGrp="1" noChangeArrowheads="1"/>
          </p:cNvSpPr>
          <p:nvPr>
            <p:ph type="title" idx="4294967295"/>
          </p:nvPr>
        </p:nvSpPr>
        <p:spPr>
          <a:xfrm>
            <a:off x="0" y="922338"/>
            <a:ext cx="8153400" cy="1016000"/>
          </a:xfrm>
        </p:spPr>
        <p:txBody>
          <a:bodyPr/>
          <a:lstStyle/>
          <a:p>
            <a:pPr eaLnBrk="1" hangingPunct="1"/>
            <a:r>
              <a:rPr lang="en-US" altLang="en-US">
                <a:ea typeface="ＭＳ Ｐゴシック" panose="020B0600070205080204" pitchFamily="34" charset="-128"/>
              </a:rPr>
              <a:t>Summary </a:t>
            </a:r>
          </a:p>
        </p:txBody>
      </p:sp>
      <p:sp>
        <p:nvSpPr>
          <p:cNvPr id="199683" name="Rectangle 3">
            <a:extLst>
              <a:ext uri="{FF2B5EF4-FFF2-40B4-BE49-F238E27FC236}">
                <a16:creationId xmlns:a16="http://schemas.microsoft.com/office/drawing/2014/main" id="{2E28AA9F-AF61-40E8-B988-A004B4E31196}"/>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ea typeface="ＭＳ Ｐゴシック" panose="020B0600070205080204" pitchFamily="34" charset="-128"/>
              </a:rPr>
              <a:t>Then a new variable Y created using the linear transformation</a:t>
            </a:r>
            <a:br>
              <a:rPr lang="en-US" altLang="en-US">
                <a:ea typeface="ＭＳ Ｐゴシック" panose="020B0600070205080204" pitchFamily="34" charset="-128"/>
              </a:rPr>
            </a:br>
            <a:r>
              <a:rPr lang="en-US" altLang="en-US">
                <a:ea typeface="ＭＳ Ｐゴシック" panose="020B0600070205080204" pitchFamily="34" charset="-128"/>
              </a:rPr>
              <a:t>Y = bX + A will have:</a:t>
            </a:r>
          </a:p>
          <a:p>
            <a:pPr lvl="1" eaLnBrk="1" hangingPunct="1">
              <a:lnSpc>
                <a:spcPct val="90000"/>
              </a:lnSpc>
            </a:pPr>
            <a:r>
              <a:rPr lang="en-US" altLang="en-US" sz="3334">
                <a:ea typeface="ＭＳ Ｐゴシック" panose="020B0600070205080204" pitchFamily="34" charset="-128"/>
              </a:rPr>
              <a:t> mean of b</a:t>
            </a:r>
            <a:r>
              <a:rPr lang="el-GR" altLang="en-US" sz="3334">
                <a:latin typeface="Symbol" panose="05050102010706020507" pitchFamily="18" charset="2"/>
                <a:ea typeface="ＭＳ Ｐゴシック" panose="020B0600070205080204" pitchFamily="34" charset="-128"/>
              </a:rPr>
              <a:t>m</a:t>
            </a:r>
            <a:r>
              <a:rPr lang="en-US" altLang="en-US" sz="3334">
                <a:ea typeface="ＭＳ Ｐゴシック" panose="020B0600070205080204" pitchFamily="34" charset="-128"/>
              </a:rPr>
              <a:t>+A</a:t>
            </a:r>
          </a:p>
        </p:txBody>
      </p:sp>
    </p:spTree>
  </p:cSld>
  <p:clrMapOvr>
    <a:masterClrMapping/>
  </p:clrMapOvr>
  <p:transition spd="slow" advClick="0" advTm="16015"/>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0C9B1CF3-74BB-400F-B1D4-5062E2E88BCB}"/>
              </a:ext>
            </a:extLst>
          </p:cNvPr>
          <p:cNvSpPr>
            <a:spLocks noGrp="1" noChangeArrowheads="1"/>
          </p:cNvSpPr>
          <p:nvPr>
            <p:ph type="title" idx="4294967295"/>
          </p:nvPr>
        </p:nvSpPr>
        <p:spPr>
          <a:xfrm>
            <a:off x="0" y="922338"/>
            <a:ext cx="8153400" cy="1016000"/>
          </a:xfrm>
        </p:spPr>
        <p:txBody>
          <a:bodyPr/>
          <a:lstStyle/>
          <a:p>
            <a:pPr eaLnBrk="1" hangingPunct="1"/>
            <a:r>
              <a:rPr lang="en-US" altLang="en-US">
                <a:ea typeface="ＭＳ Ｐゴシック" panose="020B0600070205080204" pitchFamily="34" charset="-128"/>
              </a:rPr>
              <a:t>Summary </a:t>
            </a:r>
          </a:p>
        </p:txBody>
      </p:sp>
      <p:sp>
        <p:nvSpPr>
          <p:cNvPr id="201731" name="Rectangle 3">
            <a:extLst>
              <a:ext uri="{FF2B5EF4-FFF2-40B4-BE49-F238E27FC236}">
                <a16:creationId xmlns:a16="http://schemas.microsoft.com/office/drawing/2014/main" id="{97885DB9-C068-44A4-9127-B0B229524153}"/>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ea typeface="ＭＳ Ｐゴシック" panose="020B0600070205080204" pitchFamily="34" charset="-128"/>
              </a:rPr>
              <a:t>Then a new variable Y created using the linear transformation Y = bX + A will have:</a:t>
            </a:r>
          </a:p>
          <a:p>
            <a:pPr lvl="1" eaLnBrk="1" hangingPunct="1">
              <a:lnSpc>
                <a:spcPct val="90000"/>
              </a:lnSpc>
            </a:pPr>
            <a:r>
              <a:rPr lang="en-US" altLang="en-US" sz="3334">
                <a:ea typeface="ＭＳ Ｐゴシック" panose="020B0600070205080204" pitchFamily="34" charset="-128"/>
              </a:rPr>
              <a:t> mean of b</a:t>
            </a:r>
            <a:r>
              <a:rPr lang="el-GR" altLang="en-US" sz="3334">
                <a:latin typeface="Symbol" panose="05050102010706020507" pitchFamily="18" charset="2"/>
                <a:ea typeface="ＭＳ Ｐゴシック" panose="020B0600070205080204" pitchFamily="34" charset="-128"/>
              </a:rPr>
              <a:t>m</a:t>
            </a:r>
            <a:r>
              <a:rPr lang="en-US" altLang="en-US" sz="3334">
                <a:ea typeface="ＭＳ Ｐゴシック" panose="020B0600070205080204" pitchFamily="34" charset="-128"/>
              </a:rPr>
              <a:t>+A</a:t>
            </a:r>
          </a:p>
          <a:p>
            <a:pPr lvl="1" eaLnBrk="1" hangingPunct="1">
              <a:lnSpc>
                <a:spcPct val="90000"/>
              </a:lnSpc>
            </a:pPr>
            <a:r>
              <a:rPr lang="en-US" altLang="en-US" sz="3334">
                <a:ea typeface="ＭＳ Ｐゴシック" panose="020B0600070205080204" pitchFamily="34" charset="-128"/>
              </a:rPr>
              <a:t> a standard deviation of b</a:t>
            </a:r>
            <a:r>
              <a:rPr lang="el-GR" altLang="en-US" sz="3334">
                <a:latin typeface="Symbol" panose="05050102010706020507" pitchFamily="18" charset="2"/>
                <a:ea typeface="ＭＳ Ｐゴシック" panose="020B0600070205080204" pitchFamily="34" charset="-128"/>
              </a:rPr>
              <a:t>s</a:t>
            </a:r>
          </a:p>
          <a:p>
            <a:pPr eaLnBrk="1" hangingPunct="1">
              <a:lnSpc>
                <a:spcPct val="90000"/>
              </a:lnSpc>
              <a:buFontTx/>
              <a:buNone/>
            </a:pPr>
            <a:endParaRPr lang="en-US" altLang="en-US">
              <a:ea typeface="ＭＳ Ｐゴシック" panose="020B0600070205080204" pitchFamily="34" charset="-128"/>
            </a:endParaRPr>
          </a:p>
        </p:txBody>
      </p:sp>
    </p:spTree>
  </p:cSld>
  <p:clrMapOvr>
    <a:masterClrMapping/>
  </p:clrMapOvr>
  <p:transition spd="slow" advClick="0" advTm="16015"/>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0EB2346C-CAEE-4085-9257-823872F56BB5}"/>
              </a:ext>
            </a:extLst>
          </p:cNvPr>
          <p:cNvSpPr>
            <a:spLocks noGrp="1" noChangeArrowheads="1"/>
          </p:cNvSpPr>
          <p:nvPr>
            <p:ph type="title" idx="4294967295"/>
          </p:nvPr>
        </p:nvSpPr>
        <p:spPr>
          <a:xfrm>
            <a:off x="0" y="922338"/>
            <a:ext cx="8153400" cy="1016000"/>
          </a:xfrm>
        </p:spPr>
        <p:txBody>
          <a:bodyPr/>
          <a:lstStyle/>
          <a:p>
            <a:pPr eaLnBrk="1" hangingPunct="1"/>
            <a:r>
              <a:rPr lang="en-US" altLang="en-US">
                <a:ea typeface="ＭＳ Ｐゴシック" panose="020B0600070205080204" pitchFamily="34" charset="-128"/>
              </a:rPr>
              <a:t>Summary </a:t>
            </a:r>
          </a:p>
        </p:txBody>
      </p:sp>
      <p:sp>
        <p:nvSpPr>
          <p:cNvPr id="203779" name="Rectangle 3">
            <a:extLst>
              <a:ext uri="{FF2B5EF4-FFF2-40B4-BE49-F238E27FC236}">
                <a16:creationId xmlns:a16="http://schemas.microsoft.com/office/drawing/2014/main" id="{C9D51BA7-5529-4D1C-8704-47958EBCAFE3}"/>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ea typeface="ＭＳ Ｐゴシック" panose="020B0600070205080204" pitchFamily="34" charset="-128"/>
              </a:rPr>
              <a:t>Then a new variable Y created using the linear transformation Y = bX + A will have:</a:t>
            </a:r>
          </a:p>
          <a:p>
            <a:pPr lvl="1" eaLnBrk="1" hangingPunct="1">
              <a:lnSpc>
                <a:spcPct val="90000"/>
              </a:lnSpc>
            </a:pPr>
            <a:r>
              <a:rPr lang="en-US" altLang="en-US" sz="3334">
                <a:ea typeface="ＭＳ Ｐゴシック" panose="020B0600070205080204" pitchFamily="34" charset="-128"/>
              </a:rPr>
              <a:t> mean of b</a:t>
            </a:r>
            <a:r>
              <a:rPr lang="el-GR" altLang="en-US" sz="3334">
                <a:latin typeface="Symbol" panose="05050102010706020507" pitchFamily="18" charset="2"/>
                <a:ea typeface="ＭＳ Ｐゴシック" panose="020B0600070205080204" pitchFamily="34" charset="-128"/>
              </a:rPr>
              <a:t>m</a:t>
            </a:r>
            <a:r>
              <a:rPr lang="en-US" altLang="en-US" sz="3334">
                <a:ea typeface="ＭＳ Ｐゴシック" panose="020B0600070205080204" pitchFamily="34" charset="-128"/>
              </a:rPr>
              <a:t>+A</a:t>
            </a:r>
          </a:p>
          <a:p>
            <a:pPr lvl="1" eaLnBrk="1" hangingPunct="1">
              <a:lnSpc>
                <a:spcPct val="90000"/>
              </a:lnSpc>
            </a:pPr>
            <a:r>
              <a:rPr lang="en-US" altLang="en-US" sz="3334">
                <a:ea typeface="ＭＳ Ｐゴシック" panose="020B0600070205080204" pitchFamily="34" charset="-128"/>
              </a:rPr>
              <a:t> a standard deviation of b</a:t>
            </a:r>
            <a:r>
              <a:rPr lang="el-GR" altLang="en-US" sz="3334">
                <a:latin typeface="Symbol" panose="05050102010706020507" pitchFamily="18" charset="2"/>
                <a:ea typeface="ＭＳ Ｐゴシック" panose="020B0600070205080204" pitchFamily="34" charset="-128"/>
              </a:rPr>
              <a:t>s</a:t>
            </a:r>
          </a:p>
          <a:p>
            <a:pPr lvl="1" eaLnBrk="1" hangingPunct="1">
              <a:lnSpc>
                <a:spcPct val="90000"/>
              </a:lnSpc>
            </a:pPr>
            <a:r>
              <a:rPr lang="en-US" altLang="en-US" sz="3334">
                <a:ea typeface="ＭＳ Ｐゴシック" panose="020B0600070205080204" pitchFamily="34" charset="-128"/>
              </a:rPr>
              <a:t> and a variance of b</a:t>
            </a:r>
            <a:r>
              <a:rPr lang="en-US" altLang="en-US" sz="3334" baseline="30000">
                <a:ea typeface="ＭＳ Ｐゴシック" panose="020B0600070205080204" pitchFamily="34" charset="-128"/>
              </a:rPr>
              <a:t>2</a:t>
            </a:r>
            <a:r>
              <a:rPr lang="el-GR" altLang="en-US" sz="3334">
                <a:latin typeface="Symbol" panose="05050102010706020507" pitchFamily="18" charset="2"/>
                <a:ea typeface="ＭＳ Ｐゴシック" panose="020B0600070205080204" pitchFamily="34" charset="-128"/>
              </a:rPr>
              <a:t>s</a:t>
            </a:r>
            <a:r>
              <a:rPr lang="en-US" altLang="en-US" sz="3334" baseline="30000">
                <a:ea typeface="ＭＳ Ｐゴシック" panose="020B0600070205080204" pitchFamily="34" charset="-128"/>
              </a:rPr>
              <a:t>2</a:t>
            </a:r>
            <a:endParaRPr lang="el-GR" altLang="en-US" sz="3334" baseline="30000">
              <a:ea typeface="ＭＳ Ｐゴシック" panose="020B0600070205080204" pitchFamily="34" charset="-128"/>
            </a:endParaRPr>
          </a:p>
          <a:p>
            <a:pPr eaLnBrk="1" hangingPunct="1">
              <a:lnSpc>
                <a:spcPct val="90000"/>
              </a:lnSpc>
              <a:buFontTx/>
              <a:buNone/>
            </a:pPr>
            <a:endParaRPr lang="en-US" altLang="en-US">
              <a:ea typeface="ＭＳ Ｐゴシック" panose="020B0600070205080204" pitchFamily="34" charset="-128"/>
            </a:endParaRPr>
          </a:p>
        </p:txBody>
      </p:sp>
    </p:spTree>
  </p:cSld>
  <p:clrMapOvr>
    <a:masterClrMapping/>
  </p:clrMapOvr>
  <p:transition spd="slow" advClick="0" advTm="16015"/>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23CEBBF9-9346-4F3A-83C6-4F9D46B2EB94}"/>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Variance of the Sum of</a:t>
            </a:r>
            <a:br>
              <a:rPr lang="en-US" altLang="en-US">
                <a:ea typeface="ＭＳ Ｐゴシック" panose="020B0600070205080204" pitchFamily="34" charset="-128"/>
              </a:rPr>
            </a:br>
            <a:r>
              <a:rPr lang="en-US" altLang="en-US">
                <a:ea typeface="ＭＳ Ｐゴシック" panose="020B0600070205080204" pitchFamily="34" charset="-128"/>
              </a:rPr>
              <a:t>Two Variables</a:t>
            </a:r>
          </a:p>
        </p:txBody>
      </p:sp>
      <p:sp>
        <p:nvSpPr>
          <p:cNvPr id="205827" name="Rectangle 3">
            <a:extLst>
              <a:ext uri="{FF2B5EF4-FFF2-40B4-BE49-F238E27FC236}">
                <a16:creationId xmlns:a16="http://schemas.microsoft.com/office/drawing/2014/main" id="{54EF4A9C-1A99-4F00-B372-440CEC619FE1}"/>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You have two populations.</a:t>
            </a:r>
          </a:p>
          <a:p>
            <a:pPr eaLnBrk="1" hangingPunct="1"/>
            <a:r>
              <a:rPr lang="en-US" altLang="en-US">
                <a:ea typeface="ＭＳ Ｐゴシック" panose="020B0600070205080204" pitchFamily="34" charset="-128"/>
              </a:rPr>
              <a:t>You sample one number from each.</a:t>
            </a:r>
          </a:p>
          <a:p>
            <a:pPr eaLnBrk="1" hangingPunct="1"/>
            <a:r>
              <a:rPr lang="en-US" altLang="en-US">
                <a:ea typeface="ＭＳ Ｐゴシック" panose="020B0600070205080204" pitchFamily="34" charset="-128"/>
              </a:rPr>
              <a:t>You add the two numbers.</a:t>
            </a:r>
          </a:p>
          <a:p>
            <a:pPr eaLnBrk="1" hangingPunct="1"/>
            <a:r>
              <a:rPr lang="en-US" altLang="en-US">
                <a:ea typeface="ＭＳ Ｐゴシック" panose="020B0600070205080204" pitchFamily="34" charset="-128"/>
              </a:rPr>
              <a:t>Repeat many times</a:t>
            </a:r>
          </a:p>
          <a:p>
            <a:pPr eaLnBrk="1" hangingPunct="1"/>
            <a:r>
              <a:rPr lang="en-US" altLang="en-US">
                <a:ea typeface="ＭＳ Ｐゴシック" panose="020B0600070205080204" pitchFamily="34" charset="-128"/>
              </a:rPr>
              <a:t>What is the variance of the sums?</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28D45C38-226B-4361-B6A3-5D5235724006}"/>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Variance of the Sum of </a:t>
            </a:r>
            <a:br>
              <a:rPr lang="en-US" altLang="en-US">
                <a:ea typeface="ＭＳ Ｐゴシック" panose="020B0600070205080204" pitchFamily="34" charset="-128"/>
              </a:rPr>
            </a:br>
            <a:r>
              <a:rPr lang="en-US" altLang="en-US">
                <a:ea typeface="ＭＳ Ｐゴシック" panose="020B0600070205080204" pitchFamily="34" charset="-128"/>
              </a:rPr>
              <a:t>Two Variables</a:t>
            </a:r>
          </a:p>
        </p:txBody>
      </p:sp>
      <p:pic>
        <p:nvPicPr>
          <p:cNvPr id="207875" name="Picture 18">
            <a:extLst>
              <a:ext uri="{FF2B5EF4-FFF2-40B4-BE49-F238E27FC236}">
                <a16:creationId xmlns:a16="http://schemas.microsoft.com/office/drawing/2014/main" id="{9284C3C7-1EEB-4DD6-80D5-715A65E99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81" y="2234847"/>
            <a:ext cx="1814160" cy="150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76" name="Text Box 19">
            <a:extLst>
              <a:ext uri="{FF2B5EF4-FFF2-40B4-BE49-F238E27FC236}">
                <a16:creationId xmlns:a16="http://schemas.microsoft.com/office/drawing/2014/main" id="{28C725AA-0FA5-4A95-AE33-CEA66CC5C7BF}"/>
              </a:ext>
            </a:extLst>
          </p:cNvPr>
          <p:cNvSpPr txBox="1">
            <a:spLocks noChangeArrowheads="1"/>
          </p:cNvSpPr>
          <p:nvPr/>
        </p:nvSpPr>
        <p:spPr bwMode="auto">
          <a:xfrm>
            <a:off x="4458230" y="2281591"/>
            <a:ext cx="1703993"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3334">
                <a:latin typeface="Times New Roman" panose="02020603050405020304" pitchFamily="18" charset="0"/>
              </a:rPr>
              <a:t>Houston</a:t>
            </a:r>
          </a:p>
        </p:txBody>
      </p:sp>
      <p:sp>
        <p:nvSpPr>
          <p:cNvPr id="33812" name="AutoShape 20">
            <a:extLst>
              <a:ext uri="{FF2B5EF4-FFF2-40B4-BE49-F238E27FC236}">
                <a16:creationId xmlns:a16="http://schemas.microsoft.com/office/drawing/2014/main" id="{A4257091-D41D-4711-956F-7BF16661FF0D}"/>
              </a:ext>
            </a:extLst>
          </p:cNvPr>
          <p:cNvSpPr>
            <a:spLocks noChangeArrowheads="1"/>
          </p:cNvSpPr>
          <p:nvPr/>
        </p:nvSpPr>
        <p:spPr bwMode="auto">
          <a:xfrm>
            <a:off x="2140479" y="3056820"/>
            <a:ext cx="381000" cy="355424"/>
          </a:xfrm>
          <a:prstGeom prst="star5">
            <a:avLst/>
          </a:prstGeom>
          <a:solidFill>
            <a:schemeClr val="accent1"/>
          </a:solidFill>
          <a:ln w="9525">
            <a:solidFill>
              <a:schemeClr val="tx1"/>
            </a:solidFill>
            <a:miter lim="800000"/>
            <a:headEnd/>
            <a:tailEnd/>
          </a:ln>
          <a:effectLst/>
        </p:spPr>
        <p:txBody>
          <a:bodyPr wrap="none" lIns="127000" tIns="63500" rIns="127000" bIns="63500" anchor="ctr"/>
          <a:lstStyle/>
          <a:p>
            <a:pPr>
              <a:defRPr/>
            </a:pPr>
            <a:endParaRPr lang="en-US" sz="1000">
              <a:latin typeface="Times New Roman" charset="0"/>
            </a:endParaRPr>
          </a:p>
        </p:txBody>
      </p:sp>
      <p:sp>
        <p:nvSpPr>
          <p:cNvPr id="207878" name="Line 21">
            <a:extLst>
              <a:ext uri="{FF2B5EF4-FFF2-40B4-BE49-F238E27FC236}">
                <a16:creationId xmlns:a16="http://schemas.microsoft.com/office/drawing/2014/main" id="{26996BAC-F0D2-4AEE-9768-7C0F4B237A35}"/>
              </a:ext>
            </a:extLst>
          </p:cNvPr>
          <p:cNvSpPr>
            <a:spLocks noChangeShapeType="1"/>
          </p:cNvSpPr>
          <p:nvPr/>
        </p:nvSpPr>
        <p:spPr bwMode="auto">
          <a:xfrm flipH="1">
            <a:off x="2449161" y="2650244"/>
            <a:ext cx="1977319" cy="642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grpSp>
        <p:nvGrpSpPr>
          <p:cNvPr id="207879" name="Group 41">
            <a:extLst>
              <a:ext uri="{FF2B5EF4-FFF2-40B4-BE49-F238E27FC236}">
                <a16:creationId xmlns:a16="http://schemas.microsoft.com/office/drawing/2014/main" id="{E5EC3ED1-E7DD-4051-A222-42284AD357AA}"/>
              </a:ext>
            </a:extLst>
          </p:cNvPr>
          <p:cNvGrpSpPr>
            <a:grpSpLocks/>
          </p:cNvGrpSpPr>
          <p:nvPr/>
        </p:nvGrpSpPr>
        <p:grpSpPr bwMode="auto">
          <a:xfrm>
            <a:off x="3172477" y="2995083"/>
            <a:ext cx="4027971" cy="2897717"/>
            <a:chOff x="1399" y="1235"/>
            <a:chExt cx="1776" cy="1369"/>
          </a:xfrm>
        </p:grpSpPr>
        <p:grpSp>
          <p:nvGrpSpPr>
            <p:cNvPr id="207880" name="Group 39">
              <a:extLst>
                <a:ext uri="{FF2B5EF4-FFF2-40B4-BE49-F238E27FC236}">
                  <a16:creationId xmlns:a16="http://schemas.microsoft.com/office/drawing/2014/main" id="{97E17102-3C4C-4307-8EB4-1964640EEB0B}"/>
                </a:ext>
              </a:extLst>
            </p:cNvPr>
            <p:cNvGrpSpPr>
              <a:grpSpLocks/>
            </p:cNvGrpSpPr>
            <p:nvPr/>
          </p:nvGrpSpPr>
          <p:grpSpPr bwMode="auto">
            <a:xfrm>
              <a:off x="2552" y="1235"/>
              <a:ext cx="623" cy="1369"/>
              <a:chOff x="1408" y="1227"/>
              <a:chExt cx="623" cy="1369"/>
            </a:xfrm>
          </p:grpSpPr>
          <p:pic>
            <p:nvPicPr>
              <p:cNvPr id="207885" name="Picture 34" descr="girl.jpg                                                       000C6DC2Norman                         BC763FDF:">
                <a:extLst>
                  <a:ext uri="{FF2B5EF4-FFF2-40B4-BE49-F238E27FC236}">
                    <a16:creationId xmlns:a16="http://schemas.microsoft.com/office/drawing/2014/main" id="{7E856B11-676D-454A-9881-7376683DFF0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1227"/>
                <a:ext cx="336"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86" name="Text Box 36">
                <a:extLst>
                  <a:ext uri="{FF2B5EF4-FFF2-40B4-BE49-F238E27FC236}">
                    <a16:creationId xmlns:a16="http://schemas.microsoft.com/office/drawing/2014/main" id="{F9AB24CE-0360-4106-B94F-B934DF14248B}"/>
                  </a:ext>
                </a:extLst>
              </p:cNvPr>
              <p:cNvSpPr txBox="1">
                <a:spLocks noChangeArrowheads="1"/>
              </p:cNvSpPr>
              <p:nvPr/>
            </p:nvSpPr>
            <p:spPr bwMode="auto">
              <a:xfrm>
                <a:off x="1408" y="2007"/>
                <a:ext cx="623"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Females</a:t>
                </a:r>
              </a:p>
              <a:p>
                <a:pPr algn="ctr" eaLnBrk="1" hangingPunct="1">
                  <a:spcBef>
                    <a:spcPct val="0"/>
                  </a:spcBef>
                  <a:buClrTx/>
                  <a:buFontTx/>
                  <a:buNone/>
                </a:pPr>
                <a:r>
                  <a:rPr lang="en-US" altLang="en-US" sz="2500">
                    <a:latin typeface="Arial" panose="020B0604020202020204" pitchFamily="34" charset="0"/>
                  </a:rPr>
                  <a:t>Memory</a:t>
                </a:r>
              </a:p>
              <a:p>
                <a:pPr algn="ctr" eaLnBrk="1" hangingPunct="1">
                  <a:spcBef>
                    <a:spcPct val="0"/>
                  </a:spcBef>
                  <a:buClrTx/>
                  <a:buFontTx/>
                  <a:buNone/>
                </a:pPr>
                <a:r>
                  <a:rPr lang="en-US" altLang="en-US" sz="2500">
                    <a:latin typeface="Arial" panose="020B0604020202020204" pitchFamily="34" charset="0"/>
                  </a:rPr>
                  <a:t>Span</a:t>
                </a:r>
                <a:endParaRPr lang="en-US" altLang="en-US" sz="3334">
                  <a:latin typeface="Times New Roman" panose="02020603050405020304" pitchFamily="18" charset="0"/>
                </a:endParaRPr>
              </a:p>
            </p:txBody>
          </p:sp>
        </p:grpSp>
        <p:grpSp>
          <p:nvGrpSpPr>
            <p:cNvPr id="207881" name="Group 40">
              <a:extLst>
                <a:ext uri="{FF2B5EF4-FFF2-40B4-BE49-F238E27FC236}">
                  <a16:creationId xmlns:a16="http://schemas.microsoft.com/office/drawing/2014/main" id="{CEA5546C-3BC4-4F3D-9682-00DB39481BFB}"/>
                </a:ext>
              </a:extLst>
            </p:cNvPr>
            <p:cNvGrpSpPr>
              <a:grpSpLocks/>
            </p:cNvGrpSpPr>
            <p:nvPr/>
          </p:nvGrpSpPr>
          <p:grpSpPr bwMode="auto">
            <a:xfrm>
              <a:off x="1399" y="1291"/>
              <a:ext cx="592" cy="1305"/>
              <a:chOff x="2503" y="1291"/>
              <a:chExt cx="592" cy="1305"/>
            </a:xfrm>
          </p:grpSpPr>
          <p:pic>
            <p:nvPicPr>
              <p:cNvPr id="207883" name="Picture 35" descr="boy.jpg                                                        000C6DC2Norman                         BC763FDF:">
                <a:extLst>
                  <a:ext uri="{FF2B5EF4-FFF2-40B4-BE49-F238E27FC236}">
                    <a16:creationId xmlns:a16="http://schemas.microsoft.com/office/drawing/2014/main" id="{085C4EB4-E62B-4988-B38F-D510D6546C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8" y="1291"/>
                <a:ext cx="28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84" name="Text Box 37">
                <a:extLst>
                  <a:ext uri="{FF2B5EF4-FFF2-40B4-BE49-F238E27FC236}">
                    <a16:creationId xmlns:a16="http://schemas.microsoft.com/office/drawing/2014/main" id="{78EDCD9B-496B-4ABD-B5CD-F7D9C7D4B28C}"/>
                  </a:ext>
                </a:extLst>
              </p:cNvPr>
              <p:cNvSpPr txBox="1">
                <a:spLocks noChangeArrowheads="1"/>
              </p:cNvSpPr>
              <p:nvPr/>
            </p:nvSpPr>
            <p:spPr bwMode="auto">
              <a:xfrm>
                <a:off x="2503" y="2007"/>
                <a:ext cx="592"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Males</a:t>
                </a:r>
              </a:p>
              <a:p>
                <a:pPr algn="ctr" eaLnBrk="1" hangingPunct="1">
                  <a:spcBef>
                    <a:spcPct val="0"/>
                  </a:spcBef>
                  <a:buClrTx/>
                  <a:buFontTx/>
                  <a:buNone/>
                </a:pPr>
                <a:r>
                  <a:rPr lang="en-US" altLang="en-US" sz="2500">
                    <a:latin typeface="Arial" panose="020B0604020202020204" pitchFamily="34" charset="0"/>
                  </a:rPr>
                  <a:t>Memory</a:t>
                </a:r>
              </a:p>
              <a:p>
                <a:pPr algn="ctr" eaLnBrk="1" hangingPunct="1">
                  <a:spcBef>
                    <a:spcPct val="0"/>
                  </a:spcBef>
                  <a:buClrTx/>
                  <a:buFontTx/>
                  <a:buNone/>
                </a:pPr>
                <a:r>
                  <a:rPr lang="en-US" altLang="en-US" sz="2500">
                    <a:latin typeface="Arial" panose="020B0604020202020204" pitchFamily="34" charset="0"/>
                  </a:rPr>
                  <a:t>Span</a:t>
                </a:r>
                <a:endParaRPr lang="en-US" altLang="en-US" sz="3334">
                  <a:latin typeface="Times New Roman" panose="02020603050405020304" pitchFamily="18" charset="0"/>
                </a:endParaRPr>
              </a:p>
            </p:txBody>
          </p:sp>
        </p:grpSp>
        <p:sp>
          <p:nvSpPr>
            <p:cNvPr id="207882" name="Text Box 38">
              <a:extLst>
                <a:ext uri="{FF2B5EF4-FFF2-40B4-BE49-F238E27FC236}">
                  <a16:creationId xmlns:a16="http://schemas.microsoft.com/office/drawing/2014/main" id="{F78B9AC8-83DB-464D-B5D8-3AF62AF58514}"/>
                </a:ext>
              </a:extLst>
            </p:cNvPr>
            <p:cNvSpPr txBox="1">
              <a:spLocks noChangeArrowheads="1"/>
            </p:cNvSpPr>
            <p:nvPr/>
          </p:nvSpPr>
          <p:spPr bwMode="auto">
            <a:xfrm>
              <a:off x="2142" y="2050"/>
              <a:ext cx="187"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spcBef>
                  <a:spcPct val="0"/>
                </a:spcBef>
                <a:buClrTx/>
                <a:buFontTx/>
                <a:buNone/>
              </a:pPr>
              <a:r>
                <a:rPr lang="en-US" altLang="en-US" sz="3334">
                  <a:latin typeface="Times New Roman" panose="02020603050405020304" pitchFamily="18" charset="0"/>
                </a:rPr>
                <a:t>+</a:t>
              </a:r>
            </a:p>
          </p:txBody>
        </p:sp>
      </p:grpSp>
    </p:spTree>
  </p:cSld>
  <p:clrMapOvr>
    <a:masterClrMapping/>
  </p:clrMapOvr>
  <p:transition advTm="36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84087"/>
            <a:ext cx="7331765" cy="707886"/>
          </a:xfrm>
          <a:solidFill>
            <a:schemeClr val="accent2">
              <a:lumMod val="75000"/>
              <a:alpha val="75000"/>
            </a:schemeClr>
          </a:solidFill>
        </p:spPr>
        <p:txBody>
          <a:bodyPr>
            <a:spAutoFit/>
          </a:bodyPr>
          <a:lstStyle/>
          <a:p>
            <a:r>
              <a:rPr lang="en-US" sz="4000" b="1" dirty="0">
                <a:solidFill>
                  <a:schemeClr val="bg1"/>
                </a:solidFill>
                <a:latin typeface="Arial" panose="020B0604020202020204" pitchFamily="34" charset="0"/>
                <a:cs typeface="Arial" panose="020B0604020202020204" pitchFamily="34" charset="0"/>
              </a:rPr>
              <a:t>Session 1: Topics</a:t>
            </a:r>
          </a:p>
        </p:txBody>
      </p:sp>
      <p:sp>
        <p:nvSpPr>
          <p:cNvPr id="5" name="Rounded Rectangle 4"/>
          <p:cNvSpPr/>
          <p:nvPr/>
        </p:nvSpPr>
        <p:spPr>
          <a:xfrm>
            <a:off x="1235763" y="2755141"/>
            <a:ext cx="6384235" cy="1940957"/>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Course Goals</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Course Structure</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Grading Structure</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Framework for Information extraction</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The statistical/scientific approach</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Multi linear models and special cases</a:t>
            </a: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73CE8867-82B1-4146-AAD1-1FD2A74BED20}"/>
              </a:ext>
            </a:extLst>
          </p:cNvPr>
          <p:cNvSpPr>
            <a:spLocks noChangeArrowheads="1"/>
          </p:cNvSpPr>
          <p:nvPr/>
        </p:nvSpPr>
        <p:spPr bwMode="auto">
          <a:xfrm>
            <a:off x="435681" y="889000"/>
            <a:ext cx="7728479" cy="47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500" dirty="0">
                <a:solidFill>
                  <a:srgbClr val="000000"/>
                </a:solidFill>
                <a:latin typeface="Geneva" charset="0"/>
              </a:rPr>
              <a:t>Average Salaries for Various Occupations in 1999 </a:t>
            </a:r>
          </a:p>
          <a:p>
            <a:endParaRPr lang="en-US" altLang="en-US" sz="2778" dirty="0">
              <a:solidFill>
                <a:srgbClr val="000000"/>
              </a:solidFill>
            </a:endParaRPr>
          </a:p>
          <a:p>
            <a:r>
              <a:rPr lang="en-US" altLang="en-US" sz="2500" dirty="0">
                <a:solidFill>
                  <a:srgbClr val="000000"/>
                </a:solidFill>
                <a:latin typeface="Monaco" charset="0"/>
              </a:rPr>
              <a:t>112,760 – pediatricians</a:t>
            </a:r>
          </a:p>
          <a:p>
            <a:r>
              <a:rPr lang="en-US" altLang="en-US" sz="2500" dirty="0">
                <a:solidFill>
                  <a:srgbClr val="000000"/>
                </a:solidFill>
                <a:latin typeface="Monaco" charset="0"/>
              </a:rPr>
              <a:t>106,130 – dentists</a:t>
            </a:r>
          </a:p>
          <a:p>
            <a:r>
              <a:rPr lang="en-US" altLang="en-US" sz="2500" dirty="0">
                <a:solidFill>
                  <a:srgbClr val="000000"/>
                </a:solidFill>
                <a:latin typeface="Monaco" charset="0"/>
              </a:rPr>
              <a:t>100,090 – podiatrists</a:t>
            </a:r>
          </a:p>
          <a:p>
            <a:r>
              <a:rPr lang="en-US" altLang="en-US" sz="2500" dirty="0">
                <a:solidFill>
                  <a:srgbClr val="000000"/>
                </a:solidFill>
                <a:latin typeface="Monaco" charset="0"/>
              </a:rPr>
              <a:t> 76,140 - physicists </a:t>
            </a:r>
          </a:p>
          <a:p>
            <a:r>
              <a:rPr lang="en-US" altLang="en-US" sz="2500" dirty="0">
                <a:solidFill>
                  <a:srgbClr val="000000"/>
                </a:solidFill>
                <a:latin typeface="Monaco" charset="0"/>
              </a:rPr>
              <a:t> 53,410 - architects, </a:t>
            </a:r>
          </a:p>
          <a:p>
            <a:r>
              <a:rPr lang="en-US" altLang="en-US" sz="2500" dirty="0">
                <a:solidFill>
                  <a:srgbClr val="000000"/>
                </a:solidFill>
                <a:latin typeface="Monaco" charset="0"/>
              </a:rPr>
              <a:t> 49,720 - school psychologists </a:t>
            </a:r>
          </a:p>
          <a:p>
            <a:r>
              <a:rPr lang="en-US" altLang="en-US" sz="2500" dirty="0">
                <a:solidFill>
                  <a:srgbClr val="000000"/>
                </a:solidFill>
                <a:latin typeface="Monaco" charset="0"/>
              </a:rPr>
              <a:t> 47,910 - flight attendants </a:t>
            </a:r>
          </a:p>
          <a:p>
            <a:r>
              <a:rPr lang="en-US" altLang="en-US" sz="2500" dirty="0">
                <a:solidFill>
                  <a:srgbClr val="000000"/>
                </a:solidFill>
                <a:latin typeface="Monaco" charset="0"/>
              </a:rPr>
              <a:t> 39,560 - elementary teachers </a:t>
            </a:r>
          </a:p>
          <a:p>
            <a:r>
              <a:rPr lang="en-US" altLang="en-US" sz="2500" dirty="0">
                <a:solidFill>
                  <a:srgbClr val="000000"/>
                </a:solidFill>
                <a:latin typeface="Monaco" charset="0"/>
              </a:rPr>
              <a:t> 38,710 - police officers</a:t>
            </a:r>
          </a:p>
          <a:p>
            <a:r>
              <a:rPr lang="en-US" altLang="en-US" sz="2500" dirty="0">
                <a:solidFill>
                  <a:srgbClr val="000000"/>
                </a:solidFill>
                <a:latin typeface="Monaco" charset="0"/>
              </a:rPr>
              <a:t> 18,980 - floral designers</a:t>
            </a:r>
          </a:p>
        </p:txBody>
      </p:sp>
      <p:pic>
        <p:nvPicPr>
          <p:cNvPr id="48131" name="Picture 2" descr="salaries.jpg">
            <a:extLst>
              <a:ext uri="{FF2B5EF4-FFF2-40B4-BE49-F238E27FC236}">
                <a16:creationId xmlns:a16="http://schemas.microsoft.com/office/drawing/2014/main" id="{757656F6-6172-41C9-A685-ED73657B1F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1600"/>
            <a:ext cx="2836333" cy="217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4">
            <a:extLst>
              <a:ext uri="{FF2B5EF4-FFF2-40B4-BE49-F238E27FC236}">
                <a16:creationId xmlns:a16="http://schemas.microsoft.com/office/drawing/2014/main" id="{9BD5A7E2-2F93-4D93-9744-A54648D3BCC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of the Sum</a:t>
            </a:r>
          </a:p>
        </p:txBody>
      </p:sp>
      <p:sp>
        <p:nvSpPr>
          <p:cNvPr id="209923" name="Rectangle 5">
            <a:extLst>
              <a:ext uri="{FF2B5EF4-FFF2-40B4-BE49-F238E27FC236}">
                <a16:creationId xmlns:a16="http://schemas.microsoft.com/office/drawing/2014/main" id="{88536837-CA1F-4C5B-B2CB-C72EA7E33251}"/>
              </a:ext>
            </a:extLst>
          </p:cNvPr>
          <p:cNvSpPr>
            <a:spLocks noGrp="1" noChangeArrowheads="1"/>
          </p:cNvSpPr>
          <p:nvPr>
            <p:ph type="body" idx="4294967295"/>
          </p:nvPr>
        </p:nvSpPr>
        <p:spPr>
          <a:xfrm>
            <a:off x="0" y="1600200"/>
            <a:ext cx="8229600" cy="4525963"/>
          </a:xfrm>
        </p:spPr>
        <p:txBody>
          <a:bodyPr/>
          <a:lstStyle/>
          <a:p>
            <a:pPr>
              <a:buNone/>
              <a:tabLst>
                <a:tab pos="321936" algn="l"/>
              </a:tabLst>
            </a:pPr>
            <a:endParaRPr lang="en-US" altLang="en-US" sz="1000">
              <a:ea typeface="ＭＳ Ｐゴシック" panose="020B0600070205080204" pitchFamily="34" charset="-128"/>
            </a:endParaRPr>
          </a:p>
          <a:p>
            <a:pPr>
              <a:tabLst>
                <a:tab pos="321936" algn="l"/>
              </a:tabLst>
            </a:pPr>
            <a:endParaRPr lang="en-US" altLang="en-US">
              <a:ea typeface="ＭＳ Ｐゴシック" panose="020B0600070205080204" pitchFamily="34" charset="-128"/>
            </a:endParaRPr>
          </a:p>
        </p:txBody>
      </p:sp>
      <p:graphicFrame>
        <p:nvGraphicFramePr>
          <p:cNvPr id="209924" name="Object 2">
            <a:extLst>
              <a:ext uri="{FF2B5EF4-FFF2-40B4-BE49-F238E27FC236}">
                <a16:creationId xmlns:a16="http://schemas.microsoft.com/office/drawing/2014/main" id="{29318E97-76F5-45A0-A17D-E83EDB6199B4}"/>
              </a:ext>
            </a:extLst>
          </p:cNvPr>
          <p:cNvGraphicFramePr>
            <a:graphicFrameLocks noChangeAspect="1"/>
          </p:cNvGraphicFramePr>
          <p:nvPr/>
        </p:nvGraphicFramePr>
        <p:xfrm>
          <a:off x="2978327" y="3193521"/>
          <a:ext cx="3220861" cy="634118"/>
        </p:xfrm>
        <a:graphic>
          <a:graphicData uri="http://schemas.openxmlformats.org/presentationml/2006/ole">
            <mc:AlternateContent xmlns:mc="http://schemas.openxmlformats.org/markup-compatibility/2006">
              <mc:Choice xmlns:v="urn:schemas-microsoft-com:vml" Requires="v">
                <p:oleObj spid="_x0000_s8197" name="Equation" r:id="rId4" imgW="1384300" imgH="292100" progId="Equation.3">
                  <p:embed/>
                </p:oleObj>
              </mc:Choice>
              <mc:Fallback>
                <p:oleObj name="Equation" r:id="rId4" imgW="1384300" imgH="292100" progId="Equation.3">
                  <p:embed/>
                  <p:pic>
                    <p:nvPicPr>
                      <p:cNvPr id="209924" name="Object 2">
                        <a:extLst>
                          <a:ext uri="{FF2B5EF4-FFF2-40B4-BE49-F238E27FC236}">
                            <a16:creationId xmlns:a16="http://schemas.microsoft.com/office/drawing/2014/main" id="{29318E97-76F5-45A0-A17D-E83EDB619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8327" y="3193521"/>
                        <a:ext cx="3220861" cy="6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8000"/>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6654AC8F-DED6-44E3-AB1D-0CC7A941A77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of the Sum</a:t>
            </a:r>
          </a:p>
        </p:txBody>
      </p:sp>
      <p:sp>
        <p:nvSpPr>
          <p:cNvPr id="211971" name="Rectangle 3">
            <a:extLst>
              <a:ext uri="{FF2B5EF4-FFF2-40B4-BE49-F238E27FC236}">
                <a16:creationId xmlns:a16="http://schemas.microsoft.com/office/drawing/2014/main" id="{35378F44-52B6-46B0-9DB6-3E321A95170B}"/>
              </a:ext>
            </a:extLst>
          </p:cNvPr>
          <p:cNvSpPr>
            <a:spLocks noGrp="1" noChangeArrowheads="1"/>
          </p:cNvSpPr>
          <p:nvPr>
            <p:ph type="body" idx="4294967295"/>
          </p:nvPr>
        </p:nvSpPr>
        <p:spPr>
          <a:xfrm>
            <a:off x="0" y="1600200"/>
            <a:ext cx="8229600" cy="4525963"/>
          </a:xfrm>
        </p:spPr>
        <p:txBody>
          <a:bodyPr/>
          <a:lstStyle/>
          <a:p>
            <a:pPr>
              <a:buNone/>
              <a:tabLst>
                <a:tab pos="321936" algn="l"/>
              </a:tabLst>
            </a:pPr>
            <a:endParaRPr lang="en-US" altLang="en-US" sz="1000">
              <a:ea typeface="ＭＳ Ｐゴシック" panose="020B0600070205080204" pitchFamily="34" charset="-128"/>
            </a:endParaRPr>
          </a:p>
          <a:p>
            <a:pPr>
              <a:tabLst>
                <a:tab pos="321936" algn="l"/>
              </a:tabLst>
            </a:pPr>
            <a:endParaRPr lang="en-US" altLang="en-US">
              <a:ea typeface="ＭＳ Ｐゴシック" panose="020B0600070205080204" pitchFamily="34" charset="-128"/>
            </a:endParaRPr>
          </a:p>
        </p:txBody>
      </p:sp>
      <p:sp>
        <p:nvSpPr>
          <p:cNvPr id="211972" name="Rectangle 17">
            <a:extLst>
              <a:ext uri="{FF2B5EF4-FFF2-40B4-BE49-F238E27FC236}">
                <a16:creationId xmlns:a16="http://schemas.microsoft.com/office/drawing/2014/main" id="{3F69874E-BFD2-46F4-8059-9060B549EE74}"/>
              </a:ext>
            </a:extLst>
          </p:cNvPr>
          <p:cNvSpPr>
            <a:spLocks noChangeArrowheads="1"/>
          </p:cNvSpPr>
          <p:nvPr/>
        </p:nvSpPr>
        <p:spPr bwMode="auto">
          <a:xfrm>
            <a:off x="539750" y="2413000"/>
            <a:ext cx="8064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71500" indent="-571500"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endParaRPr lang="en-US" altLang="en-US" sz="2778"/>
          </a:p>
        </p:txBody>
      </p:sp>
      <p:graphicFrame>
        <p:nvGraphicFramePr>
          <p:cNvPr id="211973" name="Object 2">
            <a:extLst>
              <a:ext uri="{FF2B5EF4-FFF2-40B4-BE49-F238E27FC236}">
                <a16:creationId xmlns:a16="http://schemas.microsoft.com/office/drawing/2014/main" id="{238CFF44-B2ED-4D02-AD75-6B52B2CA740A}"/>
              </a:ext>
            </a:extLst>
          </p:cNvPr>
          <p:cNvGraphicFramePr>
            <a:graphicFrameLocks noChangeAspect="1"/>
          </p:cNvGraphicFramePr>
          <p:nvPr/>
        </p:nvGraphicFramePr>
        <p:xfrm>
          <a:off x="3003022" y="4750153"/>
          <a:ext cx="2993319" cy="405694"/>
        </p:xfrm>
        <a:graphic>
          <a:graphicData uri="http://schemas.openxmlformats.org/presentationml/2006/ole">
            <mc:AlternateContent xmlns:mc="http://schemas.openxmlformats.org/markup-compatibility/2006">
              <mc:Choice xmlns:v="urn:schemas-microsoft-com:vml" Requires="v">
                <p:oleObj spid="_x0000_s9227" name="Equation" r:id="rId4" imgW="2095500" imgH="304800" progId="Equation.3">
                  <p:embed/>
                </p:oleObj>
              </mc:Choice>
              <mc:Fallback>
                <p:oleObj name="Equation" r:id="rId4" imgW="2095500" imgH="304800" progId="Equation.3">
                  <p:embed/>
                  <p:pic>
                    <p:nvPicPr>
                      <p:cNvPr id="211973" name="Object 2">
                        <a:extLst>
                          <a:ext uri="{FF2B5EF4-FFF2-40B4-BE49-F238E27FC236}">
                            <a16:creationId xmlns:a16="http://schemas.microsoft.com/office/drawing/2014/main" id="{238CFF44-B2ED-4D02-AD75-6B52B2CA7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22" y="4750153"/>
                        <a:ext cx="2993319" cy="40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1974" name="Group 31">
            <a:extLst>
              <a:ext uri="{FF2B5EF4-FFF2-40B4-BE49-F238E27FC236}">
                <a16:creationId xmlns:a16="http://schemas.microsoft.com/office/drawing/2014/main" id="{A0A87054-9DBF-4A56-9351-8DA73EC01F41}"/>
              </a:ext>
            </a:extLst>
          </p:cNvPr>
          <p:cNvGrpSpPr>
            <a:grpSpLocks/>
          </p:cNvGrpSpPr>
          <p:nvPr/>
        </p:nvGrpSpPr>
        <p:grpSpPr bwMode="auto">
          <a:xfrm>
            <a:off x="5071181" y="1894417"/>
            <a:ext cx="1831799" cy="2254250"/>
            <a:chOff x="2236" y="715"/>
            <a:chExt cx="808" cy="1065"/>
          </a:xfrm>
        </p:grpSpPr>
        <p:pic>
          <p:nvPicPr>
            <p:cNvPr id="211978" name="Picture 20" descr="girl.jpg                                                       000C6DC2Norman                         BC763FDF:">
              <a:extLst>
                <a:ext uri="{FF2B5EF4-FFF2-40B4-BE49-F238E27FC236}">
                  <a16:creationId xmlns:a16="http://schemas.microsoft.com/office/drawing/2014/main" id="{2A1CB69A-C728-45BB-AA22-AD492D91FC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2" y="715"/>
              <a:ext cx="336"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1979" name="Object 4">
              <a:extLst>
                <a:ext uri="{FF2B5EF4-FFF2-40B4-BE49-F238E27FC236}">
                  <a16:creationId xmlns:a16="http://schemas.microsoft.com/office/drawing/2014/main" id="{780853D9-6F15-409F-8515-A62619417582}"/>
                </a:ext>
              </a:extLst>
            </p:cNvPr>
            <p:cNvGraphicFramePr>
              <a:graphicFrameLocks noChangeAspect="1"/>
            </p:cNvGraphicFramePr>
            <p:nvPr/>
          </p:nvGraphicFramePr>
          <p:xfrm>
            <a:off x="2236" y="1500"/>
            <a:ext cx="808" cy="280"/>
          </p:xfrm>
          <a:graphic>
            <a:graphicData uri="http://schemas.openxmlformats.org/presentationml/2006/ole">
              <mc:AlternateContent xmlns:mc="http://schemas.openxmlformats.org/markup-compatibility/2006">
                <mc:Choice xmlns:v="urn:schemas-microsoft-com:vml" Requires="v">
                  <p:oleObj spid="_x0000_s9228" name="Equation" r:id="rId7" imgW="1282700" imgH="444500" progId="Equation.3">
                    <p:embed/>
                  </p:oleObj>
                </mc:Choice>
                <mc:Fallback>
                  <p:oleObj name="Equation" r:id="rId7" imgW="1282700" imgH="444500" progId="Equation.3">
                    <p:embed/>
                    <p:pic>
                      <p:nvPicPr>
                        <p:cNvPr id="211979" name="Object 4">
                          <a:extLst>
                            <a:ext uri="{FF2B5EF4-FFF2-40B4-BE49-F238E27FC236}">
                              <a16:creationId xmlns:a16="http://schemas.microsoft.com/office/drawing/2014/main" id="{780853D9-6F15-409F-8515-A626194175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6" y="1500"/>
                          <a:ext cx="80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1975" name="Group 30">
            <a:extLst>
              <a:ext uri="{FF2B5EF4-FFF2-40B4-BE49-F238E27FC236}">
                <a16:creationId xmlns:a16="http://schemas.microsoft.com/office/drawing/2014/main" id="{134E2659-6F62-45D9-A789-897D29A444BA}"/>
              </a:ext>
            </a:extLst>
          </p:cNvPr>
          <p:cNvGrpSpPr>
            <a:grpSpLocks/>
          </p:cNvGrpSpPr>
          <p:nvPr/>
        </p:nvGrpSpPr>
        <p:grpSpPr bwMode="auto">
          <a:xfrm>
            <a:off x="2086681" y="2030236"/>
            <a:ext cx="1922639" cy="2118431"/>
            <a:chOff x="920" y="779"/>
            <a:chExt cx="848" cy="1001"/>
          </a:xfrm>
        </p:grpSpPr>
        <p:pic>
          <p:nvPicPr>
            <p:cNvPr id="211976" name="Picture 21" descr="boy.jpg                                                        000C6DC2Norman                         BC763FDF:">
              <a:extLst>
                <a:ext uri="{FF2B5EF4-FFF2-40B4-BE49-F238E27FC236}">
                  <a16:creationId xmlns:a16="http://schemas.microsoft.com/office/drawing/2014/main" id="{FC13963E-C5E0-4C10-9305-1E7F03CE220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92" y="779"/>
              <a:ext cx="28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1977" name="Object 3">
              <a:extLst>
                <a:ext uri="{FF2B5EF4-FFF2-40B4-BE49-F238E27FC236}">
                  <a16:creationId xmlns:a16="http://schemas.microsoft.com/office/drawing/2014/main" id="{9A4D747E-937F-450D-A384-7CDF813522D3}"/>
                </a:ext>
              </a:extLst>
            </p:cNvPr>
            <p:cNvGraphicFramePr>
              <a:graphicFrameLocks noChangeAspect="1"/>
            </p:cNvGraphicFramePr>
            <p:nvPr/>
          </p:nvGraphicFramePr>
          <p:xfrm>
            <a:off x="920" y="1500"/>
            <a:ext cx="848" cy="280"/>
          </p:xfrm>
          <a:graphic>
            <a:graphicData uri="http://schemas.openxmlformats.org/presentationml/2006/ole">
              <mc:AlternateContent xmlns:mc="http://schemas.openxmlformats.org/markup-compatibility/2006">
                <mc:Choice xmlns:v="urn:schemas-microsoft-com:vml" Requires="v">
                  <p:oleObj spid="_x0000_s9229" name="Equation" r:id="rId10" imgW="1346200" imgH="444500" progId="Equation.3">
                    <p:embed/>
                  </p:oleObj>
                </mc:Choice>
                <mc:Fallback>
                  <p:oleObj name="Equation" r:id="rId10" imgW="1346200" imgH="444500" progId="Equation.3">
                    <p:embed/>
                    <p:pic>
                      <p:nvPicPr>
                        <p:cNvPr id="211977" name="Object 3">
                          <a:extLst>
                            <a:ext uri="{FF2B5EF4-FFF2-40B4-BE49-F238E27FC236}">
                              <a16:creationId xmlns:a16="http://schemas.microsoft.com/office/drawing/2014/main" id="{9A4D747E-937F-450D-A384-7CDF813522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 y="1500"/>
                          <a:ext cx="84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advTm="17776"/>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BC2D19E9-7911-4FD3-9129-48A0341DA45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of the Difference</a:t>
            </a:r>
          </a:p>
        </p:txBody>
      </p:sp>
      <p:sp>
        <p:nvSpPr>
          <p:cNvPr id="214019" name="Rectangle 3">
            <a:extLst>
              <a:ext uri="{FF2B5EF4-FFF2-40B4-BE49-F238E27FC236}">
                <a16:creationId xmlns:a16="http://schemas.microsoft.com/office/drawing/2014/main" id="{A2E739BD-E37C-4240-A80C-5BEF49252B9B}"/>
              </a:ext>
            </a:extLst>
          </p:cNvPr>
          <p:cNvSpPr>
            <a:spLocks noGrp="1" noChangeArrowheads="1"/>
          </p:cNvSpPr>
          <p:nvPr>
            <p:ph type="body" idx="4294967295"/>
          </p:nvPr>
        </p:nvSpPr>
        <p:spPr>
          <a:xfrm>
            <a:off x="0" y="1600200"/>
            <a:ext cx="8229600" cy="4525963"/>
          </a:xfrm>
        </p:spPr>
        <p:txBody>
          <a:bodyPr/>
          <a:lstStyle/>
          <a:p>
            <a:pPr>
              <a:buNone/>
              <a:tabLst>
                <a:tab pos="321936" algn="l"/>
              </a:tabLst>
            </a:pPr>
            <a:endParaRPr lang="en-US" altLang="en-US" sz="1000">
              <a:ea typeface="ＭＳ Ｐゴシック" panose="020B0600070205080204" pitchFamily="34" charset="-128"/>
            </a:endParaRPr>
          </a:p>
          <a:p>
            <a:pPr>
              <a:tabLst>
                <a:tab pos="321936" algn="l"/>
              </a:tabLst>
            </a:pPr>
            <a:endParaRPr lang="en-US" altLang="en-US">
              <a:ea typeface="ＭＳ Ｐゴシック" panose="020B0600070205080204" pitchFamily="34" charset="-128"/>
            </a:endParaRPr>
          </a:p>
        </p:txBody>
      </p:sp>
      <p:sp>
        <p:nvSpPr>
          <p:cNvPr id="214020" name="Rectangle 21">
            <a:extLst>
              <a:ext uri="{FF2B5EF4-FFF2-40B4-BE49-F238E27FC236}">
                <a16:creationId xmlns:a16="http://schemas.microsoft.com/office/drawing/2014/main" id="{97D3E720-B72C-4A5C-94CD-75B8906FFEFB}"/>
              </a:ext>
            </a:extLst>
          </p:cNvPr>
          <p:cNvSpPr>
            <a:spLocks noChangeArrowheads="1"/>
          </p:cNvSpPr>
          <p:nvPr/>
        </p:nvSpPr>
        <p:spPr bwMode="auto">
          <a:xfrm>
            <a:off x="1202091" y="2107847"/>
            <a:ext cx="6739819" cy="33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buFontTx/>
              <a:buNone/>
            </a:pPr>
            <a:endParaRPr lang="en-US" altLang="en-US" sz="3334"/>
          </a:p>
        </p:txBody>
      </p:sp>
      <p:graphicFrame>
        <p:nvGraphicFramePr>
          <p:cNvPr id="214021" name="Object 2">
            <a:extLst>
              <a:ext uri="{FF2B5EF4-FFF2-40B4-BE49-F238E27FC236}">
                <a16:creationId xmlns:a16="http://schemas.microsoft.com/office/drawing/2014/main" id="{8F0A5433-A0E8-4CB4-B801-C14DB0B28942}"/>
              </a:ext>
            </a:extLst>
          </p:cNvPr>
          <p:cNvGraphicFramePr>
            <a:graphicFrameLocks noChangeAspect="1"/>
          </p:cNvGraphicFramePr>
          <p:nvPr/>
        </p:nvGraphicFramePr>
        <p:xfrm>
          <a:off x="2271007" y="2988910"/>
          <a:ext cx="4673423" cy="792868"/>
        </p:xfrm>
        <a:graphic>
          <a:graphicData uri="http://schemas.openxmlformats.org/presentationml/2006/ole">
            <mc:AlternateContent xmlns:mc="http://schemas.openxmlformats.org/markup-compatibility/2006">
              <mc:Choice xmlns:v="urn:schemas-microsoft-com:vml" Requires="v">
                <p:oleObj spid="_x0000_s10245" name="Equation" r:id="rId4" imgW="2654300" imgH="482600" progId="Equation.3">
                  <p:embed/>
                </p:oleObj>
              </mc:Choice>
              <mc:Fallback>
                <p:oleObj name="Equation" r:id="rId4" imgW="2654300" imgH="482600" progId="Equation.3">
                  <p:embed/>
                  <p:pic>
                    <p:nvPicPr>
                      <p:cNvPr id="214021" name="Object 2">
                        <a:extLst>
                          <a:ext uri="{FF2B5EF4-FFF2-40B4-BE49-F238E27FC236}">
                            <a16:creationId xmlns:a16="http://schemas.microsoft.com/office/drawing/2014/main" id="{8F0A5433-A0E8-4CB4-B801-C14DB0B28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007" y="2988910"/>
                        <a:ext cx="4673423" cy="79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9000"/>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C6D3FCFF-D3BB-4E16-9BDA-8A915C0E50B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Sum Law</a:t>
            </a:r>
          </a:p>
        </p:txBody>
      </p:sp>
      <p:sp>
        <p:nvSpPr>
          <p:cNvPr id="216067" name="Rectangle 4">
            <a:extLst>
              <a:ext uri="{FF2B5EF4-FFF2-40B4-BE49-F238E27FC236}">
                <a16:creationId xmlns:a16="http://schemas.microsoft.com/office/drawing/2014/main" id="{F7F46E0B-9699-47C7-A5D3-BFBB2DB7A3F7}"/>
              </a:ext>
            </a:extLst>
          </p:cNvPr>
          <p:cNvSpPr>
            <a:spLocks noChangeArrowheads="1"/>
          </p:cNvSpPr>
          <p:nvPr/>
        </p:nvSpPr>
        <p:spPr bwMode="auto">
          <a:xfrm>
            <a:off x="766410" y="1989667"/>
            <a:ext cx="7611181" cy="33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buFontTx/>
              <a:buNone/>
            </a:pPr>
            <a:endParaRPr lang="en-US" altLang="en-US" sz="2778"/>
          </a:p>
        </p:txBody>
      </p:sp>
      <p:graphicFrame>
        <p:nvGraphicFramePr>
          <p:cNvPr id="216068" name="Object 2">
            <a:extLst>
              <a:ext uri="{FF2B5EF4-FFF2-40B4-BE49-F238E27FC236}">
                <a16:creationId xmlns:a16="http://schemas.microsoft.com/office/drawing/2014/main" id="{20EB0E62-77C8-4C8B-8C2D-E122FF6FEE6E}"/>
              </a:ext>
            </a:extLst>
          </p:cNvPr>
          <p:cNvGraphicFramePr>
            <a:graphicFrameLocks noChangeAspect="1"/>
          </p:cNvGraphicFramePr>
          <p:nvPr/>
        </p:nvGraphicFramePr>
        <p:xfrm>
          <a:off x="2512660" y="3014487"/>
          <a:ext cx="4438826" cy="837847"/>
        </p:xfrm>
        <a:graphic>
          <a:graphicData uri="http://schemas.openxmlformats.org/presentationml/2006/ole">
            <mc:AlternateContent xmlns:mc="http://schemas.openxmlformats.org/markup-compatibility/2006">
              <mc:Choice xmlns:v="urn:schemas-microsoft-com:vml" Requires="v">
                <p:oleObj spid="_x0000_s11269" name="Equation" r:id="rId4" imgW="2197100" imgH="444500" progId="Equation.3">
                  <p:embed/>
                </p:oleObj>
              </mc:Choice>
              <mc:Fallback>
                <p:oleObj name="Equation" r:id="rId4" imgW="2197100" imgH="444500" progId="Equation.3">
                  <p:embed/>
                  <p:pic>
                    <p:nvPicPr>
                      <p:cNvPr id="216068" name="Object 2">
                        <a:extLst>
                          <a:ext uri="{FF2B5EF4-FFF2-40B4-BE49-F238E27FC236}">
                            <a16:creationId xmlns:a16="http://schemas.microsoft.com/office/drawing/2014/main" id="{20EB0E62-77C8-4C8B-8C2D-E122FF6FE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660" y="3014487"/>
                        <a:ext cx="4438826" cy="83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24000"/>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0136A87A-E581-480C-927D-7AFCFB1B368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Independence</a:t>
            </a:r>
          </a:p>
        </p:txBody>
      </p:sp>
      <p:sp>
        <p:nvSpPr>
          <p:cNvPr id="218116" name="Rectangle 7">
            <a:extLst>
              <a:ext uri="{FF2B5EF4-FFF2-40B4-BE49-F238E27FC236}">
                <a16:creationId xmlns:a16="http://schemas.microsoft.com/office/drawing/2014/main" id="{2346A4EA-FABE-4B53-82AF-3D04AB5B8005}"/>
              </a:ext>
            </a:extLst>
          </p:cNvPr>
          <p:cNvSpPr>
            <a:spLocks noGrp="1" noChangeArrowheads="1"/>
          </p:cNvSpPr>
          <p:nvPr>
            <p:ph type="body" idx="4294967295"/>
          </p:nvPr>
        </p:nvSpPr>
        <p:spPr>
          <a:xfrm>
            <a:off x="0" y="1600200"/>
            <a:ext cx="8229600" cy="4525963"/>
          </a:xfrm>
        </p:spPr>
        <p:txBody>
          <a:bodyPr/>
          <a:lstStyle/>
          <a:p>
            <a:pPr algn="ctr" eaLnBrk="1" hangingPunct="1">
              <a:buFontTx/>
              <a:buNone/>
            </a:pPr>
            <a:endParaRPr lang="en-US" altLang="en-US">
              <a:solidFill>
                <a:schemeClr val="hlink"/>
              </a:solidFill>
              <a:ea typeface="ＭＳ Ｐゴシック" panose="020B0600070205080204" pitchFamily="34" charset="-128"/>
            </a:endParaRPr>
          </a:p>
          <a:p>
            <a:pPr algn="ct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These formulas for the sum and difference of variables </a:t>
            </a:r>
            <a:r>
              <a:rPr lang="en-US" altLang="en-US">
                <a:solidFill>
                  <a:schemeClr val="hlink"/>
                </a:solidFill>
                <a:ea typeface="ＭＳ Ｐゴシック" panose="020B0600070205080204" pitchFamily="34" charset="-128"/>
              </a:rPr>
              <a:t>ONLY</a:t>
            </a:r>
            <a:r>
              <a:rPr lang="en-US" altLang="en-US">
                <a:ea typeface="ＭＳ Ｐゴシック" panose="020B0600070205080204" pitchFamily="34" charset="-128"/>
              </a:rPr>
              <a:t> apply when the variables are </a:t>
            </a:r>
            <a:r>
              <a:rPr lang="en-US" altLang="en-US">
                <a:solidFill>
                  <a:schemeClr val="hlink"/>
                </a:solidFill>
                <a:ea typeface="ＭＳ Ｐゴシック" panose="020B0600070205080204" pitchFamily="34" charset="-128"/>
              </a:rPr>
              <a:t>independent</a:t>
            </a:r>
            <a:r>
              <a:rPr lang="en-US" altLang="en-US">
                <a:ea typeface="ＭＳ Ｐゴシック" panose="020B0600070205080204" pitchFamily="34" charset="-128"/>
              </a:rPr>
              <a:t>.</a:t>
            </a:r>
            <a:endParaRPr lang="en-US" altLang="en-US">
              <a:solidFill>
                <a:srgbClr val="FF0000"/>
              </a:solidFill>
              <a:ea typeface="ＭＳ Ｐゴシック" panose="020B0600070205080204" pitchFamily="34" charset="-128"/>
            </a:endParaRPr>
          </a:p>
        </p:txBody>
      </p:sp>
      <p:sp>
        <p:nvSpPr>
          <p:cNvPr id="218115" name="Rectangle 4">
            <a:extLst>
              <a:ext uri="{FF2B5EF4-FFF2-40B4-BE49-F238E27FC236}">
                <a16:creationId xmlns:a16="http://schemas.microsoft.com/office/drawing/2014/main" id="{4EBEBA55-BC21-4708-9EC4-BB1D891D1913}"/>
              </a:ext>
            </a:extLst>
          </p:cNvPr>
          <p:cNvSpPr>
            <a:spLocks noChangeArrowheads="1"/>
          </p:cNvSpPr>
          <p:nvPr/>
        </p:nvSpPr>
        <p:spPr bwMode="auto">
          <a:xfrm>
            <a:off x="766410" y="1989667"/>
            <a:ext cx="7611181" cy="335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817" tIns="39908" rIns="79817" bIns="39908"/>
          <a:lstStyle>
            <a:lvl1pPr marL="539750" indent="-539750" defTabSz="1436688">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defTabSz="1436688">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defTabSz="1436688">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defTabSz="1436688">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defTabSz="1436688"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eaLnBrk="1" hangingPunct="1">
              <a:buFontTx/>
              <a:buNone/>
            </a:pPr>
            <a:endParaRPr lang="en-US" altLang="en-US" sz="2778"/>
          </a:p>
        </p:txBody>
      </p:sp>
      <p:sp>
        <p:nvSpPr>
          <p:cNvPr id="218117" name="WordArt 8">
            <a:extLst>
              <a:ext uri="{FF2B5EF4-FFF2-40B4-BE49-F238E27FC236}">
                <a16:creationId xmlns:a16="http://schemas.microsoft.com/office/drawing/2014/main" id="{1CCFB968-0E1A-4B1E-8581-FF7181B8D4BD}"/>
              </a:ext>
            </a:extLst>
          </p:cNvPr>
          <p:cNvSpPr>
            <a:spLocks noChangeArrowheads="1" noChangeShapeType="1" noTextEdit="1"/>
          </p:cNvSpPr>
          <p:nvPr/>
        </p:nvSpPr>
        <p:spPr bwMode="auto">
          <a:xfrm>
            <a:off x="2819400" y="1515180"/>
            <a:ext cx="2866319" cy="1141236"/>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5000" kern="10" dirty="0">
                <a:ln w="9525">
                  <a:round/>
                  <a:headEnd/>
                  <a:tailEnd/>
                </a:ln>
                <a:gradFill rotWithShape="1">
                  <a:gsLst>
                    <a:gs pos="0">
                      <a:srgbClr val="FFE701"/>
                    </a:gs>
                    <a:gs pos="100000">
                      <a:srgbClr val="FE3E02"/>
                    </a:gs>
                  </a:gsLst>
                  <a:lin ang="5400000" scaled="1"/>
                </a:gradFill>
                <a:latin typeface="Impact" panose="020B0806030902050204" pitchFamily="34" charset="0"/>
              </a:rPr>
              <a:t>HOWEVER</a:t>
            </a:r>
          </a:p>
        </p:txBody>
      </p:sp>
    </p:spTree>
  </p:cSld>
  <p:clrMapOvr>
    <a:masterClrMapping/>
  </p:clrMapOvr>
  <p:transition advTm="11000"/>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162" name="Group 9">
            <a:extLst>
              <a:ext uri="{FF2B5EF4-FFF2-40B4-BE49-F238E27FC236}">
                <a16:creationId xmlns:a16="http://schemas.microsoft.com/office/drawing/2014/main" id="{149A3C97-3068-4C33-AA69-F46493B7FCA8}"/>
              </a:ext>
            </a:extLst>
          </p:cNvPr>
          <p:cNvGrpSpPr>
            <a:grpSpLocks/>
          </p:cNvGrpSpPr>
          <p:nvPr/>
        </p:nvGrpSpPr>
        <p:grpSpPr bwMode="auto">
          <a:xfrm>
            <a:off x="5096014" y="1014236"/>
            <a:ext cx="1412474" cy="2897717"/>
            <a:chOff x="1407" y="1227"/>
            <a:chExt cx="623" cy="1369"/>
          </a:xfrm>
        </p:grpSpPr>
        <p:pic>
          <p:nvPicPr>
            <p:cNvPr id="220169" name="Picture 10" descr="girl.jpg                                                       000C6DC2Norman                         BC763FDF:">
              <a:extLst>
                <a:ext uri="{FF2B5EF4-FFF2-40B4-BE49-F238E27FC236}">
                  <a16:creationId xmlns:a16="http://schemas.microsoft.com/office/drawing/2014/main" id="{7DD8A525-83C4-4E6A-8D5F-5541196C54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 y="1227"/>
              <a:ext cx="336"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70" name="Text Box 11">
              <a:extLst>
                <a:ext uri="{FF2B5EF4-FFF2-40B4-BE49-F238E27FC236}">
                  <a16:creationId xmlns:a16="http://schemas.microsoft.com/office/drawing/2014/main" id="{4171A501-B8C7-44A4-9D59-2876B5446E23}"/>
                </a:ext>
              </a:extLst>
            </p:cNvPr>
            <p:cNvSpPr txBox="1">
              <a:spLocks noChangeArrowheads="1"/>
            </p:cNvSpPr>
            <p:nvPr/>
          </p:nvSpPr>
          <p:spPr bwMode="auto">
            <a:xfrm>
              <a:off x="1407" y="2007"/>
              <a:ext cx="623"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Females</a:t>
              </a:r>
            </a:p>
            <a:p>
              <a:pPr algn="ctr" eaLnBrk="1" hangingPunct="1">
                <a:spcBef>
                  <a:spcPct val="0"/>
                </a:spcBef>
                <a:buClrTx/>
                <a:buFontTx/>
                <a:buNone/>
              </a:pPr>
              <a:r>
                <a:rPr lang="en-US" altLang="en-US" sz="2500">
                  <a:latin typeface="Arial" panose="020B0604020202020204" pitchFamily="34" charset="0"/>
                </a:rPr>
                <a:t>Memory</a:t>
              </a:r>
            </a:p>
            <a:p>
              <a:pPr algn="ctr" eaLnBrk="1" hangingPunct="1">
                <a:spcBef>
                  <a:spcPct val="0"/>
                </a:spcBef>
                <a:buClrTx/>
                <a:buFontTx/>
                <a:buNone/>
              </a:pPr>
              <a:r>
                <a:rPr lang="en-US" altLang="en-US" sz="2500">
                  <a:latin typeface="Arial" panose="020B0604020202020204" pitchFamily="34" charset="0"/>
                </a:rPr>
                <a:t>Span</a:t>
              </a:r>
              <a:endParaRPr lang="en-US" altLang="en-US" sz="3334">
                <a:latin typeface="Times New Roman" panose="02020603050405020304" pitchFamily="18" charset="0"/>
              </a:endParaRPr>
            </a:p>
          </p:txBody>
        </p:sp>
      </p:grpSp>
      <p:grpSp>
        <p:nvGrpSpPr>
          <p:cNvPr id="220163" name="Group 12">
            <a:extLst>
              <a:ext uri="{FF2B5EF4-FFF2-40B4-BE49-F238E27FC236}">
                <a16:creationId xmlns:a16="http://schemas.microsoft.com/office/drawing/2014/main" id="{49A9E61D-55A0-4FE6-9D25-39A5CAC59743}"/>
              </a:ext>
            </a:extLst>
          </p:cNvPr>
          <p:cNvGrpSpPr>
            <a:grpSpLocks/>
          </p:cNvGrpSpPr>
          <p:nvPr/>
        </p:nvGrpSpPr>
        <p:grpSpPr bwMode="auto">
          <a:xfrm>
            <a:off x="2483705" y="1132417"/>
            <a:ext cx="1344167" cy="2761892"/>
            <a:chOff x="2503" y="1291"/>
            <a:chExt cx="593" cy="1305"/>
          </a:xfrm>
        </p:grpSpPr>
        <p:pic>
          <p:nvPicPr>
            <p:cNvPr id="220167" name="Picture 13" descr="boy.jpg                                                        000C6DC2Norman                         BC763FDF:">
              <a:extLst>
                <a:ext uri="{FF2B5EF4-FFF2-40B4-BE49-F238E27FC236}">
                  <a16:creationId xmlns:a16="http://schemas.microsoft.com/office/drawing/2014/main" id="{13CEACDD-4F74-4A60-A1C9-040C3C028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8" y="1291"/>
              <a:ext cx="28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8" name="Text Box 14">
              <a:extLst>
                <a:ext uri="{FF2B5EF4-FFF2-40B4-BE49-F238E27FC236}">
                  <a16:creationId xmlns:a16="http://schemas.microsoft.com/office/drawing/2014/main" id="{8B769109-35AD-4F26-936C-0A2C163C2B23}"/>
                </a:ext>
              </a:extLst>
            </p:cNvPr>
            <p:cNvSpPr txBox="1">
              <a:spLocks noChangeArrowheads="1"/>
            </p:cNvSpPr>
            <p:nvPr/>
          </p:nvSpPr>
          <p:spPr bwMode="auto">
            <a:xfrm>
              <a:off x="2503" y="2007"/>
              <a:ext cx="593"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Males</a:t>
              </a:r>
            </a:p>
            <a:p>
              <a:pPr algn="ctr" eaLnBrk="1" hangingPunct="1">
                <a:spcBef>
                  <a:spcPct val="0"/>
                </a:spcBef>
                <a:buClrTx/>
                <a:buFontTx/>
                <a:buNone/>
              </a:pPr>
              <a:r>
                <a:rPr lang="en-US" altLang="en-US" sz="2500">
                  <a:latin typeface="Arial" panose="020B0604020202020204" pitchFamily="34" charset="0"/>
                </a:rPr>
                <a:t>Memory</a:t>
              </a:r>
            </a:p>
            <a:p>
              <a:pPr algn="ctr" eaLnBrk="1" hangingPunct="1">
                <a:spcBef>
                  <a:spcPct val="0"/>
                </a:spcBef>
                <a:buClrTx/>
                <a:buFontTx/>
                <a:buNone/>
              </a:pPr>
              <a:r>
                <a:rPr lang="en-US" altLang="en-US" sz="2500">
                  <a:latin typeface="Arial" panose="020B0604020202020204" pitchFamily="34" charset="0"/>
                </a:rPr>
                <a:t>Span</a:t>
              </a:r>
              <a:endParaRPr lang="en-US" altLang="en-US" sz="3334">
                <a:latin typeface="Times New Roman" panose="02020603050405020304" pitchFamily="18" charset="0"/>
              </a:endParaRPr>
            </a:p>
          </p:txBody>
        </p:sp>
      </p:grpSp>
      <p:sp>
        <p:nvSpPr>
          <p:cNvPr id="220164" name="Text Box 16">
            <a:extLst>
              <a:ext uri="{FF2B5EF4-FFF2-40B4-BE49-F238E27FC236}">
                <a16:creationId xmlns:a16="http://schemas.microsoft.com/office/drawing/2014/main" id="{2CD98032-F840-45BB-BD0B-B8B6793D9636}"/>
              </a:ext>
            </a:extLst>
          </p:cNvPr>
          <p:cNvSpPr txBox="1">
            <a:spLocks noChangeArrowheads="1"/>
          </p:cNvSpPr>
          <p:nvPr/>
        </p:nvSpPr>
        <p:spPr bwMode="auto">
          <a:xfrm>
            <a:off x="2309001" y="4870098"/>
            <a:ext cx="4289636" cy="115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latin typeface="Arial" panose="020B0604020202020204" pitchFamily="34" charset="0"/>
              </a:rPr>
              <a:t>Randomly Paired </a:t>
            </a:r>
          </a:p>
          <a:p>
            <a:pPr algn="ctr" eaLnBrk="1" hangingPunct="1">
              <a:spcBef>
                <a:spcPct val="0"/>
              </a:spcBef>
              <a:buClrTx/>
              <a:buFontTx/>
              <a:buNone/>
            </a:pPr>
            <a:r>
              <a:rPr lang="en-US" altLang="en-US" sz="3334">
                <a:solidFill>
                  <a:schemeClr val="hlink"/>
                </a:solidFill>
                <a:latin typeface="Arial" panose="020B0604020202020204" pitchFamily="34" charset="0"/>
              </a:rPr>
              <a:t>thus are Independent</a:t>
            </a:r>
            <a:endParaRPr lang="en-US" altLang="en-US" sz="3334">
              <a:latin typeface="Times New Roman" panose="02020603050405020304" pitchFamily="18" charset="0"/>
            </a:endParaRPr>
          </a:p>
        </p:txBody>
      </p:sp>
      <p:sp>
        <p:nvSpPr>
          <p:cNvPr id="220165" name="Line 17">
            <a:extLst>
              <a:ext uri="{FF2B5EF4-FFF2-40B4-BE49-F238E27FC236}">
                <a16:creationId xmlns:a16="http://schemas.microsoft.com/office/drawing/2014/main" id="{12880A4A-78F7-4707-B0F9-60975E2F759E}"/>
              </a:ext>
            </a:extLst>
          </p:cNvPr>
          <p:cNvSpPr>
            <a:spLocks noChangeShapeType="1"/>
          </p:cNvSpPr>
          <p:nvPr/>
        </p:nvSpPr>
        <p:spPr bwMode="auto">
          <a:xfrm flipH="1" flipV="1">
            <a:off x="3229681" y="3953757"/>
            <a:ext cx="561799" cy="77875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
        <p:nvSpPr>
          <p:cNvPr id="220166" name="Line 19">
            <a:extLst>
              <a:ext uri="{FF2B5EF4-FFF2-40B4-BE49-F238E27FC236}">
                <a16:creationId xmlns:a16="http://schemas.microsoft.com/office/drawing/2014/main" id="{7666D05C-55F9-4337-B63C-3B8342C4E74F}"/>
              </a:ext>
            </a:extLst>
          </p:cNvPr>
          <p:cNvSpPr>
            <a:spLocks noChangeShapeType="1"/>
          </p:cNvSpPr>
          <p:nvPr/>
        </p:nvSpPr>
        <p:spPr bwMode="auto">
          <a:xfrm flipV="1">
            <a:off x="5170841" y="3953757"/>
            <a:ext cx="562681" cy="77875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lIns="127000" tIns="63500" rIns="127000" bIns="63500" anchor="ctr"/>
          <a:lstStyle/>
          <a:p>
            <a:endParaRPr lang="en-US" sz="1000"/>
          </a:p>
        </p:txBody>
      </p:sp>
    </p:spTree>
  </p:cSld>
  <p:clrMapOvr>
    <a:masterClrMapping/>
  </p:clrMapOvr>
  <p:transition advTm="26000"/>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a:extLst>
              <a:ext uri="{FF2B5EF4-FFF2-40B4-BE49-F238E27FC236}">
                <a16:creationId xmlns:a16="http://schemas.microsoft.com/office/drawing/2014/main" id="{053ACDF8-54CD-4D98-AE86-0D26EBC25D50}"/>
              </a:ext>
            </a:extLst>
          </p:cNvPr>
          <p:cNvSpPr>
            <a:spLocks noGrp="1" noChangeArrowheads="1"/>
          </p:cNvSpPr>
          <p:nvPr>
            <p:ph type="body" idx="4294967295"/>
          </p:nvPr>
        </p:nvSpPr>
        <p:spPr>
          <a:xfrm>
            <a:off x="0" y="1600200"/>
            <a:ext cx="8229600" cy="4525963"/>
          </a:xfrm>
        </p:spPr>
        <p:txBody>
          <a:bodyPr/>
          <a:lstStyle/>
          <a:p>
            <a:pPr eaLnBrk="1" hangingPunct="1">
              <a:buFontTx/>
              <a:buNone/>
            </a:pPr>
            <a:endParaRPr lang="en-US" altLang="en-US" sz="1000">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grpSp>
        <p:nvGrpSpPr>
          <p:cNvPr id="222211" name="Group 14">
            <a:extLst>
              <a:ext uri="{FF2B5EF4-FFF2-40B4-BE49-F238E27FC236}">
                <a16:creationId xmlns:a16="http://schemas.microsoft.com/office/drawing/2014/main" id="{754D86D9-B8E5-43AC-95D3-CE5635A04E60}"/>
              </a:ext>
            </a:extLst>
          </p:cNvPr>
          <p:cNvGrpSpPr>
            <a:grpSpLocks/>
          </p:cNvGrpSpPr>
          <p:nvPr/>
        </p:nvGrpSpPr>
        <p:grpSpPr bwMode="auto">
          <a:xfrm>
            <a:off x="2311082" y="979841"/>
            <a:ext cx="4433265" cy="5008211"/>
            <a:chOff x="843" y="283"/>
            <a:chExt cx="1955" cy="2366"/>
          </a:xfrm>
        </p:grpSpPr>
        <p:pic>
          <p:nvPicPr>
            <p:cNvPr id="222212" name="Picture 8" descr="girl.jpg                                                       000C6DC2Norman                         BC763FDF:">
              <a:extLst>
                <a:ext uri="{FF2B5EF4-FFF2-40B4-BE49-F238E27FC236}">
                  <a16:creationId xmlns:a16="http://schemas.microsoft.com/office/drawing/2014/main" id="{4D542E27-D951-4087-8534-CF781979C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8" y="283"/>
              <a:ext cx="336"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3" name="Text Box 9">
              <a:extLst>
                <a:ext uri="{FF2B5EF4-FFF2-40B4-BE49-F238E27FC236}">
                  <a16:creationId xmlns:a16="http://schemas.microsoft.com/office/drawing/2014/main" id="{D4CD1CCA-1474-4DE6-9690-85422156EBB7}"/>
                </a:ext>
              </a:extLst>
            </p:cNvPr>
            <p:cNvSpPr txBox="1">
              <a:spLocks noChangeArrowheads="1"/>
            </p:cNvSpPr>
            <p:nvPr/>
          </p:nvSpPr>
          <p:spPr bwMode="auto">
            <a:xfrm>
              <a:off x="975" y="1199"/>
              <a:ext cx="48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Verbal</a:t>
              </a:r>
            </a:p>
            <a:p>
              <a:pPr algn="ctr" eaLnBrk="1" hangingPunct="1">
                <a:spcBef>
                  <a:spcPct val="0"/>
                </a:spcBef>
                <a:buClrTx/>
                <a:buFontTx/>
                <a:buNone/>
              </a:pPr>
              <a:r>
                <a:rPr lang="en-US" altLang="en-US" sz="2500">
                  <a:latin typeface="Arial" panose="020B0604020202020204" pitchFamily="34" charset="0"/>
                </a:rPr>
                <a:t>SAT</a:t>
              </a:r>
              <a:endParaRPr lang="en-US" altLang="en-US" sz="3334">
                <a:latin typeface="Times New Roman" panose="02020603050405020304" pitchFamily="18" charset="0"/>
              </a:endParaRPr>
            </a:p>
          </p:txBody>
        </p:sp>
        <p:sp>
          <p:nvSpPr>
            <p:cNvPr id="222214" name="Text Box 10">
              <a:extLst>
                <a:ext uri="{FF2B5EF4-FFF2-40B4-BE49-F238E27FC236}">
                  <a16:creationId xmlns:a16="http://schemas.microsoft.com/office/drawing/2014/main" id="{2ED47FC4-B754-46CF-8EFE-9600242B6F3C}"/>
                </a:ext>
              </a:extLst>
            </p:cNvPr>
            <p:cNvSpPr txBox="1">
              <a:spLocks noChangeArrowheads="1"/>
            </p:cNvSpPr>
            <p:nvPr/>
          </p:nvSpPr>
          <p:spPr bwMode="auto">
            <a:xfrm>
              <a:off x="1926" y="1199"/>
              <a:ext cx="8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Quantitative</a:t>
              </a:r>
            </a:p>
            <a:p>
              <a:pPr algn="ctr" eaLnBrk="1" hangingPunct="1">
                <a:spcBef>
                  <a:spcPct val="0"/>
                </a:spcBef>
                <a:buClrTx/>
                <a:buFontTx/>
                <a:buNone/>
              </a:pPr>
              <a:r>
                <a:rPr lang="en-US" altLang="en-US" sz="2500">
                  <a:latin typeface="Arial" panose="020B0604020202020204" pitchFamily="34" charset="0"/>
                </a:rPr>
                <a:t>SAT</a:t>
              </a:r>
            </a:p>
          </p:txBody>
        </p:sp>
        <p:sp>
          <p:nvSpPr>
            <p:cNvPr id="222215" name="Text Box 11">
              <a:extLst>
                <a:ext uri="{FF2B5EF4-FFF2-40B4-BE49-F238E27FC236}">
                  <a16:creationId xmlns:a16="http://schemas.microsoft.com/office/drawing/2014/main" id="{B767FA75-92C0-4B92-8D31-64689EFE8B51}"/>
                </a:ext>
              </a:extLst>
            </p:cNvPr>
            <p:cNvSpPr txBox="1">
              <a:spLocks noChangeArrowheads="1"/>
            </p:cNvSpPr>
            <p:nvPr/>
          </p:nvSpPr>
          <p:spPr bwMode="auto">
            <a:xfrm>
              <a:off x="843" y="2121"/>
              <a:ext cx="195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latin typeface="Arial" panose="020B0604020202020204" pitchFamily="34" charset="0"/>
                </a:rPr>
                <a:t>Relationship Between </a:t>
              </a:r>
            </a:p>
            <a:p>
              <a:pPr algn="ctr" eaLnBrk="1" hangingPunct="1">
                <a:spcBef>
                  <a:spcPct val="0"/>
                </a:spcBef>
                <a:buClrTx/>
                <a:buFontTx/>
                <a:buNone/>
              </a:pPr>
              <a:r>
                <a:rPr lang="en-US" altLang="en-US" sz="3334">
                  <a:solidFill>
                    <a:schemeClr val="hlink"/>
                  </a:solidFill>
                  <a:latin typeface="Arial" panose="020B0604020202020204" pitchFamily="34" charset="0"/>
                </a:rPr>
                <a:t>the Two Variables</a:t>
              </a:r>
              <a:endParaRPr lang="en-US" altLang="en-US" sz="3334">
                <a:latin typeface="Times New Roman" panose="02020603050405020304" pitchFamily="18" charset="0"/>
              </a:endParaRPr>
            </a:p>
          </p:txBody>
        </p:sp>
        <p:sp>
          <p:nvSpPr>
            <p:cNvPr id="222216" name="Line 12">
              <a:extLst>
                <a:ext uri="{FF2B5EF4-FFF2-40B4-BE49-F238E27FC236}">
                  <a16:creationId xmlns:a16="http://schemas.microsoft.com/office/drawing/2014/main" id="{C2F93D71-C8FE-4D08-9219-6F258438B056}"/>
                </a:ext>
              </a:extLst>
            </p:cNvPr>
            <p:cNvSpPr>
              <a:spLocks noChangeShapeType="1"/>
            </p:cNvSpPr>
            <p:nvPr/>
          </p:nvSpPr>
          <p:spPr bwMode="auto">
            <a:xfrm flipH="1" flipV="1">
              <a:off x="1216" y="1688"/>
              <a:ext cx="248" cy="36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00"/>
            </a:p>
          </p:txBody>
        </p:sp>
        <p:sp>
          <p:nvSpPr>
            <p:cNvPr id="222217" name="Line 13">
              <a:extLst>
                <a:ext uri="{FF2B5EF4-FFF2-40B4-BE49-F238E27FC236}">
                  <a16:creationId xmlns:a16="http://schemas.microsoft.com/office/drawing/2014/main" id="{7E88C51F-E394-4B91-BD25-B995F8839CA4}"/>
                </a:ext>
              </a:extLst>
            </p:cNvPr>
            <p:cNvSpPr>
              <a:spLocks noChangeShapeType="1"/>
            </p:cNvSpPr>
            <p:nvPr/>
          </p:nvSpPr>
          <p:spPr bwMode="auto">
            <a:xfrm flipV="1">
              <a:off x="2072" y="1688"/>
              <a:ext cx="248" cy="36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p:transition advTm="31000"/>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WordArt 10">
            <a:extLst>
              <a:ext uri="{FF2B5EF4-FFF2-40B4-BE49-F238E27FC236}">
                <a16:creationId xmlns:a16="http://schemas.microsoft.com/office/drawing/2014/main" id="{49FD55D9-B724-46D5-B75C-94E794DD70FE}"/>
              </a:ext>
            </a:extLst>
          </p:cNvPr>
          <p:cNvSpPr>
            <a:spLocks noChangeArrowheads="1" noChangeShapeType="1" noTextEdit="1"/>
          </p:cNvSpPr>
          <p:nvPr/>
        </p:nvSpPr>
        <p:spPr bwMode="auto">
          <a:xfrm>
            <a:off x="3711223" y="663222"/>
            <a:ext cx="4299479" cy="1955271"/>
          </a:xfrm>
          <a:prstGeom prst="rect">
            <a:avLst/>
          </a:prstGeom>
        </p:spPr>
        <p:txBody>
          <a:bodyPr wrap="none" fromWordArt="1">
            <a:prstTxWarp prst="textCascadeUp">
              <a:avLst>
                <a:gd name="adj" fmla="val 44444"/>
              </a:avLst>
            </a:prstTxWarp>
            <a:scene3d>
              <a:camera prst="legacyPerspectiveFront">
                <a:rot lat="20519994" lon="1080000" rev="0"/>
              </a:camera>
              <a:lightRig rig="legacyHarsh2" dir="b"/>
            </a:scene3d>
            <a:sp3d extrusionH="430200" prstMaterial="legacyMatte">
              <a:extrusionClr>
                <a:srgbClr val="FF6600"/>
              </a:extrusionClr>
              <a:contourClr>
                <a:srgbClr val="FFE701"/>
              </a:contourClr>
            </a:sp3d>
          </a:bodyPr>
          <a:lstStyle/>
          <a:p>
            <a:pPr algn="ctr"/>
            <a:r>
              <a:rPr lang="en-US" sz="5000" kern="10">
                <a:ln w="9525">
                  <a:round/>
                  <a:headEnd/>
                  <a:tailEnd/>
                </a:ln>
                <a:gradFill rotWithShape="1">
                  <a:gsLst>
                    <a:gs pos="0">
                      <a:srgbClr val="FFE701"/>
                    </a:gs>
                    <a:gs pos="100000">
                      <a:srgbClr val="FE3E02"/>
                    </a:gs>
                  </a:gsLst>
                  <a:lin ang="5400000" scaled="1"/>
                </a:gradFill>
                <a:latin typeface="Impact" panose="020B0806030902050204" pitchFamily="34" charset="0"/>
              </a:rPr>
              <a:t>Not</a:t>
            </a:r>
          </a:p>
          <a:p>
            <a:pPr algn="ctr"/>
            <a:r>
              <a:rPr lang="en-US" sz="5000" kern="10">
                <a:ln w="9525">
                  <a:round/>
                  <a:headEnd/>
                  <a:tailEnd/>
                </a:ln>
                <a:gradFill rotWithShape="1">
                  <a:gsLst>
                    <a:gs pos="0">
                      <a:srgbClr val="FFE701"/>
                    </a:gs>
                    <a:gs pos="100000">
                      <a:srgbClr val="FE3E02"/>
                    </a:gs>
                  </a:gsLst>
                  <a:lin ang="5400000" scaled="1"/>
                </a:gradFill>
                <a:latin typeface="Impact" panose="020B0806030902050204" pitchFamily="34" charset="0"/>
              </a:rPr>
              <a:t>Independent</a:t>
            </a:r>
          </a:p>
        </p:txBody>
      </p:sp>
      <p:grpSp>
        <p:nvGrpSpPr>
          <p:cNvPr id="224259" name="Group 3">
            <a:extLst>
              <a:ext uri="{FF2B5EF4-FFF2-40B4-BE49-F238E27FC236}">
                <a16:creationId xmlns:a16="http://schemas.microsoft.com/office/drawing/2014/main" id="{286D94FC-5FEB-4F81-81B7-560370E2E886}"/>
              </a:ext>
            </a:extLst>
          </p:cNvPr>
          <p:cNvGrpSpPr>
            <a:grpSpLocks/>
          </p:cNvGrpSpPr>
          <p:nvPr/>
        </p:nvGrpSpPr>
        <p:grpSpPr bwMode="auto">
          <a:xfrm>
            <a:off x="2213681" y="908403"/>
            <a:ext cx="4530663" cy="5079644"/>
            <a:chOff x="800" y="249"/>
            <a:chExt cx="1998" cy="2400"/>
          </a:xfrm>
        </p:grpSpPr>
        <p:pic>
          <p:nvPicPr>
            <p:cNvPr id="224260" name="Picture 4" descr="girl.jpg                                                       000C6DC2Norman                         BC763FDF:">
              <a:extLst>
                <a:ext uri="{FF2B5EF4-FFF2-40B4-BE49-F238E27FC236}">
                  <a16:creationId xmlns:a16="http://schemas.microsoft.com/office/drawing/2014/main" id="{6B27AC57-8282-4EE2-B7E8-4B13ED0826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 y="249"/>
              <a:ext cx="336"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1" name="Text Box 5">
              <a:extLst>
                <a:ext uri="{FF2B5EF4-FFF2-40B4-BE49-F238E27FC236}">
                  <a16:creationId xmlns:a16="http://schemas.microsoft.com/office/drawing/2014/main" id="{2731E5C5-06C7-4A44-ADDD-686997E8FCF3}"/>
                </a:ext>
              </a:extLst>
            </p:cNvPr>
            <p:cNvSpPr txBox="1">
              <a:spLocks noChangeArrowheads="1"/>
            </p:cNvSpPr>
            <p:nvPr/>
          </p:nvSpPr>
          <p:spPr bwMode="auto">
            <a:xfrm>
              <a:off x="975" y="1199"/>
              <a:ext cx="48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Verbal</a:t>
              </a:r>
            </a:p>
            <a:p>
              <a:pPr algn="ctr" eaLnBrk="1" hangingPunct="1">
                <a:spcBef>
                  <a:spcPct val="0"/>
                </a:spcBef>
                <a:buClrTx/>
                <a:buFontTx/>
                <a:buNone/>
              </a:pPr>
              <a:r>
                <a:rPr lang="en-US" altLang="en-US" sz="2500">
                  <a:latin typeface="Arial" panose="020B0604020202020204" pitchFamily="34" charset="0"/>
                </a:rPr>
                <a:t>SAT</a:t>
              </a:r>
              <a:endParaRPr lang="en-US" altLang="en-US" sz="3334">
                <a:latin typeface="Times New Roman" panose="02020603050405020304" pitchFamily="18" charset="0"/>
              </a:endParaRPr>
            </a:p>
          </p:txBody>
        </p:sp>
        <p:sp>
          <p:nvSpPr>
            <p:cNvPr id="224262" name="Text Box 6">
              <a:extLst>
                <a:ext uri="{FF2B5EF4-FFF2-40B4-BE49-F238E27FC236}">
                  <a16:creationId xmlns:a16="http://schemas.microsoft.com/office/drawing/2014/main" id="{A5DD6781-A22F-4DCD-8240-A064EFAE1416}"/>
                </a:ext>
              </a:extLst>
            </p:cNvPr>
            <p:cNvSpPr txBox="1">
              <a:spLocks noChangeArrowheads="1"/>
            </p:cNvSpPr>
            <p:nvPr/>
          </p:nvSpPr>
          <p:spPr bwMode="auto">
            <a:xfrm>
              <a:off x="1926" y="1199"/>
              <a:ext cx="83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2500">
                  <a:latin typeface="Arial" panose="020B0604020202020204" pitchFamily="34" charset="0"/>
                </a:rPr>
                <a:t>Quantitative</a:t>
              </a:r>
            </a:p>
            <a:p>
              <a:pPr algn="ctr" eaLnBrk="1" hangingPunct="1">
                <a:spcBef>
                  <a:spcPct val="0"/>
                </a:spcBef>
                <a:buClrTx/>
                <a:buFontTx/>
                <a:buNone/>
              </a:pPr>
              <a:r>
                <a:rPr lang="en-US" altLang="en-US" sz="2500">
                  <a:latin typeface="Arial" panose="020B0604020202020204" pitchFamily="34" charset="0"/>
                </a:rPr>
                <a:t>SAT</a:t>
              </a:r>
            </a:p>
          </p:txBody>
        </p:sp>
        <p:sp>
          <p:nvSpPr>
            <p:cNvPr id="224263" name="Text Box 7">
              <a:extLst>
                <a:ext uri="{FF2B5EF4-FFF2-40B4-BE49-F238E27FC236}">
                  <a16:creationId xmlns:a16="http://schemas.microsoft.com/office/drawing/2014/main" id="{0CB963FB-2A78-4EE0-8668-875CC82051FE}"/>
                </a:ext>
              </a:extLst>
            </p:cNvPr>
            <p:cNvSpPr txBox="1">
              <a:spLocks noChangeArrowheads="1"/>
            </p:cNvSpPr>
            <p:nvPr/>
          </p:nvSpPr>
          <p:spPr bwMode="auto">
            <a:xfrm>
              <a:off x="843" y="2121"/>
              <a:ext cx="195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6000">
                  <a:solidFill>
                    <a:schemeClr val="tx1"/>
                  </a:solidFill>
                  <a:latin typeface="Geneva" charset="0"/>
                  <a:ea typeface="ＭＳ Ｐゴシック" panose="020B0600070205080204" pitchFamily="34" charset="-128"/>
                </a:defRPr>
              </a:lvl1pPr>
              <a:lvl2pPr marL="37931725" indent="-37474525">
                <a:spcBef>
                  <a:spcPct val="20000"/>
                </a:spcBef>
                <a:buClr>
                  <a:schemeClr val="hlink"/>
                </a:buClr>
                <a:buChar char="–"/>
                <a:defRPr sz="5000">
                  <a:solidFill>
                    <a:schemeClr val="tx1"/>
                  </a:solidFill>
                  <a:latin typeface="Geneva" charset="0"/>
                  <a:ea typeface="ＭＳ Ｐゴシック" panose="020B0600070205080204" pitchFamily="34" charset="-128"/>
                </a:defRPr>
              </a:lvl2pPr>
              <a:lvl3pPr marL="1797050" indent="-360363">
                <a:spcBef>
                  <a:spcPct val="20000"/>
                </a:spcBef>
                <a:buChar char="•"/>
                <a:defRPr sz="5000">
                  <a:solidFill>
                    <a:schemeClr val="tx1"/>
                  </a:solidFill>
                  <a:latin typeface="Times" panose="02020603050405020304" pitchFamily="18" charset="0"/>
                  <a:ea typeface="ＭＳ Ｐゴシック" panose="020B0600070205080204" pitchFamily="34" charset="-128"/>
                </a:defRPr>
              </a:lvl3pPr>
              <a:lvl4pPr marL="251618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4pPr>
              <a:lvl5pPr marL="3233738" indent="-360363">
                <a:spcBef>
                  <a:spcPct val="20000"/>
                </a:spcBef>
                <a:buChar char="»"/>
                <a:defRPr sz="3300">
                  <a:solidFill>
                    <a:schemeClr val="tx1"/>
                  </a:solidFill>
                  <a:latin typeface="Times" panose="02020603050405020304" pitchFamily="18" charset="0"/>
                  <a:ea typeface="ＭＳ Ｐゴシック" panose="020B0600070205080204" pitchFamily="34" charset="-128"/>
                </a:defRPr>
              </a:lvl5pPr>
              <a:lvl6pPr marL="36909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6pPr>
              <a:lvl7pPr marL="41481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7pPr>
              <a:lvl8pPr marL="46053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8pPr>
              <a:lvl9pPr marL="5062538" indent="-360363" eaLnBrk="0" fontAlgn="base" hangingPunct="0">
                <a:spcBef>
                  <a:spcPct val="20000"/>
                </a:spcBef>
                <a:spcAft>
                  <a:spcPct val="0"/>
                </a:spcAft>
                <a:buChar char="»"/>
                <a:defRPr sz="3300">
                  <a:solidFill>
                    <a:schemeClr val="tx1"/>
                  </a:solidFill>
                  <a:latin typeface="Times" panose="02020603050405020304" pitchFamily="18" charset="0"/>
                  <a:ea typeface="ＭＳ Ｐゴシック" panose="020B0600070205080204" pitchFamily="34" charset="-128"/>
                </a:defRPr>
              </a:lvl9pPr>
            </a:lstStyle>
            <a:p>
              <a:pPr algn="ctr" eaLnBrk="1" hangingPunct="1">
                <a:spcBef>
                  <a:spcPct val="0"/>
                </a:spcBef>
                <a:buClrTx/>
                <a:buFontTx/>
                <a:buNone/>
              </a:pPr>
              <a:r>
                <a:rPr lang="en-US" altLang="en-US" sz="3334">
                  <a:solidFill>
                    <a:schemeClr val="hlink"/>
                  </a:solidFill>
                  <a:latin typeface="Arial" panose="020B0604020202020204" pitchFamily="34" charset="0"/>
                </a:rPr>
                <a:t>Relationship Between </a:t>
              </a:r>
            </a:p>
            <a:p>
              <a:pPr algn="ctr" eaLnBrk="1" hangingPunct="1">
                <a:spcBef>
                  <a:spcPct val="0"/>
                </a:spcBef>
                <a:buClrTx/>
                <a:buFontTx/>
                <a:buNone/>
              </a:pPr>
              <a:r>
                <a:rPr lang="en-US" altLang="en-US" sz="3334">
                  <a:solidFill>
                    <a:schemeClr val="hlink"/>
                  </a:solidFill>
                  <a:latin typeface="Arial" panose="020B0604020202020204" pitchFamily="34" charset="0"/>
                </a:rPr>
                <a:t>the Two Variables</a:t>
              </a:r>
              <a:endParaRPr lang="en-US" altLang="en-US" sz="3334">
                <a:latin typeface="Times New Roman" panose="02020603050405020304" pitchFamily="18" charset="0"/>
              </a:endParaRPr>
            </a:p>
          </p:txBody>
        </p:sp>
        <p:sp>
          <p:nvSpPr>
            <p:cNvPr id="224264" name="Line 8">
              <a:extLst>
                <a:ext uri="{FF2B5EF4-FFF2-40B4-BE49-F238E27FC236}">
                  <a16:creationId xmlns:a16="http://schemas.microsoft.com/office/drawing/2014/main" id="{38B77523-8E35-4D43-8032-C8C333F11384}"/>
                </a:ext>
              </a:extLst>
            </p:cNvPr>
            <p:cNvSpPr>
              <a:spLocks noChangeShapeType="1"/>
            </p:cNvSpPr>
            <p:nvPr/>
          </p:nvSpPr>
          <p:spPr bwMode="auto">
            <a:xfrm flipH="1" flipV="1">
              <a:off x="1216" y="1688"/>
              <a:ext cx="248" cy="36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00"/>
            </a:p>
          </p:txBody>
        </p:sp>
        <p:sp>
          <p:nvSpPr>
            <p:cNvPr id="224265" name="Line 9">
              <a:extLst>
                <a:ext uri="{FF2B5EF4-FFF2-40B4-BE49-F238E27FC236}">
                  <a16:creationId xmlns:a16="http://schemas.microsoft.com/office/drawing/2014/main" id="{193DFC2B-A6C1-4315-AA06-48AF1F388709}"/>
                </a:ext>
              </a:extLst>
            </p:cNvPr>
            <p:cNvSpPr>
              <a:spLocks noChangeShapeType="1"/>
            </p:cNvSpPr>
            <p:nvPr/>
          </p:nvSpPr>
          <p:spPr bwMode="auto">
            <a:xfrm flipV="1">
              <a:off x="2072" y="1688"/>
              <a:ext cx="248" cy="36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000"/>
            </a:p>
          </p:txBody>
        </p:sp>
      </p:gr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A7CB4C6-CB2A-44B7-99A9-A420BEA2E05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Introduction to Bivariate Data</a:t>
            </a:r>
          </a:p>
        </p:txBody>
      </p:sp>
      <p:sp>
        <p:nvSpPr>
          <p:cNvPr id="5123" name="Rectangle 3">
            <a:extLst>
              <a:ext uri="{FF2B5EF4-FFF2-40B4-BE49-F238E27FC236}">
                <a16:creationId xmlns:a16="http://schemas.microsoft.com/office/drawing/2014/main" id="{D541E3A2-DBA2-43A7-9EFB-BE83A432E616}"/>
              </a:ext>
            </a:extLst>
          </p:cNvPr>
          <p:cNvSpPr>
            <a:spLocks noGrp="1" noChangeArrowheads="1"/>
          </p:cNvSpPr>
          <p:nvPr>
            <p:ph type="body" idx="4294967295"/>
          </p:nvPr>
        </p:nvSpPr>
        <p:spPr>
          <a:xfrm>
            <a:off x="0" y="1989138"/>
            <a:ext cx="7772400" cy="4183062"/>
          </a:xfrm>
        </p:spPr>
        <p:txBody>
          <a:bodyPr/>
          <a:lstStyle/>
          <a:p>
            <a:pPr eaLnBrk="1" hangingPunct="1"/>
            <a:r>
              <a:rPr lang="en-US" altLang="en-US" sz="3056">
                <a:ea typeface="ＭＳ Ｐゴシック" panose="020B0600070205080204" pitchFamily="34" charset="-128"/>
              </a:rPr>
              <a:t>Measures of central tendency, variability, and spread summarize a single variable by providing important information about its distribution</a:t>
            </a:r>
          </a:p>
          <a:p>
            <a:pPr eaLnBrk="1" hangingPunct="1"/>
            <a:endParaRPr lang="en-US" altLang="en-US" sz="3056">
              <a:ea typeface="ＭＳ Ｐゴシック" panose="020B0600070205080204" pitchFamily="34" charset="-128"/>
            </a:endParaRPr>
          </a:p>
        </p:txBody>
      </p:sp>
      <p:pic>
        <p:nvPicPr>
          <p:cNvPr id="5124" name="Picture 6" descr="j0234686">
            <a:extLst>
              <a:ext uri="{FF2B5EF4-FFF2-40B4-BE49-F238E27FC236}">
                <a16:creationId xmlns:a16="http://schemas.microsoft.com/office/drawing/2014/main" id="{2260FF83-6767-4797-A6CB-CB4EED558CB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42480" y="4038424"/>
            <a:ext cx="2143125" cy="213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8" descr="j0199613">
            <a:extLst>
              <a:ext uri="{FF2B5EF4-FFF2-40B4-BE49-F238E27FC236}">
                <a16:creationId xmlns:a16="http://schemas.microsoft.com/office/drawing/2014/main" id="{120B8E5D-2093-4CF4-B9AF-058214321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97681" y="4139847"/>
            <a:ext cx="2589389" cy="214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2000"/>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BA7EFEA-860C-437C-8954-5ECB452284F9}"/>
              </a:ext>
            </a:extLst>
          </p:cNvPr>
          <p:cNvSpPr>
            <a:spLocks noGrp="1" noChangeArrowheads="1"/>
          </p:cNvSpPr>
          <p:nvPr>
            <p:ph type="title" idx="4294967295"/>
          </p:nvPr>
        </p:nvSpPr>
        <p:spPr>
          <a:xfrm>
            <a:off x="0" y="584200"/>
            <a:ext cx="7772400" cy="1016000"/>
          </a:xfrm>
        </p:spPr>
        <p:txBody>
          <a:bodyPr/>
          <a:lstStyle/>
          <a:p>
            <a:pPr eaLnBrk="1" hangingPunct="1"/>
            <a:r>
              <a:rPr lang="en-US" altLang="en-US">
                <a:ea typeface="ＭＳ Ｐゴシック" panose="020B0600070205080204" pitchFamily="34" charset="-128"/>
              </a:rPr>
              <a:t>More than One Variable</a:t>
            </a:r>
          </a:p>
        </p:txBody>
      </p:sp>
      <p:sp>
        <p:nvSpPr>
          <p:cNvPr id="7171" name="Rectangle 3">
            <a:extLst>
              <a:ext uri="{FF2B5EF4-FFF2-40B4-BE49-F238E27FC236}">
                <a16:creationId xmlns:a16="http://schemas.microsoft.com/office/drawing/2014/main" id="{C598E015-9062-4BA6-8CA5-357F4D7E15A0}"/>
              </a:ext>
            </a:extLst>
          </p:cNvPr>
          <p:cNvSpPr>
            <a:spLocks noGrp="1" noChangeArrowheads="1"/>
          </p:cNvSpPr>
          <p:nvPr>
            <p:ph type="body" sz="half" idx="4294967295"/>
          </p:nvPr>
        </p:nvSpPr>
        <p:spPr>
          <a:xfrm>
            <a:off x="0" y="1498600"/>
            <a:ext cx="4572000" cy="4030663"/>
          </a:xfrm>
        </p:spPr>
        <p:txBody>
          <a:bodyPr/>
          <a:lstStyle/>
          <a:p>
            <a:pPr eaLnBrk="1" hangingPunct="1"/>
            <a:r>
              <a:rPr lang="en-US" altLang="en-US" sz="2778">
                <a:ea typeface="ＭＳ Ｐゴシック" panose="020B0600070205080204" pitchFamily="34" charset="-128"/>
              </a:rPr>
              <a:t>More than one variable is collected on each individual</a:t>
            </a:r>
          </a:p>
          <a:p>
            <a:pPr eaLnBrk="1" hangingPunct="1"/>
            <a:r>
              <a:rPr lang="en-US" altLang="en-US" sz="2778">
                <a:ea typeface="ＭＳ Ｐゴシック" panose="020B0600070205080204" pitchFamily="34" charset="-128"/>
              </a:rPr>
              <a:t>In health studies, the variables age, height, weight, blood pressure, and total cholesterol are often measured.</a:t>
            </a:r>
          </a:p>
        </p:txBody>
      </p:sp>
      <p:pic>
        <p:nvPicPr>
          <p:cNvPr id="7172" name="Picture 4" descr="j0185161">
            <a:extLst>
              <a:ext uri="{FF2B5EF4-FFF2-40B4-BE49-F238E27FC236}">
                <a16:creationId xmlns:a16="http://schemas.microsoft.com/office/drawing/2014/main" id="{4C788CC3-16DB-44E5-A114-58C15B59912E}"/>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724400" y="1599406"/>
            <a:ext cx="3098800" cy="1914525"/>
          </a:xfrm>
          <a:noFill/>
        </p:spPr>
      </p:pic>
      <p:pic>
        <p:nvPicPr>
          <p:cNvPr id="7173" name="Picture 6" descr="j0280339">
            <a:extLst>
              <a:ext uri="{FF2B5EF4-FFF2-40B4-BE49-F238E27FC236}">
                <a16:creationId xmlns:a16="http://schemas.microsoft.com/office/drawing/2014/main" id="{B39E67F5-2C11-4F6D-A1FD-60C2F5372CA4}"/>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019800" y="3810000"/>
            <a:ext cx="2054225" cy="1912938"/>
          </a:xfrm>
          <a:noFill/>
        </p:spPr>
      </p:pic>
      <p:pic>
        <p:nvPicPr>
          <p:cNvPr id="7174" name="Picture 9" descr="j0347041">
            <a:extLst>
              <a:ext uri="{FF2B5EF4-FFF2-40B4-BE49-F238E27FC236}">
                <a16:creationId xmlns:a16="http://schemas.microsoft.com/office/drawing/2014/main" id="{656A086D-0AA7-41A2-9225-38B76953C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038600"/>
            <a:ext cx="1961444"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2100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4">
            <a:extLst>
              <a:ext uri="{FF2B5EF4-FFF2-40B4-BE49-F238E27FC236}">
                <a16:creationId xmlns:a16="http://schemas.microsoft.com/office/drawing/2014/main" id="{FCC17F24-7F8E-4677-AE5F-F6C759FAA14F}"/>
              </a:ext>
            </a:extLst>
          </p:cNvPr>
          <p:cNvSpPr txBox="1">
            <a:spLocks noChangeArrowheads="1"/>
          </p:cNvSpPr>
          <p:nvPr/>
        </p:nvSpPr>
        <p:spPr bwMode="auto">
          <a:xfrm>
            <a:off x="762000" y="5217583"/>
            <a:ext cx="7266605" cy="98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78"/>
              <a:t>Will the gender gap close? How much faster can </a:t>
            </a:r>
          </a:p>
          <a:p>
            <a:r>
              <a:rPr lang="en-US" altLang="en-US" sz="2778"/>
              <a:t>runners go?  Is a sub-2 hour marathon possible?</a:t>
            </a:r>
            <a:endParaRPr lang="en-US" altLang="en-US" sz="3334"/>
          </a:p>
        </p:txBody>
      </p:sp>
      <p:pic>
        <p:nvPicPr>
          <p:cNvPr id="56323" name="Picture 3">
            <a:extLst>
              <a:ext uri="{FF2B5EF4-FFF2-40B4-BE49-F238E27FC236}">
                <a16:creationId xmlns:a16="http://schemas.microsoft.com/office/drawing/2014/main" id="{373A7BF5-98A2-4887-97A3-3E88A5496E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4667" y="635000"/>
            <a:ext cx="6392333" cy="442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D896A35-F6CE-451E-AC07-1176302D5E8F}"/>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An Example</a:t>
            </a:r>
          </a:p>
        </p:txBody>
      </p:sp>
      <p:sp>
        <p:nvSpPr>
          <p:cNvPr id="9219" name="Rectangle 3">
            <a:extLst>
              <a:ext uri="{FF2B5EF4-FFF2-40B4-BE49-F238E27FC236}">
                <a16:creationId xmlns:a16="http://schemas.microsoft.com/office/drawing/2014/main" id="{4794FAEF-C8F1-4A9D-8A4A-8B5A8519A33A}"/>
              </a:ext>
            </a:extLst>
          </p:cNvPr>
          <p:cNvSpPr>
            <a:spLocks noGrp="1" noChangeArrowheads="1"/>
          </p:cNvSpPr>
          <p:nvPr>
            <p:ph type="body" sz="half" idx="4294967295"/>
          </p:nvPr>
        </p:nvSpPr>
        <p:spPr>
          <a:xfrm>
            <a:off x="0" y="1803400"/>
            <a:ext cx="3778250" cy="4029075"/>
          </a:xfrm>
        </p:spPr>
        <p:txBody>
          <a:bodyPr/>
          <a:lstStyle/>
          <a:p>
            <a:pPr eaLnBrk="1" hangingPunct="1"/>
            <a:r>
              <a:rPr lang="en-US" altLang="en-US">
                <a:ea typeface="ＭＳ Ｐゴシック" panose="020B0600070205080204" pitchFamily="34" charset="-128"/>
              </a:rPr>
              <a:t>Economic studies may be interested in personal income and years of education</a:t>
            </a:r>
          </a:p>
        </p:txBody>
      </p:sp>
      <p:pic>
        <p:nvPicPr>
          <p:cNvPr id="9220" name="Picture 7" descr="j0283209">
            <a:extLst>
              <a:ext uri="{FF2B5EF4-FFF2-40B4-BE49-F238E27FC236}">
                <a16:creationId xmlns:a16="http://schemas.microsoft.com/office/drawing/2014/main" id="{D68E3DDC-F175-4CCB-ADB4-2938B364EA69}"/>
              </a:ext>
            </a:extLst>
          </p:cNvPr>
          <p:cNvPicPr>
            <a:picLocks noGrp="1" noChangeAspect="1" noChangeArrowheads="1" noCrop="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786702" y="1498078"/>
            <a:ext cx="2024062" cy="1849438"/>
          </a:xfrm>
          <a:noFill/>
        </p:spPr>
      </p:pic>
      <p:pic>
        <p:nvPicPr>
          <p:cNvPr id="9221" name="Picture 9" descr="j0288928">
            <a:extLst>
              <a:ext uri="{FF2B5EF4-FFF2-40B4-BE49-F238E27FC236}">
                <a16:creationId xmlns:a16="http://schemas.microsoft.com/office/drawing/2014/main" id="{33B1BF61-2DB8-43B5-A249-B7A1A1E1FA44}"/>
              </a:ext>
            </a:extLst>
          </p:cNvPr>
          <p:cNvPicPr>
            <a:picLocks noGrp="1" noChangeAspect="1" noChangeArrowheads="1" noCrop="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921375" y="3924300"/>
            <a:ext cx="1851025" cy="1633538"/>
          </a:xfrm>
          <a:noFill/>
        </p:spPr>
      </p:pic>
      <p:pic>
        <p:nvPicPr>
          <p:cNvPr id="9222" name="Picture 13" descr="j0195422">
            <a:extLst>
              <a:ext uri="{FF2B5EF4-FFF2-40B4-BE49-F238E27FC236}">
                <a16:creationId xmlns:a16="http://schemas.microsoft.com/office/drawing/2014/main" id="{409498F3-5FDC-44B6-B276-973F6B228B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614" y="2931319"/>
            <a:ext cx="1510771" cy="243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9000"/>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B0553BF-2887-403D-B1C3-A42BD9496A3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What are Bivariate Data?</a:t>
            </a:r>
          </a:p>
        </p:txBody>
      </p:sp>
      <p:sp>
        <p:nvSpPr>
          <p:cNvPr id="11267" name="Rectangle 3">
            <a:extLst>
              <a:ext uri="{FF2B5EF4-FFF2-40B4-BE49-F238E27FC236}">
                <a16:creationId xmlns:a16="http://schemas.microsoft.com/office/drawing/2014/main" id="{68E9A1A8-C65A-42BD-82EC-E992ADE8FBCA}"/>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In this chapter we consider bivariate data.</a:t>
            </a:r>
          </a:p>
          <a:p>
            <a:pPr eaLnBrk="1" hangingPunct="1"/>
            <a:r>
              <a:rPr lang="en-US" altLang="en-US">
                <a:ea typeface="ＭＳ Ｐゴシック" panose="020B0600070205080204" pitchFamily="34" charset="-128"/>
              </a:rPr>
              <a:t>Bivariate data consists of data on two variables.</a:t>
            </a:r>
          </a:p>
          <a:p>
            <a:pPr eaLnBrk="1" hangingPunct="1"/>
            <a:r>
              <a:rPr lang="en-US" altLang="en-US">
                <a:ea typeface="ＭＳ Ｐゴシック" panose="020B0600070205080204" pitchFamily="34" charset="-128"/>
              </a:rPr>
              <a:t>Usually we are interested in the relationship between the variables.</a:t>
            </a:r>
          </a:p>
        </p:txBody>
      </p:sp>
    </p:spTree>
  </p:cSld>
  <p:clrMapOvr>
    <a:masterClrMapping/>
  </p:clrMapOvr>
  <p:transition spd="slow" advClick="0" advTm="9000"/>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5A90A6D-3758-47BC-AEF9-63FDEC1A6A8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Spousal Age Example</a:t>
            </a:r>
          </a:p>
        </p:txBody>
      </p:sp>
      <p:sp>
        <p:nvSpPr>
          <p:cNvPr id="13315" name="Rectangle 3">
            <a:extLst>
              <a:ext uri="{FF2B5EF4-FFF2-40B4-BE49-F238E27FC236}">
                <a16:creationId xmlns:a16="http://schemas.microsoft.com/office/drawing/2014/main" id="{92AB2A5B-E6F8-4B91-8D2F-5C21C337BBDA}"/>
              </a:ext>
            </a:extLst>
          </p:cNvPr>
          <p:cNvSpPr>
            <a:spLocks noGrp="1" noChangeArrowheads="1"/>
          </p:cNvSpPr>
          <p:nvPr>
            <p:ph type="body" idx="4294967295"/>
          </p:nvPr>
        </p:nvSpPr>
        <p:spPr>
          <a:xfrm>
            <a:off x="0" y="2141538"/>
            <a:ext cx="8131175" cy="4030662"/>
          </a:xfrm>
        </p:spPr>
        <p:txBody>
          <a:bodyPr/>
          <a:lstStyle/>
          <a:p>
            <a:pPr eaLnBrk="1" hangingPunct="1"/>
            <a:r>
              <a:rPr lang="en-US" altLang="en-US">
                <a:ea typeface="ＭＳ Ｐゴシック" panose="020B0600070205080204" pitchFamily="34" charset="-128"/>
              </a:rPr>
              <a:t>Let’s consider something with which we are all familiar: age.</a:t>
            </a:r>
          </a:p>
        </p:txBody>
      </p:sp>
      <p:pic>
        <p:nvPicPr>
          <p:cNvPr id="13316" name="Picture 6" descr="j0343551">
            <a:extLst>
              <a:ext uri="{FF2B5EF4-FFF2-40B4-BE49-F238E27FC236}">
                <a16:creationId xmlns:a16="http://schemas.microsoft.com/office/drawing/2014/main" id="{F7E1FA55-8B00-456F-B844-107BD263F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480" y="3835577"/>
            <a:ext cx="1665111" cy="186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0" descr="j0285674">
            <a:extLst>
              <a:ext uri="{FF2B5EF4-FFF2-40B4-BE49-F238E27FC236}">
                <a16:creationId xmlns:a16="http://schemas.microsoft.com/office/drawing/2014/main" id="{618840B9-B74F-4B5E-B99C-A909F9A01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160" y="4038424"/>
            <a:ext cx="128146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4000"/>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63B8461-71F8-4967-8436-FEE48F72862C}"/>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Spousal Age Example</a:t>
            </a:r>
          </a:p>
        </p:txBody>
      </p:sp>
      <p:sp>
        <p:nvSpPr>
          <p:cNvPr id="15363" name="Rectangle 3">
            <a:extLst>
              <a:ext uri="{FF2B5EF4-FFF2-40B4-BE49-F238E27FC236}">
                <a16:creationId xmlns:a16="http://schemas.microsoft.com/office/drawing/2014/main" id="{4C4A1E7D-A2C8-4099-96A0-F996179DB664}"/>
              </a:ext>
            </a:extLst>
          </p:cNvPr>
          <p:cNvSpPr>
            <a:spLocks noGrp="1" noChangeArrowheads="1"/>
          </p:cNvSpPr>
          <p:nvPr>
            <p:ph type="body" sz="half" idx="4294967295"/>
          </p:nvPr>
        </p:nvSpPr>
        <p:spPr>
          <a:xfrm>
            <a:off x="0" y="2141538"/>
            <a:ext cx="7696200" cy="4030662"/>
          </a:xfrm>
        </p:spPr>
        <p:txBody>
          <a:bodyPr/>
          <a:lstStyle/>
          <a:p>
            <a:pPr eaLnBrk="1" hangingPunct="1"/>
            <a:r>
              <a:rPr lang="en-US" altLang="en-US">
                <a:ea typeface="ＭＳ Ｐゴシック" panose="020B0600070205080204" pitchFamily="34" charset="-128"/>
              </a:rPr>
              <a:t>Do people tend to marry other people of the same age?</a:t>
            </a:r>
          </a:p>
          <a:p>
            <a:pPr eaLnBrk="1" hangingPunct="1"/>
            <a:r>
              <a:rPr lang="en-US" altLang="en-US">
                <a:ea typeface="ＭＳ Ｐゴシック" panose="020B0600070205080204" pitchFamily="34" charset="-128"/>
              </a:rPr>
              <a:t>Our experience tells us “yes,” but how good is the correspondence?</a:t>
            </a:r>
          </a:p>
          <a:p>
            <a:pPr eaLnBrk="1" hangingPunct="1"/>
            <a:endParaRPr lang="en-US" altLang="en-US">
              <a:ea typeface="ＭＳ Ｐゴシック" panose="020B0600070205080204" pitchFamily="34" charset="-128"/>
            </a:endParaRPr>
          </a:p>
        </p:txBody>
      </p:sp>
      <p:pic>
        <p:nvPicPr>
          <p:cNvPr id="15364" name="Picture 4" descr="j0185816">
            <a:extLst>
              <a:ext uri="{FF2B5EF4-FFF2-40B4-BE49-F238E27FC236}">
                <a16:creationId xmlns:a16="http://schemas.microsoft.com/office/drawing/2014/main" id="{A94407C4-CE1C-4587-857E-760B8BD7F976}"/>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228600" y="4156869"/>
            <a:ext cx="1531938" cy="1912938"/>
          </a:xfrm>
          <a:noFill/>
        </p:spPr>
      </p:pic>
      <p:pic>
        <p:nvPicPr>
          <p:cNvPr id="15365" name="Picture 6" descr="j0212667">
            <a:extLst>
              <a:ext uri="{FF2B5EF4-FFF2-40B4-BE49-F238E27FC236}">
                <a16:creationId xmlns:a16="http://schemas.microsoft.com/office/drawing/2014/main" id="{C73BA18C-144D-459E-8EE5-F38A9D3D7D57}"/>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486400" y="4156869"/>
            <a:ext cx="2590800" cy="1744663"/>
          </a:xfrm>
          <a:noFill/>
        </p:spPr>
      </p:pic>
    </p:spTree>
  </p:cSld>
  <p:clrMapOvr>
    <a:masterClrMapping/>
  </p:clrMapOvr>
  <p:transition advClick="0" advTm="12000"/>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1603351-4B6F-4165-9BA8-84F7C3F5FEB2}"/>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Spousal Age Example</a:t>
            </a:r>
          </a:p>
        </p:txBody>
      </p:sp>
      <p:sp>
        <p:nvSpPr>
          <p:cNvPr id="17411" name="Rectangle 3">
            <a:extLst>
              <a:ext uri="{FF2B5EF4-FFF2-40B4-BE49-F238E27FC236}">
                <a16:creationId xmlns:a16="http://schemas.microsoft.com/office/drawing/2014/main" id="{E29DA093-F160-44EC-985A-5783F3570C2F}"/>
              </a:ext>
            </a:extLst>
          </p:cNvPr>
          <p:cNvSpPr>
            <a:spLocks noGrp="1" noChangeArrowheads="1"/>
          </p:cNvSpPr>
          <p:nvPr>
            <p:ph type="body" sz="half" idx="4294967295"/>
          </p:nvPr>
        </p:nvSpPr>
        <p:spPr>
          <a:xfrm>
            <a:off x="0" y="1803400"/>
            <a:ext cx="7370763" cy="2641600"/>
          </a:xfrm>
        </p:spPr>
        <p:txBody>
          <a:bodyPr/>
          <a:lstStyle/>
          <a:p>
            <a:pPr eaLnBrk="1" hangingPunct="1">
              <a:lnSpc>
                <a:spcPct val="90000"/>
              </a:lnSpc>
            </a:pPr>
            <a:r>
              <a:rPr lang="en-US" altLang="en-US" sz="2778">
                <a:ea typeface="ＭＳ Ｐゴシック" panose="020B0600070205080204" pitchFamily="34" charset="-128"/>
              </a:rPr>
              <a:t>One way to address the question is to look at pairs of ages for a sample of married couples.</a:t>
            </a:r>
            <a:br>
              <a:rPr lang="en-US" altLang="en-US" sz="2778">
                <a:ea typeface="ＭＳ Ｐゴシック" panose="020B0600070205080204" pitchFamily="34" charset="-128"/>
              </a:rPr>
            </a:br>
            <a:endParaRPr lang="en-US" altLang="en-US" sz="2778">
              <a:ea typeface="ＭＳ Ｐゴシック" panose="020B0600070205080204" pitchFamily="34" charset="-128"/>
            </a:endParaRPr>
          </a:p>
          <a:p>
            <a:pPr eaLnBrk="1" hangingPunct="1">
              <a:lnSpc>
                <a:spcPct val="90000"/>
              </a:lnSpc>
            </a:pPr>
            <a:r>
              <a:rPr lang="en-US" altLang="en-US" sz="2778">
                <a:ea typeface="ＭＳ Ｐゴシック" panose="020B0600070205080204" pitchFamily="34" charset="-128"/>
              </a:rPr>
              <a:t>The table shows the ages of 10 married couples</a:t>
            </a:r>
            <a:r>
              <a:rPr lang="en-US" altLang="en-US">
                <a:ea typeface="ＭＳ Ｐゴシック" panose="020B0600070205080204" pitchFamily="34" charset="-128"/>
              </a:rPr>
              <a:t>.</a:t>
            </a:r>
          </a:p>
        </p:txBody>
      </p:sp>
      <p:pic>
        <p:nvPicPr>
          <p:cNvPr id="17412" name="Picture 7">
            <a:extLst>
              <a:ext uri="{FF2B5EF4-FFF2-40B4-BE49-F238E27FC236}">
                <a16:creationId xmlns:a16="http://schemas.microsoft.com/office/drawing/2014/main" id="{BDF4C30E-11D0-4A10-A939-33A10227D0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1" y="4426360"/>
            <a:ext cx="8001000" cy="136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12000"/>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3D79C4B-A8DF-4F76-AC21-8C344171FBFA}"/>
              </a:ext>
            </a:extLst>
          </p:cNvPr>
          <p:cNvSpPr>
            <a:spLocks noGrp="1" noChangeArrowheads="1"/>
          </p:cNvSpPr>
          <p:nvPr>
            <p:ph type="title" idx="4294967295"/>
          </p:nvPr>
        </p:nvSpPr>
        <p:spPr>
          <a:xfrm>
            <a:off x="0" y="922338"/>
            <a:ext cx="7772400" cy="1016000"/>
          </a:xfrm>
        </p:spPr>
        <p:txBody>
          <a:bodyPr/>
          <a:lstStyle/>
          <a:p>
            <a:pPr eaLnBrk="1" hangingPunct="1"/>
            <a:r>
              <a:rPr lang="en-US" altLang="en-US">
                <a:ea typeface="ＭＳ Ｐゴシック" panose="020B0600070205080204" pitchFamily="34" charset="-128"/>
              </a:rPr>
              <a:t>Spousal Age Example</a:t>
            </a:r>
          </a:p>
        </p:txBody>
      </p:sp>
      <p:sp>
        <p:nvSpPr>
          <p:cNvPr id="19459" name="Rectangle 3">
            <a:extLst>
              <a:ext uri="{FF2B5EF4-FFF2-40B4-BE49-F238E27FC236}">
                <a16:creationId xmlns:a16="http://schemas.microsoft.com/office/drawing/2014/main" id="{F4129330-C0AE-4F7F-947D-AE5058D86D41}"/>
              </a:ext>
            </a:extLst>
          </p:cNvPr>
          <p:cNvSpPr>
            <a:spLocks noGrp="1" noChangeArrowheads="1"/>
          </p:cNvSpPr>
          <p:nvPr>
            <p:ph type="body" sz="half" idx="4294967295"/>
          </p:nvPr>
        </p:nvSpPr>
        <p:spPr>
          <a:xfrm>
            <a:off x="0" y="1803400"/>
            <a:ext cx="7370763" cy="2641600"/>
          </a:xfrm>
        </p:spPr>
        <p:txBody>
          <a:bodyPr/>
          <a:lstStyle/>
          <a:p>
            <a:pPr eaLnBrk="1" hangingPunct="1">
              <a:lnSpc>
                <a:spcPct val="90000"/>
              </a:lnSpc>
            </a:pPr>
            <a:r>
              <a:rPr lang="en-US" altLang="en-US" sz="3000">
                <a:ea typeface="ＭＳ Ｐゴシック" panose="020B0600070205080204" pitchFamily="34" charset="-128"/>
              </a:rPr>
              <a:t>Husbands and wives tend to be about the same age</a:t>
            </a:r>
            <a:br>
              <a:rPr lang="en-US" altLang="en-US" sz="2778">
                <a:ea typeface="ＭＳ Ｐゴシック" panose="020B0600070205080204" pitchFamily="34" charset="-128"/>
              </a:rPr>
            </a:br>
            <a:endParaRPr lang="en-US" altLang="en-US" sz="2778">
              <a:ea typeface="ＭＳ Ｐゴシック" panose="020B0600070205080204" pitchFamily="34" charset="-128"/>
            </a:endParaRPr>
          </a:p>
          <a:p>
            <a:pPr eaLnBrk="1" hangingPunct="1"/>
            <a:r>
              <a:rPr lang="en-US" altLang="en-US" sz="3000">
                <a:ea typeface="ＭＳ Ｐゴシック" panose="020B0600070205080204" pitchFamily="34" charset="-128"/>
              </a:rPr>
              <a:t>Men having a tendency to be slightly older than their wives.</a:t>
            </a:r>
            <a:endParaRPr lang="en-US" altLang="en-US" sz="2667">
              <a:ea typeface="ＭＳ Ｐゴシック" panose="020B0600070205080204" pitchFamily="34" charset="-128"/>
            </a:endParaRPr>
          </a:p>
        </p:txBody>
      </p:sp>
      <p:pic>
        <p:nvPicPr>
          <p:cNvPr id="19460" name="Picture 7">
            <a:extLst>
              <a:ext uri="{FF2B5EF4-FFF2-40B4-BE49-F238E27FC236}">
                <a16:creationId xmlns:a16="http://schemas.microsoft.com/office/drawing/2014/main" id="{2403262A-101B-4378-AEBD-8813C2EE01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99156"/>
            <a:ext cx="7772400" cy="132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12000"/>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9E168AB-40C0-4FD0-9904-8BEF3F76432D}"/>
              </a:ext>
            </a:extLst>
          </p:cNvPr>
          <p:cNvSpPr>
            <a:spLocks noGrp="1" noChangeArrowheads="1"/>
          </p:cNvSpPr>
          <p:nvPr>
            <p:ph type="title" idx="4294967295"/>
          </p:nvPr>
        </p:nvSpPr>
        <p:spPr>
          <a:xfrm>
            <a:off x="0" y="584200"/>
            <a:ext cx="7772400" cy="1016000"/>
          </a:xfrm>
        </p:spPr>
        <p:txBody>
          <a:bodyPr/>
          <a:lstStyle/>
          <a:p>
            <a:pPr eaLnBrk="1" hangingPunct="1"/>
            <a:r>
              <a:rPr lang="en-US" altLang="en-US">
                <a:ea typeface="ＭＳ Ｐゴシック" panose="020B0600070205080204" pitchFamily="34" charset="-128"/>
              </a:rPr>
              <a:t>Spousal Age Example 	</a:t>
            </a:r>
          </a:p>
        </p:txBody>
      </p:sp>
      <p:graphicFrame>
        <p:nvGraphicFramePr>
          <p:cNvPr id="21508" name="Object 2">
            <a:extLst>
              <a:ext uri="{FF2B5EF4-FFF2-40B4-BE49-F238E27FC236}">
                <a16:creationId xmlns:a16="http://schemas.microsoft.com/office/drawing/2014/main" id="{8D007E93-DD5E-4FC8-B1C8-53EC6086F9E6}"/>
              </a:ext>
            </a:extLst>
          </p:cNvPr>
          <p:cNvGraphicFramePr>
            <a:graphicFrameLocks noGrp="1" noChangeAspect="1"/>
          </p:cNvGraphicFramePr>
          <p:nvPr>
            <p:ph sz="quarter" idx="4294967295"/>
          </p:nvPr>
        </p:nvGraphicFramePr>
        <p:xfrm>
          <a:off x="0" y="4953000"/>
          <a:ext cx="3778250" cy="839788"/>
        </p:xfrm>
        <a:graphic>
          <a:graphicData uri="http://schemas.openxmlformats.org/presentationml/2006/ole">
            <mc:AlternateContent xmlns:mc="http://schemas.openxmlformats.org/markup-compatibility/2006">
              <mc:Choice xmlns:v="urn:schemas-microsoft-com:vml" Requires="v">
                <p:oleObj spid="_x0000_s12293" name="Worksheet" r:id="rId4" imgW="3462648" imgH="825997" progId="Excel.Sheet.8">
                  <p:embed/>
                </p:oleObj>
              </mc:Choice>
              <mc:Fallback>
                <p:oleObj name="Worksheet" r:id="rId4" imgW="3462648" imgH="825997" progId="Excel.Sheet.8">
                  <p:embed/>
                  <p:pic>
                    <p:nvPicPr>
                      <p:cNvPr id="21508" name="Object 2">
                        <a:extLst>
                          <a:ext uri="{FF2B5EF4-FFF2-40B4-BE49-F238E27FC236}">
                            <a16:creationId xmlns:a16="http://schemas.microsoft.com/office/drawing/2014/main" id="{8D007E93-DD5E-4FC8-B1C8-53EC6086F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53000"/>
                        <a:ext cx="3778250"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17">
            <a:extLst>
              <a:ext uri="{FF2B5EF4-FFF2-40B4-BE49-F238E27FC236}">
                <a16:creationId xmlns:a16="http://schemas.microsoft.com/office/drawing/2014/main" id="{DFB6607D-D74E-4DBF-B259-DF3BD296426F}"/>
              </a:ext>
            </a:extLst>
          </p:cNvPr>
          <p:cNvSpPr>
            <a:spLocks noChangeArrowheads="1"/>
          </p:cNvSpPr>
          <p:nvPr/>
        </p:nvSpPr>
        <p:spPr bwMode="auto">
          <a:xfrm>
            <a:off x="1590146" y="4887902"/>
            <a:ext cx="346249" cy="512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nchor="ctr">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eaLnBrk="1" hangingPunct="1"/>
            <a:r>
              <a:rPr lang="en-US" altLang="en-US" sz="2500">
                <a:latin typeface="Arial" panose="020B0604020202020204" pitchFamily="34" charset="0"/>
              </a:rPr>
              <a:t> </a:t>
            </a:r>
          </a:p>
        </p:txBody>
      </p:sp>
      <p:pic>
        <p:nvPicPr>
          <p:cNvPr id="21509" name="Picture 5">
            <a:extLst>
              <a:ext uri="{FF2B5EF4-FFF2-40B4-BE49-F238E27FC236}">
                <a16:creationId xmlns:a16="http://schemas.microsoft.com/office/drawing/2014/main" id="{251A380B-91D2-4D35-A313-58082100168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001" y="2159000"/>
            <a:ext cx="7035800" cy="190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28000"/>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0363C0C-D75B-49D0-A586-6BFD43A2BAD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Unavailable Information</a:t>
            </a:r>
          </a:p>
        </p:txBody>
      </p:sp>
      <p:sp>
        <p:nvSpPr>
          <p:cNvPr id="23555" name="Rectangle 3">
            <a:extLst>
              <a:ext uri="{FF2B5EF4-FFF2-40B4-BE49-F238E27FC236}">
                <a16:creationId xmlns:a16="http://schemas.microsoft.com/office/drawing/2014/main" id="{742F588B-F383-4600-8657-8CA8A24D1B52}"/>
              </a:ext>
            </a:extLst>
          </p:cNvPr>
          <p:cNvSpPr>
            <a:spLocks noGrp="1" noChangeArrowheads="1"/>
          </p:cNvSpPr>
          <p:nvPr>
            <p:ph type="body" idx="4294967295"/>
          </p:nvPr>
        </p:nvSpPr>
        <p:spPr>
          <a:xfrm>
            <a:off x="0" y="1905000"/>
            <a:ext cx="8382000" cy="4267200"/>
          </a:xfrm>
        </p:spPr>
        <p:txBody>
          <a:bodyPr/>
          <a:lstStyle/>
          <a:p>
            <a:pPr eaLnBrk="1" hangingPunct="1"/>
            <a:r>
              <a:rPr lang="en-US" altLang="en-US">
                <a:ea typeface="ＭＳ Ｐゴシック" panose="020B0600070205080204" pitchFamily="34" charset="-128"/>
              </a:rPr>
              <a:t>Mean age of husbands with wives of a certain age.</a:t>
            </a:r>
          </a:p>
          <a:p>
            <a:pPr eaLnBrk="1" hangingPunct="1"/>
            <a:r>
              <a:rPr lang="en-US" altLang="en-US">
                <a:ea typeface="ＭＳ Ｐゴシック" panose="020B0600070205080204" pitchFamily="34" charset="-128"/>
              </a:rPr>
              <a:t>The average age of husbands with 45-year-old wives.</a:t>
            </a:r>
          </a:p>
          <a:p>
            <a:pPr eaLnBrk="1" hangingPunct="1"/>
            <a:r>
              <a:rPr lang="en-US" altLang="en-US">
                <a:ea typeface="ＭＳ Ｐゴシック" panose="020B0600070205080204" pitchFamily="34" charset="-128"/>
              </a:rPr>
              <a:t>The relationship between the husband’s age and the wife’s age.</a:t>
            </a:r>
          </a:p>
        </p:txBody>
      </p:sp>
    </p:spTree>
  </p:cSld>
  <p:clrMapOvr>
    <a:masterClrMapping/>
  </p:clrMapOvr>
  <p:transition spd="slow" advClick="0" advTm="23000"/>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a:extLst>
              <a:ext uri="{FF2B5EF4-FFF2-40B4-BE49-F238E27FC236}">
                <a16:creationId xmlns:a16="http://schemas.microsoft.com/office/drawing/2014/main" id="{90F0BEED-B54E-4909-9B36-FBAFF3C55A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3667" y="381000"/>
            <a:ext cx="7443611" cy="583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1000"/>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9A662FD-E317-4776-AE62-B342F9CE5509}"/>
              </a:ext>
            </a:extLst>
          </p:cNvPr>
          <p:cNvSpPr>
            <a:spLocks noGrp="1" noChangeArrowheads="1"/>
          </p:cNvSpPr>
          <p:nvPr>
            <p:ph type="title" idx="4294967295"/>
          </p:nvPr>
        </p:nvSpPr>
        <p:spPr>
          <a:xfrm>
            <a:off x="0" y="685800"/>
            <a:ext cx="7772400" cy="1016000"/>
          </a:xfrm>
        </p:spPr>
        <p:txBody>
          <a:bodyPr/>
          <a:lstStyle/>
          <a:p>
            <a:pPr eaLnBrk="1" hangingPunct="1"/>
            <a:r>
              <a:rPr lang="en-US" altLang="en-US">
                <a:ea typeface="ＭＳ Ｐゴシック" panose="020B0600070205080204" pitchFamily="34" charset="-128"/>
              </a:rPr>
              <a:t>Associations</a:t>
            </a:r>
          </a:p>
        </p:txBody>
      </p:sp>
      <p:sp>
        <p:nvSpPr>
          <p:cNvPr id="27651" name="Rectangle 3">
            <a:extLst>
              <a:ext uri="{FF2B5EF4-FFF2-40B4-BE49-F238E27FC236}">
                <a16:creationId xmlns:a16="http://schemas.microsoft.com/office/drawing/2014/main" id="{1B086F14-4AC3-4247-B510-C1ACBACF6DD8}"/>
              </a:ext>
            </a:extLst>
          </p:cNvPr>
          <p:cNvSpPr>
            <a:spLocks noGrp="1" noChangeArrowheads="1"/>
          </p:cNvSpPr>
          <p:nvPr>
            <p:ph type="body" idx="4294967295"/>
          </p:nvPr>
        </p:nvSpPr>
        <p:spPr>
          <a:xfrm>
            <a:off x="0" y="1701800"/>
            <a:ext cx="7775575" cy="4267200"/>
          </a:xfrm>
        </p:spPr>
        <p:txBody>
          <a:bodyPr/>
          <a:lstStyle/>
          <a:p>
            <a:pPr eaLnBrk="1" hangingPunct="1"/>
            <a:r>
              <a:rPr lang="en-US" altLang="en-US">
                <a:ea typeface="ＭＳ Ｐゴシック" panose="020B0600070205080204" pitchFamily="34" charset="-128"/>
              </a:rPr>
              <a:t>When one variable increases with the second variable, there is a </a:t>
            </a:r>
            <a:r>
              <a:rPr lang="en-US" altLang="en-US" b="1">
                <a:ea typeface="ＭＳ Ｐゴシック" panose="020B0600070205080204" pitchFamily="34" charset="-128"/>
              </a:rPr>
              <a:t>positive association.</a:t>
            </a:r>
            <a:endParaRPr lang="en-US" altLang="en-US" b="1">
              <a:solidFill>
                <a:schemeClr val="hlink"/>
              </a:solidFill>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  </a:t>
            </a:r>
          </a:p>
          <a:p>
            <a:pPr eaLnBrk="1" hangingPunct="1"/>
            <a:r>
              <a:rPr lang="en-US" altLang="en-US">
                <a:ea typeface="ＭＳ Ｐゴシック" panose="020B0600070205080204" pitchFamily="34" charset="-128"/>
              </a:rPr>
              <a:t>When one variable decreases with the second variable, there is a </a:t>
            </a:r>
            <a:r>
              <a:rPr lang="en-US" altLang="en-US" b="1">
                <a:ea typeface="ＭＳ Ｐゴシック" panose="020B0600070205080204" pitchFamily="34" charset="-128"/>
              </a:rPr>
              <a:t>negative association.</a:t>
            </a:r>
          </a:p>
        </p:txBody>
      </p:sp>
      <p:pic>
        <p:nvPicPr>
          <p:cNvPr id="27652" name="Picture 6" descr="j0239195">
            <a:extLst>
              <a:ext uri="{FF2B5EF4-FFF2-40B4-BE49-F238E27FC236}">
                <a16:creationId xmlns:a16="http://schemas.microsoft.com/office/drawing/2014/main" id="{757E4BD0-60A1-4AAF-9B1D-D1FDFB20C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96000" y="4396404"/>
            <a:ext cx="1807104" cy="151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000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01E90C0-1D95-4B16-B3A7-99657F4BADB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Inferential Statistics</a:t>
            </a:r>
          </a:p>
        </p:txBody>
      </p:sp>
      <p:sp>
        <p:nvSpPr>
          <p:cNvPr id="58371" name="Rectangle 3">
            <a:extLst>
              <a:ext uri="{FF2B5EF4-FFF2-40B4-BE49-F238E27FC236}">
                <a16:creationId xmlns:a16="http://schemas.microsoft.com/office/drawing/2014/main" id="{FE6CD2B7-2500-4386-B8EA-26421ACEF339}"/>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sz="2778">
                <a:ea typeface="ＭＳ Ｐゴシック" panose="020B0600070205080204" pitchFamily="34" charset="-128"/>
              </a:rPr>
              <a:t>With inferential statistics, we take a sample, or a small subset of a larger set of data.</a:t>
            </a:r>
          </a:p>
          <a:p>
            <a:pPr eaLnBrk="1" hangingPunct="1">
              <a:lnSpc>
                <a:spcPct val="90000"/>
              </a:lnSpc>
            </a:pPr>
            <a:endParaRPr lang="en-US" altLang="en-US" sz="2778">
              <a:ea typeface="ＭＳ Ｐゴシック" panose="020B0600070205080204" pitchFamily="34" charset="-128"/>
            </a:endParaRPr>
          </a:p>
          <a:p>
            <a:pPr eaLnBrk="1" hangingPunct="1">
              <a:lnSpc>
                <a:spcPct val="90000"/>
              </a:lnSpc>
            </a:pPr>
            <a:r>
              <a:rPr lang="en-US" altLang="en-US" sz="2778">
                <a:ea typeface="ＭＳ Ｐゴシック" panose="020B0600070205080204" pitchFamily="34" charset="-128"/>
              </a:rPr>
              <a:t>We then use this sample to draw inferences about the population as a whole.</a:t>
            </a:r>
          </a:p>
          <a:p>
            <a:pPr eaLnBrk="1" hangingPunct="1">
              <a:lnSpc>
                <a:spcPct val="90000"/>
              </a:lnSpc>
            </a:pPr>
            <a:endParaRPr lang="en-US" altLang="en-US" sz="2778">
              <a:ea typeface="ＭＳ Ｐゴシック" panose="020B0600070205080204" pitchFamily="34" charset="-128"/>
            </a:endParaRPr>
          </a:p>
          <a:p>
            <a:pPr eaLnBrk="1" hangingPunct="1">
              <a:lnSpc>
                <a:spcPct val="90000"/>
              </a:lnSpc>
            </a:pPr>
            <a:r>
              <a:rPr lang="en-US" altLang="en-US" sz="2778">
                <a:ea typeface="ＭＳ Ｐゴシック" panose="020B0600070205080204" pitchFamily="34" charset="-128"/>
              </a:rPr>
              <a:t>Let’s consider a few examples...</a:t>
            </a:r>
          </a:p>
        </p:txBody>
      </p:sp>
    </p:spTree>
    <p:custDataLst>
      <p:tags r:id="rId1"/>
    </p:custData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0">
            <a:extLst>
              <a:ext uri="{FF2B5EF4-FFF2-40B4-BE49-F238E27FC236}">
                <a16:creationId xmlns:a16="http://schemas.microsoft.com/office/drawing/2014/main" id="{C37EC19C-D931-41D8-B1D9-E4950E746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99" y="457201"/>
            <a:ext cx="6994979" cy="593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11000"/>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descr="j0295531">
            <a:extLst>
              <a:ext uri="{FF2B5EF4-FFF2-40B4-BE49-F238E27FC236}">
                <a16:creationId xmlns:a16="http://schemas.microsoft.com/office/drawing/2014/main" id="{84D4D006-7D88-4761-B439-FD1F31BCA3A2}"/>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096000" y="3733800"/>
            <a:ext cx="1886316" cy="1930400"/>
          </a:xfrm>
          <a:noFill/>
        </p:spPr>
      </p:pic>
      <p:pic>
        <p:nvPicPr>
          <p:cNvPr id="31747" name="Picture 4">
            <a:extLst>
              <a:ext uri="{FF2B5EF4-FFF2-40B4-BE49-F238E27FC236}">
                <a16:creationId xmlns:a16="http://schemas.microsoft.com/office/drawing/2014/main" id="{5C8F242A-7A7B-46EF-9204-177E3B7C682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792" y="1028700"/>
            <a:ext cx="585400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26" descr="j0310246">
            <a:extLst>
              <a:ext uri="{FF2B5EF4-FFF2-40B4-BE49-F238E27FC236}">
                <a16:creationId xmlns:a16="http://schemas.microsoft.com/office/drawing/2014/main" id="{C35A4B7E-FFA5-4EFE-AFE7-372C9E934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858" y="1046610"/>
            <a:ext cx="1752600" cy="20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36000"/>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89C05B33-95E7-4245-B5DD-FEEB9B2F58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8389" y="680861"/>
            <a:ext cx="7267222" cy="549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0"/>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871264E-BD29-43DF-9F40-F70D75A7AE8A}"/>
              </a:ext>
            </a:extLst>
          </p:cNvPr>
          <p:cNvSpPr>
            <a:spLocks noGrp="1" noChangeArrowheads="1"/>
          </p:cNvSpPr>
          <p:nvPr>
            <p:ph type="title" idx="4294967295"/>
          </p:nvPr>
        </p:nvSpPr>
        <p:spPr>
          <a:xfrm>
            <a:off x="0" y="584200"/>
            <a:ext cx="7772400" cy="1016000"/>
          </a:xfrm>
        </p:spPr>
        <p:txBody>
          <a:bodyPr/>
          <a:lstStyle/>
          <a:p>
            <a:pPr eaLnBrk="1" hangingPunct="1"/>
            <a:r>
              <a:rPr lang="en-US" altLang="en-US">
                <a:ea typeface="ＭＳ Ｐゴシック" panose="020B0600070205080204" pitchFamily="34" charset="-128"/>
              </a:rPr>
              <a:t>Ways Scatter Plots Can Differ</a:t>
            </a:r>
          </a:p>
        </p:txBody>
      </p:sp>
      <p:sp>
        <p:nvSpPr>
          <p:cNvPr id="35843" name="Rectangle 3">
            <a:extLst>
              <a:ext uri="{FF2B5EF4-FFF2-40B4-BE49-F238E27FC236}">
                <a16:creationId xmlns:a16="http://schemas.microsoft.com/office/drawing/2014/main" id="{7E7D1103-2A85-4242-B65B-4FE10F3825E8}"/>
              </a:ext>
            </a:extLst>
          </p:cNvPr>
          <p:cNvSpPr>
            <a:spLocks noGrp="1" noChangeArrowheads="1"/>
          </p:cNvSpPr>
          <p:nvPr>
            <p:ph type="body" idx="4294967295"/>
          </p:nvPr>
        </p:nvSpPr>
        <p:spPr>
          <a:xfrm>
            <a:off x="0" y="1600200"/>
            <a:ext cx="8491538" cy="4368800"/>
          </a:xfrm>
        </p:spPr>
        <p:txBody>
          <a:bodyPr/>
          <a:lstStyle/>
          <a:p>
            <a:pPr eaLnBrk="1" hangingPunct="1"/>
            <a:r>
              <a:rPr lang="en-US" altLang="en-US">
                <a:ea typeface="ＭＳ Ｐゴシック" panose="020B0600070205080204" pitchFamily="34" charset="-128"/>
              </a:rPr>
              <a:t>The slope of the line about which they cluster</a:t>
            </a:r>
            <a:br>
              <a:rPr lang="en-US" altLang="en-US">
                <a:ea typeface="ＭＳ Ｐゴシック" panose="020B0600070205080204" pitchFamily="34" charset="-128"/>
              </a:rPr>
            </a:b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How tightly the points cluster about the line</a:t>
            </a:r>
          </a:p>
        </p:txBody>
      </p:sp>
      <p:pic>
        <p:nvPicPr>
          <p:cNvPr id="35844" name="Picture 4" descr="j0299717">
            <a:extLst>
              <a:ext uri="{FF2B5EF4-FFF2-40B4-BE49-F238E27FC236}">
                <a16:creationId xmlns:a16="http://schemas.microsoft.com/office/drawing/2014/main" id="{8EAAF96D-AA9F-4294-B845-4ED2D4319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655" y="3505200"/>
            <a:ext cx="2599090" cy="213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23000"/>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E7D050B-4544-421A-BA42-39965B097B90}"/>
              </a:ext>
            </a:extLst>
          </p:cNvPr>
          <p:cNvSpPr>
            <a:spLocks noGrp="1" noChangeArrowheads="1"/>
          </p:cNvSpPr>
          <p:nvPr>
            <p:ph type="title" idx="4294967295"/>
          </p:nvPr>
        </p:nvSpPr>
        <p:spPr>
          <a:xfrm>
            <a:off x="1230313" y="685800"/>
            <a:ext cx="7913687" cy="1016000"/>
          </a:xfrm>
        </p:spPr>
        <p:txBody>
          <a:bodyPr>
            <a:normAutofit fontScale="90000"/>
          </a:bodyPr>
          <a:lstStyle/>
          <a:p>
            <a:pPr eaLnBrk="1" hangingPunct="1"/>
            <a:r>
              <a:rPr lang="en-US" altLang="en-US">
                <a:ea typeface="ＭＳ Ｐゴシック" panose="020B0600070205080204" pitchFamily="34" charset="-128"/>
              </a:rPr>
              <a:t>Pearson Product-Moment Correlation</a:t>
            </a:r>
          </a:p>
        </p:txBody>
      </p:sp>
      <p:sp>
        <p:nvSpPr>
          <p:cNvPr id="37891" name="Rectangle 3">
            <a:extLst>
              <a:ext uri="{FF2B5EF4-FFF2-40B4-BE49-F238E27FC236}">
                <a16:creationId xmlns:a16="http://schemas.microsoft.com/office/drawing/2014/main" id="{CFD09039-683B-49A0-A316-236322DFAC8C}"/>
              </a:ext>
            </a:extLst>
          </p:cNvPr>
          <p:cNvSpPr>
            <a:spLocks noGrp="1" noChangeArrowheads="1"/>
          </p:cNvSpPr>
          <p:nvPr>
            <p:ph type="body" idx="4294967295"/>
          </p:nvPr>
        </p:nvSpPr>
        <p:spPr>
          <a:xfrm>
            <a:off x="0" y="1905000"/>
            <a:ext cx="8489950" cy="4267200"/>
          </a:xfrm>
        </p:spPr>
        <p:txBody>
          <a:bodyPr/>
          <a:lstStyle/>
          <a:p>
            <a:pPr eaLnBrk="1" hangingPunct="1"/>
            <a:r>
              <a:rPr lang="en-US" altLang="en-US">
                <a:ea typeface="ＭＳ Ｐゴシック" panose="020B0600070205080204" pitchFamily="34" charset="-128"/>
              </a:rPr>
              <a:t>Strength of the linear relationship between two variables.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It is referred to as Pearson’s correlation or the correlation coefficient.</a:t>
            </a:r>
          </a:p>
        </p:txBody>
      </p:sp>
      <p:pic>
        <p:nvPicPr>
          <p:cNvPr id="37892" name="Picture 4" descr="j0078746">
            <a:extLst>
              <a:ext uri="{FF2B5EF4-FFF2-40B4-BE49-F238E27FC236}">
                <a16:creationId xmlns:a16="http://schemas.microsoft.com/office/drawing/2014/main" id="{DEB7FFC5-0ECD-4A11-8186-61F4DB2BA6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4191000"/>
            <a:ext cx="2219854"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15E8813-EEA3-43D9-9269-E4B1E16EE399}"/>
              </a:ext>
            </a:extLst>
          </p:cNvPr>
          <p:cNvSpPr>
            <a:spLocks noGrp="1" noChangeArrowheads="1"/>
          </p:cNvSpPr>
          <p:nvPr>
            <p:ph type="title" idx="4294967295"/>
          </p:nvPr>
        </p:nvSpPr>
        <p:spPr>
          <a:xfrm>
            <a:off x="1230313" y="922338"/>
            <a:ext cx="7913687" cy="1016000"/>
          </a:xfrm>
        </p:spPr>
        <p:txBody>
          <a:bodyPr/>
          <a:lstStyle/>
          <a:p>
            <a:pPr eaLnBrk="1" hangingPunct="1"/>
            <a:r>
              <a:rPr lang="en-US" altLang="en-US">
                <a:ea typeface="ＭＳ Ｐゴシック" panose="020B0600070205080204" pitchFamily="34" charset="-128"/>
              </a:rPr>
              <a:t>Not Adequate for Nonlinear</a:t>
            </a:r>
          </a:p>
        </p:txBody>
      </p:sp>
      <p:graphicFrame>
        <p:nvGraphicFramePr>
          <p:cNvPr id="39939" name="Object 2">
            <a:extLst>
              <a:ext uri="{FF2B5EF4-FFF2-40B4-BE49-F238E27FC236}">
                <a16:creationId xmlns:a16="http://schemas.microsoft.com/office/drawing/2014/main" id="{2DB85309-9A5B-4035-963F-CB60FF02005A}"/>
              </a:ext>
            </a:extLst>
          </p:cNvPr>
          <p:cNvGraphicFramePr>
            <a:graphicFrameLocks noChangeAspect="1"/>
          </p:cNvGraphicFramePr>
          <p:nvPr/>
        </p:nvGraphicFramePr>
        <p:xfrm>
          <a:off x="1741841" y="1905000"/>
          <a:ext cx="5842000" cy="3776486"/>
        </p:xfrm>
        <a:graphic>
          <a:graphicData uri="http://schemas.openxmlformats.org/presentationml/2006/ole">
            <mc:AlternateContent xmlns:mc="http://schemas.openxmlformats.org/markup-compatibility/2006">
              <mc:Choice xmlns:v="urn:schemas-microsoft-com:vml" Requires="v">
                <p:oleObj spid="_x0000_s13317" name="Worksheet" r:id="rId4" imgW="4089400" imgH="2832100" progId="Excel.Sheet.8">
                  <p:embed/>
                </p:oleObj>
              </mc:Choice>
              <mc:Fallback>
                <p:oleObj name="Worksheet" r:id="rId4" imgW="4089400" imgH="2832100" progId="Excel.Sheet.8">
                  <p:embed/>
                  <p:pic>
                    <p:nvPicPr>
                      <p:cNvPr id="39939" name="Object 2">
                        <a:extLst>
                          <a:ext uri="{FF2B5EF4-FFF2-40B4-BE49-F238E27FC236}">
                            <a16:creationId xmlns:a16="http://schemas.microsoft.com/office/drawing/2014/main" id="{2DB85309-9A5B-4035-963F-CB60FF020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841" y="1905000"/>
                        <a:ext cx="5842000" cy="3776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advClick="0" advTm="21000"/>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40EED59-292F-4A64-A893-23A4BD89E3DC}"/>
              </a:ext>
            </a:extLst>
          </p:cNvPr>
          <p:cNvSpPr>
            <a:spLocks noGrp="1" noChangeArrowheads="1"/>
          </p:cNvSpPr>
          <p:nvPr>
            <p:ph type="title" idx="4294967295"/>
          </p:nvPr>
        </p:nvSpPr>
        <p:spPr>
          <a:xfrm>
            <a:off x="1230313" y="922338"/>
            <a:ext cx="7913687" cy="1016000"/>
          </a:xfrm>
        </p:spPr>
        <p:txBody>
          <a:bodyPr>
            <a:normAutofit fontScale="90000"/>
          </a:bodyPr>
          <a:lstStyle/>
          <a:p>
            <a:pPr eaLnBrk="1" hangingPunct="1"/>
            <a:r>
              <a:rPr lang="en-US" altLang="en-US">
                <a:ea typeface="ＭＳ Ｐゴシック" panose="020B0600070205080204" pitchFamily="34" charset="-128"/>
              </a:rPr>
              <a:t>Symbols for</a:t>
            </a:r>
            <a:br>
              <a:rPr lang="en-US" altLang="en-US">
                <a:ea typeface="ＭＳ Ｐゴシック" panose="020B0600070205080204" pitchFamily="34" charset="-128"/>
              </a:rPr>
            </a:br>
            <a:r>
              <a:rPr lang="en-US" altLang="en-US">
                <a:ea typeface="ＭＳ Ｐゴシック" panose="020B0600070205080204" pitchFamily="34" charset="-128"/>
              </a:rPr>
              <a:t>Pearson’s Correlation</a:t>
            </a:r>
          </a:p>
        </p:txBody>
      </p:sp>
      <p:sp>
        <p:nvSpPr>
          <p:cNvPr id="41987" name="Rectangle 3">
            <a:extLst>
              <a:ext uri="{FF2B5EF4-FFF2-40B4-BE49-F238E27FC236}">
                <a16:creationId xmlns:a16="http://schemas.microsoft.com/office/drawing/2014/main" id="{B4088D34-8C79-4BDB-BF78-EFFEB2C5034B}"/>
              </a:ext>
            </a:extLst>
          </p:cNvPr>
          <p:cNvSpPr>
            <a:spLocks noGrp="1" noChangeArrowheads="1"/>
          </p:cNvSpPr>
          <p:nvPr>
            <p:ph type="body" idx="4294967295"/>
          </p:nvPr>
        </p:nvSpPr>
        <p:spPr>
          <a:xfrm>
            <a:off x="1230313" y="2819400"/>
            <a:ext cx="8229600" cy="2286000"/>
          </a:xfrm>
        </p:spPr>
        <p:txBody>
          <a:bodyPr/>
          <a:lstStyle/>
          <a:p>
            <a:pPr eaLnBrk="1" hangingPunct="1"/>
            <a:r>
              <a:rPr lang="en-US" altLang="en-US" dirty="0">
                <a:ea typeface="ＭＳ Ｐゴシック" panose="020B0600070205080204" pitchFamily="34" charset="-128"/>
              </a:rPr>
              <a:t>Greek letter </a:t>
            </a:r>
            <a:r>
              <a:rPr lang="en-US" altLang="en-US" i="1" dirty="0">
                <a:latin typeface="Symbol" panose="05050102010706020507" pitchFamily="18" charset="2"/>
                <a:ea typeface="ＭＳ Ｐゴシック" panose="020B0600070205080204" pitchFamily="34" charset="-128"/>
              </a:rPr>
              <a:t> </a:t>
            </a:r>
            <a:r>
              <a:rPr lang="en-US" altLang="en-US" dirty="0">
                <a:ea typeface="ＭＳ Ｐゴシック" panose="020B0600070205080204" pitchFamily="34" charset="-128"/>
              </a:rPr>
              <a:t>for the population</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i="1" dirty="0">
                <a:ea typeface="ＭＳ Ｐゴシック" panose="020B0600070205080204" pitchFamily="34" charset="-128"/>
              </a:rPr>
              <a:t>r</a:t>
            </a:r>
            <a:r>
              <a:rPr lang="en-US" altLang="en-US" dirty="0">
                <a:ea typeface="ＭＳ Ｐゴシック" panose="020B0600070205080204" pitchFamily="34" charset="-128"/>
              </a:rPr>
              <a:t> for a sample  </a:t>
            </a:r>
            <a:endParaRPr lang="en-US" altLang="en-US" i="1" dirty="0">
              <a:ea typeface="ＭＳ Ｐゴシック" panose="020B0600070205080204" pitchFamily="34" charset="-128"/>
            </a:endParaRPr>
          </a:p>
        </p:txBody>
      </p:sp>
      <p:sp>
        <p:nvSpPr>
          <p:cNvPr id="41988" name="Rectangle 5">
            <a:extLst>
              <a:ext uri="{FF2B5EF4-FFF2-40B4-BE49-F238E27FC236}">
                <a16:creationId xmlns:a16="http://schemas.microsoft.com/office/drawing/2014/main" id="{73FEC608-6785-436F-B318-F54063DA04CF}"/>
              </a:ext>
            </a:extLst>
          </p:cNvPr>
          <p:cNvSpPr>
            <a:spLocks noChangeArrowheads="1"/>
          </p:cNvSpPr>
          <p:nvPr/>
        </p:nvSpPr>
        <p:spPr bwMode="auto">
          <a:xfrm>
            <a:off x="7941910" y="768174"/>
            <a:ext cx="256545" cy="4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endParaRPr lang="en-US" altLang="en-US" sz="2222"/>
          </a:p>
        </p:txBody>
      </p:sp>
    </p:spTree>
  </p:cSld>
  <p:clrMapOvr>
    <a:masterClrMapping/>
  </p:clrMapOvr>
  <p:transition spd="slow" advClick="0" advTm="19000"/>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D2890EF-F74F-412E-8A46-CB1404DBDFA7}"/>
              </a:ext>
            </a:extLst>
          </p:cNvPr>
          <p:cNvSpPr>
            <a:spLocks noGrp="1" noChangeArrowheads="1"/>
          </p:cNvSpPr>
          <p:nvPr>
            <p:ph type="title" idx="4294967295"/>
          </p:nvPr>
        </p:nvSpPr>
        <p:spPr>
          <a:xfrm>
            <a:off x="529655" y="533400"/>
            <a:ext cx="8233345" cy="685800"/>
          </a:xfrm>
        </p:spPr>
        <p:txBody>
          <a:bodyPr>
            <a:normAutofit fontScale="90000"/>
          </a:bodyPr>
          <a:lstStyle/>
          <a:p>
            <a:pPr eaLnBrk="1" hangingPunct="1"/>
            <a:r>
              <a:rPr lang="en-US" altLang="en-US" dirty="0">
                <a:ea typeface="ＭＳ Ｐゴシック" panose="020B0600070205080204" pitchFamily="34" charset="-128"/>
              </a:rPr>
              <a:t>Values of the Pearson Correlation</a:t>
            </a:r>
          </a:p>
        </p:txBody>
      </p:sp>
      <p:sp>
        <p:nvSpPr>
          <p:cNvPr id="44035" name="Rectangle 3">
            <a:extLst>
              <a:ext uri="{FF2B5EF4-FFF2-40B4-BE49-F238E27FC236}">
                <a16:creationId xmlns:a16="http://schemas.microsoft.com/office/drawing/2014/main" id="{D12CA3E6-AD30-41F6-976A-386D594E29D3}"/>
              </a:ext>
            </a:extLst>
          </p:cNvPr>
          <p:cNvSpPr>
            <a:spLocks noGrp="1" noChangeArrowheads="1"/>
          </p:cNvSpPr>
          <p:nvPr>
            <p:ph type="body" idx="4294967295"/>
          </p:nvPr>
        </p:nvSpPr>
        <p:spPr>
          <a:xfrm>
            <a:off x="609600" y="1943223"/>
            <a:ext cx="8382000" cy="4368800"/>
          </a:xfrm>
        </p:spPr>
        <p:txBody>
          <a:bodyPr/>
          <a:lstStyle/>
          <a:p>
            <a:pPr eaLnBrk="1" hangingPunct="1"/>
            <a:r>
              <a:rPr lang="en-US" altLang="en-US" dirty="0">
                <a:ea typeface="ＭＳ Ｐゴシック" panose="020B0600070205080204" pitchFamily="34" charset="-128"/>
              </a:rPr>
              <a:t>Range: -1 to 1</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-1: perfect negative relationship</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 0: no linear relationship</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 1: perfect positive relationship</a:t>
            </a:r>
          </a:p>
        </p:txBody>
      </p:sp>
    </p:spTree>
  </p:cSld>
  <p:clrMapOvr>
    <a:masterClrMapping/>
  </p:clrMapOvr>
  <p:transition spd="slow" advClick="0" advTm="21000"/>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5DB06CA-72C5-4682-B706-D55014FC3970}"/>
              </a:ext>
            </a:extLst>
          </p:cNvPr>
          <p:cNvSpPr>
            <a:spLocks noGrp="1" noChangeArrowheads="1"/>
          </p:cNvSpPr>
          <p:nvPr>
            <p:ph type="title" idx="4294967295"/>
          </p:nvPr>
        </p:nvSpPr>
        <p:spPr>
          <a:xfrm>
            <a:off x="0" y="584200"/>
            <a:ext cx="8054975" cy="1016000"/>
          </a:xfrm>
        </p:spPr>
        <p:txBody>
          <a:bodyPr/>
          <a:lstStyle/>
          <a:p>
            <a:pPr eaLnBrk="1" hangingPunct="1"/>
            <a:r>
              <a:rPr lang="en-US" altLang="en-US">
                <a:ea typeface="ＭＳ Ｐゴシック" panose="020B0600070205080204" pitchFamily="34" charset="-128"/>
              </a:rPr>
              <a:t>Perfect Linear Relationship</a:t>
            </a:r>
          </a:p>
        </p:txBody>
      </p:sp>
      <p:pic>
        <p:nvPicPr>
          <p:cNvPr id="46083" name="Picture 3">
            <a:extLst>
              <a:ext uri="{FF2B5EF4-FFF2-40B4-BE49-F238E27FC236}">
                <a16:creationId xmlns:a16="http://schemas.microsoft.com/office/drawing/2014/main" id="{35DFCC74-1847-461F-9611-AB8AA6A639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335" y="1608667"/>
            <a:ext cx="5571066" cy="408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9000"/>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0E437AF-6AFC-4942-91B4-DE4EC0385BC1}"/>
              </a:ext>
            </a:extLst>
          </p:cNvPr>
          <p:cNvSpPr>
            <a:spLocks noGrp="1" noChangeArrowheads="1"/>
          </p:cNvSpPr>
          <p:nvPr>
            <p:ph type="title" idx="4294967295"/>
          </p:nvPr>
        </p:nvSpPr>
        <p:spPr>
          <a:xfrm>
            <a:off x="0" y="685800"/>
            <a:ext cx="8164513" cy="1016000"/>
          </a:xfrm>
        </p:spPr>
        <p:txBody>
          <a:bodyPr/>
          <a:lstStyle/>
          <a:p>
            <a:pPr eaLnBrk="1" hangingPunct="1"/>
            <a:r>
              <a:rPr lang="en-US" altLang="en-US">
                <a:ea typeface="ＭＳ Ｐゴシック" panose="020B0600070205080204" pitchFamily="34" charset="-128"/>
              </a:rPr>
              <a:t>Perfect Negative Relationship</a:t>
            </a:r>
          </a:p>
        </p:txBody>
      </p:sp>
      <p:pic>
        <p:nvPicPr>
          <p:cNvPr id="48131" name="Picture 3">
            <a:extLst>
              <a:ext uri="{FF2B5EF4-FFF2-40B4-BE49-F238E27FC236}">
                <a16:creationId xmlns:a16="http://schemas.microsoft.com/office/drawing/2014/main" id="{3D5C19BE-B5F3-404B-BE8D-372D5A4B46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334" y="1895299"/>
            <a:ext cx="5647266" cy="4038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100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111E122-86DA-4678-B8DF-CC14A7334305}"/>
              </a:ext>
            </a:extLst>
          </p:cNvPr>
          <p:cNvSpPr>
            <a:spLocks noGrp="1" noChangeArrowheads="1"/>
          </p:cNvSpPr>
          <p:nvPr>
            <p:ph type="title" idx="4294967295"/>
          </p:nvPr>
        </p:nvSpPr>
        <p:spPr>
          <a:xfrm>
            <a:off x="0" y="584200"/>
            <a:ext cx="7772400" cy="1016000"/>
          </a:xfrm>
        </p:spPr>
        <p:txBody>
          <a:bodyPr/>
          <a:lstStyle/>
          <a:p>
            <a:pPr eaLnBrk="1" hangingPunct="1"/>
            <a:r>
              <a:rPr lang="en-US" altLang="en-US">
                <a:ea typeface="ＭＳ Ｐゴシック" panose="020B0600070205080204" pitchFamily="34" charset="-128"/>
              </a:rPr>
              <a:t>Simple Random Sampling</a:t>
            </a:r>
          </a:p>
        </p:txBody>
      </p:sp>
      <p:sp>
        <p:nvSpPr>
          <p:cNvPr id="62467" name="Rectangle 3">
            <a:extLst>
              <a:ext uri="{FF2B5EF4-FFF2-40B4-BE49-F238E27FC236}">
                <a16:creationId xmlns:a16="http://schemas.microsoft.com/office/drawing/2014/main" id="{D39ED2B8-A4C9-4CD1-BF58-B6BFEBA5C4CC}"/>
              </a:ext>
            </a:extLst>
          </p:cNvPr>
          <p:cNvSpPr>
            <a:spLocks noGrp="1" noChangeArrowheads="1"/>
          </p:cNvSpPr>
          <p:nvPr>
            <p:ph type="body" idx="4294967295"/>
          </p:nvPr>
        </p:nvSpPr>
        <p:spPr>
          <a:xfrm>
            <a:off x="0" y="1701800"/>
            <a:ext cx="7772400" cy="4030663"/>
          </a:xfrm>
        </p:spPr>
        <p:txBody>
          <a:bodyPr/>
          <a:lstStyle/>
          <a:p>
            <a:pPr eaLnBrk="1" hangingPunct="1">
              <a:lnSpc>
                <a:spcPct val="90000"/>
              </a:lnSpc>
            </a:pPr>
            <a:r>
              <a:rPr lang="en-US" altLang="en-US" sz="2778">
                <a:ea typeface="ＭＳ Ｐゴシック" panose="020B0600070205080204" pitchFamily="34" charset="-128"/>
              </a:rPr>
              <a:t>Every member of the population has an equal chance of being selected into the sample.</a:t>
            </a:r>
          </a:p>
          <a:p>
            <a:pPr eaLnBrk="1" hangingPunct="1">
              <a:lnSpc>
                <a:spcPct val="90000"/>
              </a:lnSpc>
            </a:pPr>
            <a:endParaRPr lang="en-US" altLang="en-US" sz="2778">
              <a:ea typeface="ＭＳ Ｐゴシック" panose="020B0600070205080204" pitchFamily="34" charset="-128"/>
            </a:endParaRPr>
          </a:p>
          <a:p>
            <a:pPr eaLnBrk="1" hangingPunct="1">
              <a:lnSpc>
                <a:spcPct val="90000"/>
              </a:lnSpc>
            </a:pPr>
            <a:r>
              <a:rPr lang="en-US" altLang="en-US" sz="2778">
                <a:ea typeface="ＭＳ Ｐゴシック" panose="020B0600070205080204" pitchFamily="34" charset="-128"/>
              </a:rPr>
              <a:t>The selection of one member is independent from the selection of another member.</a:t>
            </a:r>
          </a:p>
          <a:p>
            <a:pPr eaLnBrk="1" hangingPunct="1">
              <a:lnSpc>
                <a:spcPct val="90000"/>
              </a:lnSpc>
            </a:pPr>
            <a:endParaRPr lang="en-US" altLang="en-US" sz="2778">
              <a:ea typeface="ＭＳ Ｐゴシック" panose="020B0600070205080204" pitchFamily="34" charset="-128"/>
            </a:endParaRPr>
          </a:p>
          <a:p>
            <a:pPr eaLnBrk="1" hangingPunct="1">
              <a:lnSpc>
                <a:spcPct val="90000"/>
              </a:lnSpc>
            </a:pPr>
            <a:r>
              <a:rPr lang="en-US" altLang="en-US" sz="2778">
                <a:ea typeface="ＭＳ Ｐゴシック" panose="020B0600070205080204" pitchFamily="34" charset="-128"/>
              </a:rPr>
              <a:t>Thus, it is selection by pure chance.</a:t>
            </a:r>
          </a:p>
        </p:txBody>
      </p:sp>
    </p:spTree>
    <p:custDataLst>
      <p:tags r:id="rId1"/>
    </p:custData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26B6309-BA5D-4053-8D8C-066AA8F5C7F2}"/>
              </a:ext>
            </a:extLst>
          </p:cNvPr>
          <p:cNvSpPr>
            <a:spLocks noGrp="1" noChangeArrowheads="1"/>
          </p:cNvSpPr>
          <p:nvPr>
            <p:ph type="title" idx="4294967295"/>
          </p:nvPr>
        </p:nvSpPr>
        <p:spPr>
          <a:xfrm>
            <a:off x="0" y="584200"/>
            <a:ext cx="8054975" cy="1016000"/>
          </a:xfrm>
        </p:spPr>
        <p:txBody>
          <a:bodyPr/>
          <a:lstStyle/>
          <a:p>
            <a:pPr eaLnBrk="1" hangingPunct="1"/>
            <a:r>
              <a:rPr lang="en-US" altLang="en-US">
                <a:ea typeface="ＭＳ Ｐゴシック" panose="020B0600070205080204" pitchFamily="34" charset="-128"/>
              </a:rPr>
              <a:t>No Linear Relationship</a:t>
            </a:r>
          </a:p>
        </p:txBody>
      </p:sp>
      <p:pic>
        <p:nvPicPr>
          <p:cNvPr id="50179" name="Picture 3">
            <a:extLst>
              <a:ext uri="{FF2B5EF4-FFF2-40B4-BE49-F238E27FC236}">
                <a16:creationId xmlns:a16="http://schemas.microsoft.com/office/drawing/2014/main" id="{7616FAA3-9203-4B52-9A5E-2D796C2E27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9667" y="1862667"/>
            <a:ext cx="6138333" cy="429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1000"/>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a:extLst>
              <a:ext uri="{FF2B5EF4-FFF2-40B4-BE49-F238E27FC236}">
                <a16:creationId xmlns:a16="http://schemas.microsoft.com/office/drawing/2014/main" id="{17E37387-6E47-4054-9F61-C561626420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1000"/>
            <a:ext cx="6147297"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9000"/>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C1C62E2-1CB6-4FA7-AD36-3A79B26653FA}"/>
              </a:ext>
            </a:extLst>
          </p:cNvPr>
          <p:cNvSpPr>
            <a:spLocks noGrp="1" noChangeArrowheads="1"/>
          </p:cNvSpPr>
          <p:nvPr>
            <p:ph type="title" idx="4294967295"/>
          </p:nvPr>
        </p:nvSpPr>
        <p:spPr>
          <a:xfrm>
            <a:off x="0" y="584200"/>
            <a:ext cx="7772400" cy="1016000"/>
          </a:xfrm>
        </p:spPr>
        <p:txBody>
          <a:bodyPr/>
          <a:lstStyle/>
          <a:p>
            <a:pPr eaLnBrk="1" hangingPunct="1"/>
            <a:r>
              <a:rPr lang="en-US" altLang="en-US">
                <a:ea typeface="ＭＳ Ｐゴシック" panose="020B0600070205080204" pitchFamily="34" charset="-128"/>
              </a:rPr>
              <a:t>Range of Pearson’s r</a:t>
            </a:r>
          </a:p>
        </p:txBody>
      </p:sp>
      <p:sp>
        <p:nvSpPr>
          <p:cNvPr id="54275" name="Rectangle 3">
            <a:extLst>
              <a:ext uri="{FF2B5EF4-FFF2-40B4-BE49-F238E27FC236}">
                <a16:creationId xmlns:a16="http://schemas.microsoft.com/office/drawing/2014/main" id="{4507203C-5143-448C-B298-D53A0D4374D8}"/>
              </a:ext>
            </a:extLst>
          </p:cNvPr>
          <p:cNvSpPr>
            <a:spLocks noGrp="1" noChangeArrowheads="1"/>
          </p:cNvSpPr>
          <p:nvPr>
            <p:ph type="body" idx="4294967295"/>
          </p:nvPr>
        </p:nvSpPr>
        <p:spPr>
          <a:xfrm>
            <a:off x="0" y="1600200"/>
            <a:ext cx="8274050" cy="4368800"/>
          </a:xfrm>
        </p:spPr>
        <p:txBody>
          <a:bodyPr/>
          <a:lstStyle/>
          <a:p>
            <a:pPr eaLnBrk="1" hangingPunct="1"/>
            <a:r>
              <a:rPr lang="en-US" altLang="en-US">
                <a:ea typeface="ＭＳ Ｐゴシック" panose="020B0600070205080204" pitchFamily="34" charset="-128"/>
              </a:rPr>
              <a:t>-1 for a perfect negative linear relationship</a:t>
            </a:r>
            <a:br>
              <a:rPr lang="en-US" altLang="en-US">
                <a:ea typeface="ＭＳ Ｐゴシック" panose="020B0600070205080204" pitchFamily="34" charset="-128"/>
              </a:rPr>
            </a:b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0 for no linear relationships</a:t>
            </a:r>
            <a:br>
              <a:rPr lang="en-US" altLang="en-US" b="1">
                <a:solidFill>
                  <a:srgbClr val="33CC33"/>
                </a:solidFill>
                <a:ea typeface="ＭＳ Ｐゴシック" panose="020B0600070205080204" pitchFamily="34" charset="-128"/>
              </a:rPr>
            </a:br>
            <a:endParaRPr lang="en-US" altLang="en-US" b="1">
              <a:solidFill>
                <a:srgbClr val="33CC33"/>
              </a:solidFill>
              <a:ea typeface="ＭＳ Ｐゴシック" panose="020B0600070205080204" pitchFamily="34" charset="-128"/>
            </a:endParaRPr>
          </a:p>
          <a:p>
            <a:pPr eaLnBrk="1" hangingPunct="1"/>
            <a:r>
              <a:rPr lang="en-US" altLang="en-US">
                <a:ea typeface="ＭＳ Ｐゴシック" panose="020B0600070205080204" pitchFamily="34" charset="-128"/>
              </a:rPr>
              <a:t>1 for a perfect positive linear relationship</a:t>
            </a:r>
          </a:p>
        </p:txBody>
      </p:sp>
    </p:spTree>
  </p:cSld>
  <p:clrMapOvr>
    <a:masterClrMapping/>
  </p:clrMapOvr>
  <p:transition spd="slow" advClick="0" advTm="25000"/>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9FD86F2-E290-48A5-8126-37E414F54D37}"/>
              </a:ext>
            </a:extLst>
          </p:cNvPr>
          <p:cNvSpPr>
            <a:spLocks noGrp="1" noChangeArrowheads="1"/>
          </p:cNvSpPr>
          <p:nvPr>
            <p:ph type="title" idx="4294967295"/>
          </p:nvPr>
        </p:nvSpPr>
        <p:spPr>
          <a:xfrm>
            <a:off x="1370013" y="482600"/>
            <a:ext cx="7773987" cy="1016000"/>
          </a:xfrm>
        </p:spPr>
        <p:txBody>
          <a:bodyPr/>
          <a:lstStyle/>
          <a:p>
            <a:pPr eaLnBrk="1" hangingPunct="1"/>
            <a:r>
              <a:rPr lang="en-US" altLang="en-US">
                <a:ea typeface="ＭＳ Ｐゴシック" panose="020B0600070205080204" pitchFamily="34" charset="-128"/>
              </a:rPr>
              <a:t>Symmetry</a:t>
            </a:r>
          </a:p>
        </p:txBody>
      </p:sp>
      <p:sp>
        <p:nvSpPr>
          <p:cNvPr id="56323" name="Rectangle 3">
            <a:extLst>
              <a:ext uri="{FF2B5EF4-FFF2-40B4-BE49-F238E27FC236}">
                <a16:creationId xmlns:a16="http://schemas.microsoft.com/office/drawing/2014/main" id="{0FC468A8-8284-4643-A70A-8D0D52A33569}"/>
              </a:ext>
            </a:extLst>
          </p:cNvPr>
          <p:cNvSpPr>
            <a:spLocks noGrp="1" noChangeArrowheads="1"/>
          </p:cNvSpPr>
          <p:nvPr>
            <p:ph type="body" sz="half" idx="4294967295"/>
          </p:nvPr>
        </p:nvSpPr>
        <p:spPr>
          <a:xfrm>
            <a:off x="0" y="1600200"/>
            <a:ext cx="7620000" cy="4368800"/>
          </a:xfrm>
        </p:spPr>
        <p:txBody>
          <a:bodyPr/>
          <a:lstStyle/>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The correlation of Weight with Height is the same as the correlation of Height with Weight.</a:t>
            </a:r>
          </a:p>
        </p:txBody>
      </p:sp>
    </p:spTree>
  </p:cSld>
  <p:clrMapOvr>
    <a:masterClrMapping/>
  </p:clrMapOvr>
  <p:transition advClick="0" advTm="16000"/>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6A1ADE9-42FC-45CF-B0AB-3805824A511A}"/>
              </a:ext>
            </a:extLst>
          </p:cNvPr>
          <p:cNvSpPr>
            <a:spLocks noGrp="1" noChangeArrowheads="1"/>
          </p:cNvSpPr>
          <p:nvPr>
            <p:ph type="title" idx="4294967295"/>
          </p:nvPr>
        </p:nvSpPr>
        <p:spPr>
          <a:xfrm>
            <a:off x="0" y="685800"/>
            <a:ext cx="7772400" cy="1016000"/>
          </a:xfrm>
        </p:spPr>
        <p:txBody>
          <a:bodyPr>
            <a:normAutofit fontScale="90000"/>
          </a:bodyPr>
          <a:lstStyle/>
          <a:p>
            <a:pPr eaLnBrk="1" hangingPunct="1"/>
            <a:r>
              <a:rPr lang="en-US" altLang="en-US" dirty="0">
                <a:ea typeface="ＭＳ Ｐゴシック" panose="020B0600070205080204" pitchFamily="34" charset="-128"/>
              </a:rPr>
              <a:t>Unaffected by positive Linear Transformations</a:t>
            </a:r>
          </a:p>
        </p:txBody>
      </p:sp>
      <p:sp>
        <p:nvSpPr>
          <p:cNvPr id="58371" name="Rectangle 3">
            <a:extLst>
              <a:ext uri="{FF2B5EF4-FFF2-40B4-BE49-F238E27FC236}">
                <a16:creationId xmlns:a16="http://schemas.microsoft.com/office/drawing/2014/main" id="{E7895A8B-4419-4A3D-91F0-D53FE7148027}"/>
              </a:ext>
            </a:extLst>
          </p:cNvPr>
          <p:cNvSpPr>
            <a:spLocks noGrp="1" noChangeArrowheads="1"/>
          </p:cNvSpPr>
          <p:nvPr>
            <p:ph type="body" idx="4294967295"/>
          </p:nvPr>
        </p:nvSpPr>
        <p:spPr>
          <a:xfrm>
            <a:off x="0" y="2006600"/>
            <a:ext cx="8382000" cy="4064000"/>
          </a:xfrm>
        </p:spPr>
        <p:txBody>
          <a:bodyPr/>
          <a:lstStyle/>
          <a:p>
            <a:pPr eaLnBrk="1" hangingPunct="1"/>
            <a:r>
              <a:rPr lang="en-US" altLang="en-US" dirty="0">
                <a:ea typeface="ＭＳ Ｐゴシック" panose="020B0600070205080204" pitchFamily="34" charset="-128"/>
              </a:rPr>
              <a:t>Multiplying a variable by </a:t>
            </a:r>
            <a:r>
              <a:rPr lang="en-US" altLang="en-US">
                <a:ea typeface="ＭＳ Ｐゴシック" panose="020B0600070205080204" pitchFamily="34" charset="-128"/>
              </a:rPr>
              <a:t>a positive constant </a:t>
            </a:r>
            <a:r>
              <a:rPr lang="en-US" altLang="en-US" dirty="0">
                <a:ea typeface="ＭＳ Ｐゴシック" panose="020B0600070205080204" pitchFamily="34" charset="-128"/>
              </a:rPr>
              <a:t>and/or adding a constant does not change the correlation of that variable with other variables.  </a:t>
            </a:r>
          </a:p>
        </p:txBody>
      </p:sp>
      <p:pic>
        <p:nvPicPr>
          <p:cNvPr id="58372" name="Picture 4" descr="j0283977">
            <a:extLst>
              <a:ext uri="{FF2B5EF4-FFF2-40B4-BE49-F238E27FC236}">
                <a16:creationId xmlns:a16="http://schemas.microsoft.com/office/drawing/2014/main" id="{33C2E84C-9682-4443-9BED-C48ADFFFEF9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74320" y="4647847"/>
            <a:ext cx="1510771" cy="119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7000"/>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E6E644F-2659-4564-B25E-536110927437}"/>
              </a:ext>
            </a:extLst>
          </p:cNvPr>
          <p:cNvSpPr>
            <a:spLocks noGrp="1" noChangeArrowheads="1"/>
          </p:cNvSpPr>
          <p:nvPr>
            <p:ph type="title" idx="4294967295"/>
          </p:nvPr>
        </p:nvSpPr>
        <p:spPr>
          <a:xfrm>
            <a:off x="0" y="685800"/>
            <a:ext cx="7772400" cy="1016000"/>
          </a:xfrm>
        </p:spPr>
        <p:txBody>
          <a:bodyPr>
            <a:normAutofit fontScale="90000"/>
          </a:bodyPr>
          <a:lstStyle/>
          <a:p>
            <a:pPr eaLnBrk="1" hangingPunct="1"/>
            <a:r>
              <a:rPr lang="en-US" altLang="en-US">
                <a:ea typeface="ＭＳ Ｐゴシック" panose="020B0600070205080204" pitchFamily="34" charset="-128"/>
              </a:rPr>
              <a:t>Unaffected by Linear Transformations</a:t>
            </a:r>
          </a:p>
        </p:txBody>
      </p:sp>
      <p:sp>
        <p:nvSpPr>
          <p:cNvPr id="60419" name="Rectangle 3">
            <a:extLst>
              <a:ext uri="{FF2B5EF4-FFF2-40B4-BE49-F238E27FC236}">
                <a16:creationId xmlns:a16="http://schemas.microsoft.com/office/drawing/2014/main" id="{6BD62000-8971-4D9F-B494-EA475A881833}"/>
              </a:ext>
            </a:extLst>
          </p:cNvPr>
          <p:cNvSpPr>
            <a:spLocks noGrp="1" noChangeArrowheads="1"/>
          </p:cNvSpPr>
          <p:nvPr>
            <p:ph type="body" sz="half" idx="4294967295"/>
          </p:nvPr>
        </p:nvSpPr>
        <p:spPr>
          <a:xfrm>
            <a:off x="0" y="1905000"/>
            <a:ext cx="4430713" cy="4368800"/>
          </a:xfrm>
        </p:spPr>
        <p:txBody>
          <a:bodyPr/>
          <a:lstStyle/>
          <a:p>
            <a:pPr eaLnBrk="1" hangingPunct="1"/>
            <a:r>
              <a:rPr lang="en-US" altLang="en-US">
                <a:ea typeface="ＭＳ Ｐゴシック" panose="020B0600070205080204" pitchFamily="34" charset="-128"/>
              </a:rPr>
              <a:t>The correlation of Weight and Height does not depend on whether Height is measured in inches, feet, or even miles.</a:t>
            </a:r>
          </a:p>
        </p:txBody>
      </p:sp>
      <p:pic>
        <p:nvPicPr>
          <p:cNvPr id="60420" name="Picture 4" descr="j0182948">
            <a:extLst>
              <a:ext uri="{FF2B5EF4-FFF2-40B4-BE49-F238E27FC236}">
                <a16:creationId xmlns:a16="http://schemas.microsoft.com/office/drawing/2014/main" id="{26811CE3-D673-424E-809B-D6D689BA380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572000" y="1905000"/>
            <a:ext cx="2566987" cy="1914525"/>
          </a:xfrm>
          <a:noFill/>
        </p:spPr>
      </p:pic>
      <p:pic>
        <p:nvPicPr>
          <p:cNvPr id="60421" name="Picture 6" descr="j0174175">
            <a:extLst>
              <a:ext uri="{FF2B5EF4-FFF2-40B4-BE49-F238E27FC236}">
                <a16:creationId xmlns:a16="http://schemas.microsoft.com/office/drawing/2014/main" id="{65EB812B-741D-470C-9A5C-87F22B18CCF1}"/>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008562" y="3937000"/>
            <a:ext cx="2130425" cy="1914525"/>
          </a:xfrm>
          <a:noFill/>
        </p:spPr>
      </p:pic>
    </p:spTree>
  </p:cSld>
  <p:clrMapOvr>
    <a:masterClrMapping/>
  </p:clrMapOvr>
  <p:transition advClick="0" advTm="9000"/>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810849E-BC4B-4C62-84DA-99C8993664AE}"/>
              </a:ext>
            </a:extLst>
          </p:cNvPr>
          <p:cNvSpPr>
            <a:spLocks noGrp="1" noChangeArrowheads="1"/>
          </p:cNvSpPr>
          <p:nvPr>
            <p:ph type="title" idx="4294967295"/>
          </p:nvPr>
        </p:nvSpPr>
        <p:spPr>
          <a:xfrm>
            <a:off x="0" y="922338"/>
            <a:ext cx="7772400" cy="1016000"/>
          </a:xfrm>
        </p:spPr>
        <p:txBody>
          <a:bodyPr>
            <a:normAutofit fontScale="90000"/>
          </a:bodyPr>
          <a:lstStyle/>
          <a:p>
            <a:pPr eaLnBrk="1" hangingPunct="1"/>
            <a:r>
              <a:rPr lang="en-US" altLang="en-US">
                <a:ea typeface="ＭＳ Ｐゴシック" panose="020B0600070205080204" pitchFamily="34" charset="-128"/>
              </a:rPr>
              <a:t>Unaffected by Linear Transformations</a:t>
            </a:r>
          </a:p>
        </p:txBody>
      </p:sp>
      <p:sp>
        <p:nvSpPr>
          <p:cNvPr id="62467" name="Rectangle 3">
            <a:extLst>
              <a:ext uri="{FF2B5EF4-FFF2-40B4-BE49-F238E27FC236}">
                <a16:creationId xmlns:a16="http://schemas.microsoft.com/office/drawing/2014/main" id="{B3887C28-4C52-4C88-80F9-3049986B6389}"/>
              </a:ext>
            </a:extLst>
          </p:cNvPr>
          <p:cNvSpPr>
            <a:spLocks noGrp="1" noChangeArrowheads="1"/>
          </p:cNvSpPr>
          <p:nvPr>
            <p:ph type="body" sz="half" idx="4294967295"/>
          </p:nvPr>
        </p:nvSpPr>
        <p:spPr>
          <a:xfrm>
            <a:off x="0" y="2141538"/>
            <a:ext cx="7261225" cy="2201862"/>
          </a:xfrm>
        </p:spPr>
        <p:txBody>
          <a:bodyPr/>
          <a:lstStyle/>
          <a:p>
            <a:pPr eaLnBrk="1" hangingPunct="1"/>
            <a:r>
              <a:rPr lang="en-US" altLang="en-US">
                <a:ea typeface="ＭＳ Ｐゴシック" panose="020B0600070205080204" pitchFamily="34" charset="-128"/>
              </a:rPr>
              <a:t>Adding five points to every student’s test score would not change the correlation of the test score with other variables such as GPA</a:t>
            </a:r>
          </a:p>
        </p:txBody>
      </p:sp>
      <p:pic>
        <p:nvPicPr>
          <p:cNvPr id="62468" name="Picture 7" descr="j0251265">
            <a:extLst>
              <a:ext uri="{FF2B5EF4-FFF2-40B4-BE49-F238E27FC236}">
                <a16:creationId xmlns:a16="http://schemas.microsoft.com/office/drawing/2014/main" id="{F55C3EA4-7B8C-4FB1-92E4-806058254110}"/>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715000" y="3955256"/>
            <a:ext cx="2103437" cy="1928813"/>
          </a:xfrm>
          <a:noFill/>
        </p:spPr>
      </p:pic>
    </p:spTree>
  </p:cSld>
  <p:clrMapOvr>
    <a:masterClrMapping/>
  </p:clrMapOvr>
  <p:transition advClick="0" advTm="11000"/>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C444147-11A5-4FF3-875D-A90EDA6E2F6F}"/>
              </a:ext>
            </a:extLst>
          </p:cNvPr>
          <p:cNvSpPr>
            <a:spLocks noGrp="1" noChangeArrowheads="1"/>
          </p:cNvSpPr>
          <p:nvPr>
            <p:ph type="title" idx="4294967295"/>
          </p:nvPr>
        </p:nvSpPr>
        <p:spPr>
          <a:xfrm>
            <a:off x="0" y="274638"/>
            <a:ext cx="8229600" cy="1143000"/>
          </a:xfrm>
        </p:spPr>
        <p:txBody>
          <a:bodyPr/>
          <a:lstStyle/>
          <a:p>
            <a:r>
              <a:rPr lang="en-US" altLang="en-US">
                <a:ea typeface="ＭＳ Ｐゴシック" panose="020B0600070205080204" pitchFamily="34" charset="-128"/>
              </a:rPr>
              <a:t>Computing Pearson’s r</a:t>
            </a:r>
          </a:p>
        </p:txBody>
      </p:sp>
      <p:sp>
        <p:nvSpPr>
          <p:cNvPr id="64515" name="Rectangle 3">
            <a:extLst>
              <a:ext uri="{FF2B5EF4-FFF2-40B4-BE49-F238E27FC236}">
                <a16:creationId xmlns:a16="http://schemas.microsoft.com/office/drawing/2014/main" id="{E617D482-EE23-44F5-B6FA-17FA30421166}"/>
              </a:ext>
            </a:extLst>
          </p:cNvPr>
          <p:cNvSpPr>
            <a:spLocks noGrp="1" noChangeArrowheads="1"/>
          </p:cNvSpPr>
          <p:nvPr>
            <p:ph type="body" idx="4294967295"/>
          </p:nvPr>
        </p:nvSpPr>
        <p:spPr>
          <a:xfrm>
            <a:off x="0" y="2006600"/>
            <a:ext cx="7773988" cy="4030663"/>
          </a:xfrm>
        </p:spPr>
        <p:txBody>
          <a:bodyPr/>
          <a:lstStyle/>
          <a:p>
            <a:r>
              <a:rPr lang="en-US" altLang="en-US">
                <a:ea typeface="ＭＳ Ｐゴシック" panose="020B0600070205080204" pitchFamily="34" charset="-128"/>
              </a:rPr>
              <a:t>Several formulas that can be used to compute Pearson’s correlation</a:t>
            </a:r>
          </a:p>
          <a:p>
            <a:endParaRPr lang="en-US" altLang="en-US">
              <a:ea typeface="ＭＳ Ｐゴシック" panose="020B0600070205080204" pitchFamily="34" charset="-128"/>
            </a:endParaRPr>
          </a:p>
          <a:p>
            <a:r>
              <a:rPr lang="en-US" altLang="en-US">
                <a:ea typeface="ＭＳ Ｐゴシック" panose="020B0600070205080204" pitchFamily="34" charset="-128"/>
              </a:rPr>
              <a:t>Some formulas make more conceptual sense and others are easier to actually compute</a:t>
            </a:r>
          </a:p>
          <a:p>
            <a:pPr>
              <a:buFontTx/>
              <a:buNone/>
            </a:pPr>
            <a:endParaRPr lang="en-US" altLang="en-US">
              <a:ea typeface="ＭＳ Ｐゴシック" panose="020B0600070205080204" pitchFamily="34" charset="-128"/>
            </a:endParaRPr>
          </a:p>
        </p:txBody>
      </p:sp>
      <p:pic>
        <p:nvPicPr>
          <p:cNvPr id="64516" name="Picture 4" descr="j0299125">
            <a:extLst>
              <a:ext uri="{FF2B5EF4-FFF2-40B4-BE49-F238E27FC236}">
                <a16:creationId xmlns:a16="http://schemas.microsoft.com/office/drawing/2014/main" id="{D0FED0ED-94E0-441A-B04D-8625F8130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975" y="1615105"/>
            <a:ext cx="1571625" cy="2406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16000"/>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CAB2BE1-62D4-4AC8-A397-AED331541694}"/>
              </a:ext>
            </a:extLst>
          </p:cNvPr>
          <p:cNvSpPr>
            <a:spLocks noGrp="1" noChangeArrowheads="1"/>
          </p:cNvSpPr>
          <p:nvPr>
            <p:ph type="title" idx="4294967295"/>
          </p:nvPr>
        </p:nvSpPr>
        <p:spPr>
          <a:xfrm>
            <a:off x="1370013" y="584200"/>
            <a:ext cx="7773987" cy="1016000"/>
          </a:xfrm>
        </p:spPr>
        <p:txBody>
          <a:bodyPr/>
          <a:lstStyle/>
          <a:p>
            <a:r>
              <a:rPr lang="en-US" altLang="en-US">
                <a:ea typeface="ＭＳ Ｐゴシック" panose="020B0600070205080204" pitchFamily="34" charset="-128"/>
              </a:rPr>
              <a:t>Computing Pearson’s r</a:t>
            </a:r>
          </a:p>
        </p:txBody>
      </p:sp>
      <p:graphicFrame>
        <p:nvGraphicFramePr>
          <p:cNvPr id="182423" name="Group 151">
            <a:extLst>
              <a:ext uri="{FF2B5EF4-FFF2-40B4-BE49-F238E27FC236}">
                <a16:creationId xmlns:a16="http://schemas.microsoft.com/office/drawing/2014/main" id="{2298CA88-D522-434E-A04E-36F34E4B6BB0}"/>
              </a:ext>
            </a:extLst>
          </p:cNvPr>
          <p:cNvGraphicFramePr>
            <a:graphicFrameLocks noGrp="1"/>
          </p:cNvGraphicFramePr>
          <p:nvPr/>
        </p:nvGraphicFramePr>
        <p:xfrm>
          <a:off x="1415522" y="2006424"/>
          <a:ext cx="6530798" cy="3556002"/>
        </p:xfrm>
        <a:graphic>
          <a:graphicData uri="http://schemas.openxmlformats.org/drawingml/2006/table">
            <a:tbl>
              <a:tblPr/>
              <a:tblGrid>
                <a:gridCol w="124493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gridCol w="757391">
                  <a:extLst>
                    <a:ext uri="{9D8B030D-6E8A-4147-A177-3AD203B41FA5}">
                      <a16:colId xmlns:a16="http://schemas.microsoft.com/office/drawing/2014/main" val="20002"/>
                    </a:ext>
                  </a:extLst>
                </a:gridCol>
                <a:gridCol w="755123">
                  <a:extLst>
                    <a:ext uri="{9D8B030D-6E8A-4147-A177-3AD203B41FA5}">
                      <a16:colId xmlns:a16="http://schemas.microsoft.com/office/drawing/2014/main" val="20003"/>
                    </a:ext>
                  </a:extLst>
                </a:gridCol>
                <a:gridCol w="755124">
                  <a:extLst>
                    <a:ext uri="{9D8B030D-6E8A-4147-A177-3AD203B41FA5}">
                      <a16:colId xmlns:a16="http://schemas.microsoft.com/office/drawing/2014/main" val="20004"/>
                    </a:ext>
                  </a:extLst>
                </a:gridCol>
                <a:gridCol w="757391">
                  <a:extLst>
                    <a:ext uri="{9D8B030D-6E8A-4147-A177-3AD203B41FA5}">
                      <a16:colId xmlns:a16="http://schemas.microsoft.com/office/drawing/2014/main" val="20005"/>
                    </a:ext>
                  </a:extLst>
                </a:gridCol>
                <a:gridCol w="750588">
                  <a:extLst>
                    <a:ext uri="{9D8B030D-6E8A-4147-A177-3AD203B41FA5}">
                      <a16:colId xmlns:a16="http://schemas.microsoft.com/office/drawing/2014/main" val="20006"/>
                    </a:ext>
                  </a:extLst>
                </a:gridCol>
                <a:gridCol w="757391">
                  <a:extLst>
                    <a:ext uri="{9D8B030D-6E8A-4147-A177-3AD203B41FA5}">
                      <a16:colId xmlns:a16="http://schemas.microsoft.com/office/drawing/2014/main" val="20007"/>
                    </a:ext>
                  </a:extLst>
                </a:gridCol>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hlink"/>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tx1"/>
                          </a:solidFill>
                          <a:effectLst/>
                          <a:latin typeface="Courier" charset="0"/>
                        </a:rPr>
                        <a:t>x</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tx1"/>
                          </a:solidFill>
                          <a:effectLst/>
                          <a:latin typeface="Courier" charset="0"/>
                        </a:rPr>
                        <a:t>y</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tx1"/>
                          </a:solidFill>
                          <a:effectLst/>
                          <a:latin typeface="Courier" charset="0"/>
                        </a:rPr>
                        <a:t>xy</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x</a:t>
                      </a:r>
                      <a:r>
                        <a:rPr kumimoji="0" lang="en-US" sz="1900" b="1" i="0" u="none" strike="noStrike" cap="none" normalizeH="0" baseline="30000" dirty="0">
                          <a:ln>
                            <a:noFill/>
                          </a:ln>
                          <a:solidFill>
                            <a:schemeClr val="tx1"/>
                          </a:solidFill>
                          <a:effectLst/>
                          <a:latin typeface="Courier" charset="0"/>
                        </a:rPr>
                        <a:t>2</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y</a:t>
                      </a:r>
                      <a:r>
                        <a:rPr kumimoji="0" lang="en-US" sz="1900" b="1" i="0" u="none" strike="noStrike" cap="none" normalizeH="0" baseline="30000" dirty="0">
                          <a:ln>
                            <a:noFill/>
                          </a:ln>
                          <a:solidFill>
                            <a:schemeClr val="tx1"/>
                          </a:solidFill>
                          <a:effectLst/>
                          <a:latin typeface="Courier" charset="0"/>
                        </a:rPr>
                        <a:t>2</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25</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10</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1</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12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8</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16</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Total</a:t>
                      </a:r>
                    </a:p>
                  </a:txBody>
                  <a:tcPr marL="130616" marR="130616" marT="60960" marB="60960" anchor="ctr" horzOverflow="overflow">
                    <a:lnL cap="flat">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20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cap="flat">
                      <a:noFill/>
                    </a:lnR>
                    <a:lnT>
                      <a:noFill/>
                    </a:lnT>
                    <a:lnB>
                      <a:noFill/>
                    </a:lnB>
                    <a:lnTlToBr>
                      <a:noFill/>
                    </a:lnTlToBr>
                    <a:lnBlToTr>
                      <a:noFill/>
                    </a:lnBlToTr>
                    <a:solidFill>
                      <a:srgbClr val="CCCCCC"/>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Mean</a:t>
                      </a:r>
                    </a:p>
                  </a:txBody>
                  <a:tcPr marL="130616" marR="130616" marT="60960" marB="60960" anchor="ctr" horzOverflow="overflow">
                    <a:lnL cap="flat">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4</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a:t>
                      </a:r>
                    </a:p>
                  </a:txBody>
                  <a:tcPr marL="130616" marR="130616" marT="60960" marB="60960" anchor="ctr" horzOverflow="overflow">
                    <a:lnL>
                      <a:noFill/>
                    </a:lnL>
                    <a:lnR cap="flat">
                      <a:noFill/>
                    </a:lnR>
                    <a:lnT>
                      <a:noFill/>
                    </a:lnT>
                    <a:lnB cap="flat">
                      <a:noFill/>
                    </a:lnB>
                    <a:lnTlToBr>
                      <a:noFill/>
                    </a:lnTlToBr>
                    <a:lnBlToTr>
                      <a:noFill/>
                    </a:lnBlToTr>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transition spd="slow" advClick="0" advTm="18000"/>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9D861A2-6FF6-40A8-B471-49BB9088275B}"/>
              </a:ext>
            </a:extLst>
          </p:cNvPr>
          <p:cNvSpPr>
            <a:spLocks noGrp="1" noChangeArrowheads="1"/>
          </p:cNvSpPr>
          <p:nvPr>
            <p:ph type="title" idx="4294967295"/>
          </p:nvPr>
        </p:nvSpPr>
        <p:spPr>
          <a:xfrm>
            <a:off x="1370013" y="584200"/>
            <a:ext cx="7773987" cy="1016000"/>
          </a:xfrm>
        </p:spPr>
        <p:txBody>
          <a:bodyPr/>
          <a:lstStyle/>
          <a:p>
            <a:r>
              <a:rPr lang="en-US" altLang="en-US">
                <a:ea typeface="ＭＳ Ｐゴシック" panose="020B0600070205080204" pitchFamily="34" charset="-128"/>
              </a:rPr>
              <a:t>Computing Pearson’s r</a:t>
            </a:r>
          </a:p>
        </p:txBody>
      </p:sp>
      <p:graphicFrame>
        <p:nvGraphicFramePr>
          <p:cNvPr id="218115" name="Group 3">
            <a:extLst>
              <a:ext uri="{FF2B5EF4-FFF2-40B4-BE49-F238E27FC236}">
                <a16:creationId xmlns:a16="http://schemas.microsoft.com/office/drawing/2014/main" id="{75A16216-CCDE-4110-9FE1-AB422B6CFA08}"/>
              </a:ext>
            </a:extLst>
          </p:cNvPr>
          <p:cNvGraphicFramePr>
            <a:graphicFrameLocks noGrp="1"/>
          </p:cNvGraphicFramePr>
          <p:nvPr/>
        </p:nvGraphicFramePr>
        <p:xfrm>
          <a:off x="1415522" y="2006424"/>
          <a:ext cx="6530798" cy="3556002"/>
        </p:xfrm>
        <a:graphic>
          <a:graphicData uri="http://schemas.openxmlformats.org/drawingml/2006/table">
            <a:tbl>
              <a:tblPr/>
              <a:tblGrid>
                <a:gridCol w="124493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gridCol w="757391">
                  <a:extLst>
                    <a:ext uri="{9D8B030D-6E8A-4147-A177-3AD203B41FA5}">
                      <a16:colId xmlns:a16="http://schemas.microsoft.com/office/drawing/2014/main" val="20002"/>
                    </a:ext>
                  </a:extLst>
                </a:gridCol>
                <a:gridCol w="755123">
                  <a:extLst>
                    <a:ext uri="{9D8B030D-6E8A-4147-A177-3AD203B41FA5}">
                      <a16:colId xmlns:a16="http://schemas.microsoft.com/office/drawing/2014/main" val="20003"/>
                    </a:ext>
                  </a:extLst>
                </a:gridCol>
                <a:gridCol w="755124">
                  <a:extLst>
                    <a:ext uri="{9D8B030D-6E8A-4147-A177-3AD203B41FA5}">
                      <a16:colId xmlns:a16="http://schemas.microsoft.com/office/drawing/2014/main" val="20004"/>
                    </a:ext>
                  </a:extLst>
                </a:gridCol>
                <a:gridCol w="757391">
                  <a:extLst>
                    <a:ext uri="{9D8B030D-6E8A-4147-A177-3AD203B41FA5}">
                      <a16:colId xmlns:a16="http://schemas.microsoft.com/office/drawing/2014/main" val="20005"/>
                    </a:ext>
                  </a:extLst>
                </a:gridCol>
                <a:gridCol w="750588">
                  <a:extLst>
                    <a:ext uri="{9D8B030D-6E8A-4147-A177-3AD203B41FA5}">
                      <a16:colId xmlns:a16="http://schemas.microsoft.com/office/drawing/2014/main" val="20006"/>
                    </a:ext>
                  </a:extLst>
                </a:gridCol>
                <a:gridCol w="757391">
                  <a:extLst>
                    <a:ext uri="{9D8B030D-6E8A-4147-A177-3AD203B41FA5}">
                      <a16:colId xmlns:a16="http://schemas.microsoft.com/office/drawing/2014/main" val="20007"/>
                    </a:ext>
                  </a:extLst>
                </a:gridCol>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r>
                        <a:rPr kumimoji="0" lang="en-US" sz="1900" b="1" i="0" u="none" strike="noStrike" cap="none" normalizeH="0" baseline="30000">
                          <a:ln>
                            <a:noFill/>
                          </a:ln>
                          <a:solidFill>
                            <a:schemeClr val="tx1"/>
                          </a:solidFill>
                          <a:effectLst/>
                          <a:latin typeface="Courier" charset="0"/>
                        </a:rPr>
                        <a:t>2</a:t>
                      </a: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r>
                        <a:rPr kumimoji="0" lang="en-US" sz="1900" b="1" i="0" u="none" strike="noStrike" cap="none" normalizeH="0" baseline="30000">
                          <a:ln>
                            <a:noFill/>
                          </a:ln>
                          <a:solidFill>
                            <a:schemeClr val="tx1"/>
                          </a:solidFill>
                          <a:effectLst/>
                          <a:latin typeface="Courier" charset="0"/>
                        </a:rPr>
                        <a:t>2</a:t>
                      </a: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25</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10</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8</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16</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Total</a:t>
                      </a:r>
                    </a:p>
                  </a:txBody>
                  <a:tcPr marL="130616" marR="130616" marT="60960" marB="60960" anchor="ctr" horzOverflow="overflow">
                    <a:lnL cap="flat">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cap="flat">
                      <a:noFill/>
                    </a:lnR>
                    <a:lnT>
                      <a:noFill/>
                    </a:lnT>
                    <a:lnB>
                      <a:noFill/>
                    </a:lnB>
                    <a:lnTlToBr>
                      <a:noFill/>
                    </a:lnTlToBr>
                    <a:lnBlToTr>
                      <a:noFill/>
                    </a:lnBlToTr>
                    <a:solidFill>
                      <a:srgbClr val="CCCCCC"/>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Mean</a:t>
                      </a:r>
                    </a:p>
                  </a:txBody>
                  <a:tcPr marL="130616" marR="130616" marT="60960" marB="60960" anchor="ctr" horzOverflow="overflow">
                    <a:lnL cap="flat">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a:t>
                      </a:r>
                    </a:p>
                  </a:txBody>
                  <a:tcPr marL="130616" marR="130616" marT="60960" marB="60960" anchor="ctr" horzOverflow="overflow">
                    <a:lnL>
                      <a:noFill/>
                    </a:lnL>
                    <a:lnR cap="flat">
                      <a:noFill/>
                    </a:lnR>
                    <a:lnT>
                      <a:noFill/>
                    </a:lnT>
                    <a:lnB cap="flat">
                      <a:noFill/>
                    </a:lnB>
                    <a:lnTlToBr>
                      <a:noFill/>
                    </a:lnTlToBr>
                    <a:lnBlToTr>
                      <a:noFill/>
                    </a:lnBlToTr>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transition spd="slow" advClick="0" advTm="11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0AF4890-2977-4FC0-84BE-980640A5B8C9}"/>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Importance of</a:t>
            </a:r>
            <a:br>
              <a:rPr lang="en-US" altLang="en-US">
                <a:ea typeface="ＭＳ Ｐゴシック" panose="020B0600070205080204" pitchFamily="34" charset="-128"/>
              </a:rPr>
            </a:br>
            <a:r>
              <a:rPr lang="en-US" altLang="en-US">
                <a:ea typeface="ＭＳ Ｐゴシック" panose="020B0600070205080204" pitchFamily="34" charset="-128"/>
              </a:rPr>
              <a:t>Random Sampling</a:t>
            </a:r>
          </a:p>
        </p:txBody>
      </p:sp>
      <p:sp>
        <p:nvSpPr>
          <p:cNvPr id="64515" name="Rectangle 3">
            <a:extLst>
              <a:ext uri="{FF2B5EF4-FFF2-40B4-BE49-F238E27FC236}">
                <a16:creationId xmlns:a16="http://schemas.microsoft.com/office/drawing/2014/main" id="{CBCF979F-05EB-45F8-B522-B3589C58CA69}"/>
              </a:ext>
            </a:extLst>
          </p:cNvPr>
          <p:cNvSpPr>
            <a:spLocks noGrp="1" noChangeArrowheads="1"/>
          </p:cNvSpPr>
          <p:nvPr>
            <p:ph type="body" idx="4294967295"/>
          </p:nvPr>
        </p:nvSpPr>
        <p:spPr>
          <a:xfrm>
            <a:off x="0" y="2141538"/>
            <a:ext cx="7772400" cy="3014662"/>
          </a:xfrm>
        </p:spPr>
        <p:txBody>
          <a:bodyPr/>
          <a:lstStyle/>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If we do not sample by pure chance, problems can result.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Consider the following examples...</a:t>
            </a:r>
          </a:p>
        </p:txBody>
      </p:sp>
    </p:spTree>
    <p:custDataLst>
      <p:tags r:id="rId1"/>
    </p:custData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E142FEE-0205-4D02-9057-73B7FE6C19C4}"/>
              </a:ext>
            </a:extLst>
          </p:cNvPr>
          <p:cNvSpPr>
            <a:spLocks noGrp="1" noChangeArrowheads="1"/>
          </p:cNvSpPr>
          <p:nvPr>
            <p:ph type="title" idx="4294967295"/>
          </p:nvPr>
        </p:nvSpPr>
        <p:spPr>
          <a:xfrm>
            <a:off x="1370013" y="584200"/>
            <a:ext cx="7773987" cy="1016000"/>
          </a:xfrm>
        </p:spPr>
        <p:txBody>
          <a:bodyPr/>
          <a:lstStyle/>
          <a:p>
            <a:r>
              <a:rPr lang="en-US" altLang="en-US">
                <a:ea typeface="ＭＳ Ｐゴシック" panose="020B0600070205080204" pitchFamily="34" charset="-128"/>
              </a:rPr>
              <a:t>Computing Pearson’s r</a:t>
            </a:r>
          </a:p>
        </p:txBody>
      </p:sp>
      <p:graphicFrame>
        <p:nvGraphicFramePr>
          <p:cNvPr id="220163" name="Group 3">
            <a:extLst>
              <a:ext uri="{FF2B5EF4-FFF2-40B4-BE49-F238E27FC236}">
                <a16:creationId xmlns:a16="http://schemas.microsoft.com/office/drawing/2014/main" id="{7F862333-9CE4-4DAF-8236-B472471B6C49}"/>
              </a:ext>
            </a:extLst>
          </p:cNvPr>
          <p:cNvGraphicFramePr>
            <a:graphicFrameLocks noGrp="1"/>
          </p:cNvGraphicFramePr>
          <p:nvPr/>
        </p:nvGraphicFramePr>
        <p:xfrm>
          <a:off x="1415522" y="2006424"/>
          <a:ext cx="6530798" cy="3556002"/>
        </p:xfrm>
        <a:graphic>
          <a:graphicData uri="http://schemas.openxmlformats.org/drawingml/2006/table">
            <a:tbl>
              <a:tblPr/>
              <a:tblGrid>
                <a:gridCol w="124493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gridCol w="757391">
                  <a:extLst>
                    <a:ext uri="{9D8B030D-6E8A-4147-A177-3AD203B41FA5}">
                      <a16:colId xmlns:a16="http://schemas.microsoft.com/office/drawing/2014/main" val="20002"/>
                    </a:ext>
                  </a:extLst>
                </a:gridCol>
                <a:gridCol w="755123">
                  <a:extLst>
                    <a:ext uri="{9D8B030D-6E8A-4147-A177-3AD203B41FA5}">
                      <a16:colId xmlns:a16="http://schemas.microsoft.com/office/drawing/2014/main" val="20003"/>
                    </a:ext>
                  </a:extLst>
                </a:gridCol>
                <a:gridCol w="755124">
                  <a:extLst>
                    <a:ext uri="{9D8B030D-6E8A-4147-A177-3AD203B41FA5}">
                      <a16:colId xmlns:a16="http://schemas.microsoft.com/office/drawing/2014/main" val="20004"/>
                    </a:ext>
                  </a:extLst>
                </a:gridCol>
                <a:gridCol w="757391">
                  <a:extLst>
                    <a:ext uri="{9D8B030D-6E8A-4147-A177-3AD203B41FA5}">
                      <a16:colId xmlns:a16="http://schemas.microsoft.com/office/drawing/2014/main" val="20005"/>
                    </a:ext>
                  </a:extLst>
                </a:gridCol>
                <a:gridCol w="750588">
                  <a:extLst>
                    <a:ext uri="{9D8B030D-6E8A-4147-A177-3AD203B41FA5}">
                      <a16:colId xmlns:a16="http://schemas.microsoft.com/office/drawing/2014/main" val="20006"/>
                    </a:ext>
                  </a:extLst>
                </a:gridCol>
                <a:gridCol w="757391">
                  <a:extLst>
                    <a:ext uri="{9D8B030D-6E8A-4147-A177-3AD203B41FA5}">
                      <a16:colId xmlns:a16="http://schemas.microsoft.com/office/drawing/2014/main" val="20007"/>
                    </a:ext>
                  </a:extLst>
                </a:gridCol>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r>
                        <a:rPr kumimoji="0" lang="en-US" sz="1900" b="1" i="0" u="none" strike="noStrike" cap="none" normalizeH="0" baseline="30000">
                          <a:ln>
                            <a:noFill/>
                          </a:ln>
                          <a:solidFill>
                            <a:schemeClr val="tx1"/>
                          </a:solidFill>
                          <a:effectLst/>
                          <a:latin typeface="Courier" charset="0"/>
                        </a:rPr>
                        <a:t>2</a:t>
                      </a: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r>
                        <a:rPr kumimoji="0" lang="en-US" sz="1900" b="1" i="0" u="none" strike="noStrike" cap="none" normalizeH="0" baseline="30000">
                          <a:ln>
                            <a:noFill/>
                          </a:ln>
                          <a:solidFill>
                            <a:schemeClr val="tx1"/>
                          </a:solidFill>
                          <a:effectLst/>
                          <a:latin typeface="Courier" charset="0"/>
                        </a:rPr>
                        <a:t>2</a:t>
                      </a: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25</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10</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8</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16</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Total</a:t>
                      </a:r>
                    </a:p>
                  </a:txBody>
                  <a:tcPr marL="130616" marR="130616" marT="60960" marB="60960" anchor="ctr" horzOverflow="overflow">
                    <a:lnL cap="flat">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45</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900" b="1" i="0" u="none" strike="noStrike" cap="none" normalizeH="0" baseline="0">
                        <a:ln>
                          <a:noFill/>
                        </a:ln>
                        <a:solidFill>
                          <a:schemeClr val="tx1"/>
                        </a:solidFill>
                        <a:effectLst/>
                        <a:latin typeface="Courier" charset="0"/>
                      </a:endParaRPr>
                    </a:p>
                  </a:txBody>
                  <a:tcPr marL="130616" marR="130616" marT="60960" marB="60960" anchor="ctr" horzOverflow="overflow">
                    <a:lnL>
                      <a:noFill/>
                    </a:lnL>
                    <a:lnR cap="flat">
                      <a:noFill/>
                    </a:lnR>
                    <a:lnT>
                      <a:noFill/>
                    </a:lnT>
                    <a:lnB>
                      <a:noFill/>
                    </a:lnB>
                    <a:lnTlToBr>
                      <a:noFill/>
                    </a:lnTlToBr>
                    <a:lnBlToTr>
                      <a:noFill/>
                    </a:lnBlToTr>
                    <a:solidFill>
                      <a:srgbClr val="CCCCCC"/>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Mean</a:t>
                      </a:r>
                    </a:p>
                  </a:txBody>
                  <a:tcPr marL="130616" marR="130616" marT="60960" marB="60960" anchor="ctr" horzOverflow="overflow">
                    <a:lnL cap="flat">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9</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a:t>
                      </a:r>
                    </a:p>
                  </a:txBody>
                  <a:tcPr marL="130616" marR="130616" marT="60960" marB="60960" anchor="ctr" horzOverflow="overflow">
                    <a:lnL>
                      <a:noFill/>
                    </a:lnL>
                    <a:lnR cap="flat">
                      <a:noFill/>
                    </a:lnR>
                    <a:lnT>
                      <a:noFill/>
                    </a:lnT>
                    <a:lnB cap="flat">
                      <a:noFill/>
                    </a:lnB>
                    <a:lnTlToBr>
                      <a:noFill/>
                    </a:lnTlToBr>
                    <a:lnBlToTr>
                      <a:noFill/>
                    </a:lnBlToTr>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transition spd="slow" advClick="0" advTm="14000"/>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4409EA9-1251-44C9-A5F1-7EACED9A412D}"/>
              </a:ext>
            </a:extLst>
          </p:cNvPr>
          <p:cNvSpPr>
            <a:spLocks noGrp="1" noChangeArrowheads="1"/>
          </p:cNvSpPr>
          <p:nvPr>
            <p:ph type="title" idx="4294967295"/>
          </p:nvPr>
        </p:nvSpPr>
        <p:spPr>
          <a:xfrm>
            <a:off x="1370013" y="584200"/>
            <a:ext cx="7773987" cy="1016000"/>
          </a:xfrm>
        </p:spPr>
        <p:txBody>
          <a:bodyPr/>
          <a:lstStyle/>
          <a:p>
            <a:r>
              <a:rPr lang="en-US" altLang="en-US">
                <a:ea typeface="ＭＳ Ｐゴシック" panose="020B0600070205080204" pitchFamily="34" charset="-128"/>
              </a:rPr>
              <a:t>Computing Pearson’s r</a:t>
            </a:r>
          </a:p>
        </p:txBody>
      </p:sp>
      <p:graphicFrame>
        <p:nvGraphicFramePr>
          <p:cNvPr id="222211" name="Group 3">
            <a:extLst>
              <a:ext uri="{FF2B5EF4-FFF2-40B4-BE49-F238E27FC236}">
                <a16:creationId xmlns:a16="http://schemas.microsoft.com/office/drawing/2014/main" id="{3831D248-D999-4175-83DB-40E886C3DB36}"/>
              </a:ext>
            </a:extLst>
          </p:cNvPr>
          <p:cNvGraphicFramePr>
            <a:graphicFrameLocks noGrp="1"/>
          </p:cNvGraphicFramePr>
          <p:nvPr/>
        </p:nvGraphicFramePr>
        <p:xfrm>
          <a:off x="1415522" y="2006424"/>
          <a:ext cx="6530798" cy="3556002"/>
        </p:xfrm>
        <a:graphic>
          <a:graphicData uri="http://schemas.openxmlformats.org/drawingml/2006/table">
            <a:tbl>
              <a:tblPr/>
              <a:tblGrid>
                <a:gridCol w="124493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gridCol w="757391">
                  <a:extLst>
                    <a:ext uri="{9D8B030D-6E8A-4147-A177-3AD203B41FA5}">
                      <a16:colId xmlns:a16="http://schemas.microsoft.com/office/drawing/2014/main" val="20002"/>
                    </a:ext>
                  </a:extLst>
                </a:gridCol>
                <a:gridCol w="755123">
                  <a:extLst>
                    <a:ext uri="{9D8B030D-6E8A-4147-A177-3AD203B41FA5}">
                      <a16:colId xmlns:a16="http://schemas.microsoft.com/office/drawing/2014/main" val="20003"/>
                    </a:ext>
                  </a:extLst>
                </a:gridCol>
                <a:gridCol w="755124">
                  <a:extLst>
                    <a:ext uri="{9D8B030D-6E8A-4147-A177-3AD203B41FA5}">
                      <a16:colId xmlns:a16="http://schemas.microsoft.com/office/drawing/2014/main" val="20004"/>
                    </a:ext>
                  </a:extLst>
                </a:gridCol>
                <a:gridCol w="757391">
                  <a:extLst>
                    <a:ext uri="{9D8B030D-6E8A-4147-A177-3AD203B41FA5}">
                      <a16:colId xmlns:a16="http://schemas.microsoft.com/office/drawing/2014/main" val="20005"/>
                    </a:ext>
                  </a:extLst>
                </a:gridCol>
                <a:gridCol w="750588">
                  <a:extLst>
                    <a:ext uri="{9D8B030D-6E8A-4147-A177-3AD203B41FA5}">
                      <a16:colId xmlns:a16="http://schemas.microsoft.com/office/drawing/2014/main" val="20006"/>
                    </a:ext>
                  </a:extLst>
                </a:gridCol>
                <a:gridCol w="757391">
                  <a:extLst>
                    <a:ext uri="{9D8B030D-6E8A-4147-A177-3AD203B41FA5}">
                      <a16:colId xmlns:a16="http://schemas.microsoft.com/office/drawing/2014/main" val="20007"/>
                    </a:ext>
                  </a:extLst>
                </a:gridCol>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xy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x</a:t>
                      </a:r>
                      <a:r>
                        <a:rPr kumimoji="0" lang="en-US" sz="1900" b="1" i="0" u="none" strike="noStrike" cap="none" normalizeH="0" baseline="30000">
                          <a:ln>
                            <a:noFill/>
                          </a:ln>
                          <a:solidFill>
                            <a:schemeClr val="hlink"/>
                          </a:solidFill>
                          <a:effectLst/>
                          <a:latin typeface="Courier" charset="0"/>
                        </a:rPr>
                        <a:t>2</a:t>
                      </a:r>
                      <a:endParaRPr kumimoji="0" lang="en-US" sz="1900" b="1" i="0" u="none" strike="noStrike" cap="none" normalizeH="0" baseline="0">
                        <a:ln>
                          <a:noFill/>
                        </a:ln>
                        <a:solidFill>
                          <a:schemeClr val="hlink"/>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y</a:t>
                      </a:r>
                      <a:r>
                        <a:rPr kumimoji="0" lang="en-US" sz="1900" b="1" i="0" u="none" strike="noStrike" cap="none" normalizeH="0" baseline="30000">
                          <a:ln>
                            <a:noFill/>
                          </a:ln>
                          <a:solidFill>
                            <a:schemeClr val="hlink"/>
                          </a:solidFill>
                          <a:effectLst/>
                          <a:latin typeface="Courier" charset="0"/>
                        </a:rPr>
                        <a:t>2</a:t>
                      </a:r>
                      <a:endParaRPr kumimoji="0" lang="en-US" sz="1900" b="1" i="0" u="none" strike="noStrike" cap="none" normalizeH="0" baseline="0">
                        <a:ln>
                          <a:noFill/>
                        </a:ln>
                        <a:solidFill>
                          <a:schemeClr val="hlink"/>
                        </a:solidFill>
                        <a:effectLst/>
                        <a:latin typeface="Courier" charset="0"/>
                      </a:endParaRPr>
                    </a:p>
                  </a:txBody>
                  <a:tcPr marL="130616" marR="130616" marT="60960" marB="6096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9</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25</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10</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8</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16</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Total</a:t>
                      </a:r>
                    </a:p>
                  </a:txBody>
                  <a:tcPr marL="130616" marR="130616" marT="60960" marB="60960" anchor="ctr" horzOverflow="overflow">
                    <a:lnL cap="flat">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45</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30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16</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60</a:t>
                      </a:r>
                    </a:p>
                  </a:txBody>
                  <a:tcPr marL="130616" marR="130616" marT="60960" marB="60960" anchor="ctr" horzOverflow="overflow">
                    <a:lnL>
                      <a:noFill/>
                    </a:lnL>
                    <a:lnR cap="flat">
                      <a:noFill/>
                    </a:lnR>
                    <a:lnT>
                      <a:noFill/>
                    </a:lnT>
                    <a:lnB>
                      <a:noFill/>
                    </a:lnB>
                    <a:lnTlToBr>
                      <a:noFill/>
                    </a:lnTlToBr>
                    <a:lnBlToTr>
                      <a:noFill/>
                    </a:lnBlToTr>
                    <a:solidFill>
                      <a:srgbClr val="CCCCCC"/>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Mean</a:t>
                      </a:r>
                    </a:p>
                  </a:txBody>
                  <a:tcPr marL="130616" marR="130616" marT="60960" marB="60960" anchor="ctr" horzOverflow="overflow">
                    <a:lnL cap="flat">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6</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hlink"/>
                          </a:solidFill>
                          <a:effectLst/>
                          <a:latin typeface="Courier" charset="0"/>
                        </a:rPr>
                        <a:t> </a:t>
                      </a:r>
                    </a:p>
                  </a:txBody>
                  <a:tcPr marL="130616" marR="130616" marT="60960" marB="60960" anchor="ctr" horzOverflow="overflow">
                    <a:lnL>
                      <a:noFill/>
                    </a:lnL>
                    <a:lnR cap="flat">
                      <a:noFill/>
                    </a:lnR>
                    <a:lnT>
                      <a:noFill/>
                    </a:lnT>
                    <a:lnB cap="flat">
                      <a:noFill/>
                    </a:lnB>
                    <a:lnTlToBr>
                      <a:noFill/>
                    </a:lnTlToBr>
                    <a:lnBlToTr>
                      <a:noFill/>
                    </a:lnBlToTr>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transition spd="slow" advClick="0" advTm="17000"/>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44F07E5-B0CD-4E1F-8434-A7877AF5F52F}"/>
              </a:ext>
            </a:extLst>
          </p:cNvPr>
          <p:cNvSpPr>
            <a:spLocks noGrp="1" noChangeArrowheads="1"/>
          </p:cNvSpPr>
          <p:nvPr>
            <p:ph type="title" idx="4294967295"/>
          </p:nvPr>
        </p:nvSpPr>
        <p:spPr>
          <a:xfrm>
            <a:off x="1370013" y="584200"/>
            <a:ext cx="7773987" cy="1016000"/>
          </a:xfrm>
        </p:spPr>
        <p:txBody>
          <a:bodyPr/>
          <a:lstStyle/>
          <a:p>
            <a:r>
              <a:rPr lang="en-US" altLang="en-US">
                <a:ea typeface="ＭＳ Ｐゴシック" panose="020B0600070205080204" pitchFamily="34" charset="-128"/>
              </a:rPr>
              <a:t>Computing Pearson’s r</a:t>
            </a:r>
          </a:p>
        </p:txBody>
      </p:sp>
      <p:graphicFrame>
        <p:nvGraphicFramePr>
          <p:cNvPr id="224259" name="Group 3">
            <a:extLst>
              <a:ext uri="{FF2B5EF4-FFF2-40B4-BE49-F238E27FC236}">
                <a16:creationId xmlns:a16="http://schemas.microsoft.com/office/drawing/2014/main" id="{68E815BF-4CAA-4B2A-B92D-7059AEFA754A}"/>
              </a:ext>
            </a:extLst>
          </p:cNvPr>
          <p:cNvGraphicFramePr>
            <a:graphicFrameLocks noGrp="1"/>
          </p:cNvGraphicFramePr>
          <p:nvPr/>
        </p:nvGraphicFramePr>
        <p:xfrm>
          <a:off x="1415522" y="2006424"/>
          <a:ext cx="6530798" cy="3556002"/>
        </p:xfrm>
        <a:graphic>
          <a:graphicData uri="http://schemas.openxmlformats.org/drawingml/2006/table">
            <a:tbl>
              <a:tblPr/>
              <a:tblGrid>
                <a:gridCol w="1244934">
                  <a:extLst>
                    <a:ext uri="{9D8B030D-6E8A-4147-A177-3AD203B41FA5}">
                      <a16:colId xmlns:a16="http://schemas.microsoft.com/office/drawing/2014/main" val="20000"/>
                    </a:ext>
                  </a:extLst>
                </a:gridCol>
                <a:gridCol w="752856">
                  <a:extLst>
                    <a:ext uri="{9D8B030D-6E8A-4147-A177-3AD203B41FA5}">
                      <a16:colId xmlns:a16="http://schemas.microsoft.com/office/drawing/2014/main" val="20001"/>
                    </a:ext>
                  </a:extLst>
                </a:gridCol>
                <a:gridCol w="757391">
                  <a:extLst>
                    <a:ext uri="{9D8B030D-6E8A-4147-A177-3AD203B41FA5}">
                      <a16:colId xmlns:a16="http://schemas.microsoft.com/office/drawing/2014/main" val="20002"/>
                    </a:ext>
                  </a:extLst>
                </a:gridCol>
                <a:gridCol w="755123">
                  <a:extLst>
                    <a:ext uri="{9D8B030D-6E8A-4147-A177-3AD203B41FA5}">
                      <a16:colId xmlns:a16="http://schemas.microsoft.com/office/drawing/2014/main" val="20003"/>
                    </a:ext>
                  </a:extLst>
                </a:gridCol>
                <a:gridCol w="755124">
                  <a:extLst>
                    <a:ext uri="{9D8B030D-6E8A-4147-A177-3AD203B41FA5}">
                      <a16:colId xmlns:a16="http://schemas.microsoft.com/office/drawing/2014/main" val="20004"/>
                    </a:ext>
                  </a:extLst>
                </a:gridCol>
                <a:gridCol w="757391">
                  <a:extLst>
                    <a:ext uri="{9D8B030D-6E8A-4147-A177-3AD203B41FA5}">
                      <a16:colId xmlns:a16="http://schemas.microsoft.com/office/drawing/2014/main" val="20005"/>
                    </a:ext>
                  </a:extLst>
                </a:gridCol>
                <a:gridCol w="750588">
                  <a:extLst>
                    <a:ext uri="{9D8B030D-6E8A-4147-A177-3AD203B41FA5}">
                      <a16:colId xmlns:a16="http://schemas.microsoft.com/office/drawing/2014/main" val="20006"/>
                    </a:ext>
                  </a:extLst>
                </a:gridCol>
                <a:gridCol w="757391">
                  <a:extLst>
                    <a:ext uri="{9D8B030D-6E8A-4147-A177-3AD203B41FA5}">
                      <a16:colId xmlns:a16="http://schemas.microsoft.com/office/drawing/2014/main" val="20007"/>
                    </a:ext>
                  </a:extLst>
                </a:gridCol>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X</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Y</a:t>
                      </a: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tx1"/>
                          </a:solidFill>
                          <a:effectLst/>
                          <a:latin typeface="Courier" charset="0"/>
                        </a:rPr>
                        <a:t>x</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tx1"/>
                          </a:solidFill>
                          <a:effectLst/>
                          <a:latin typeface="Courier" charset="0"/>
                        </a:rPr>
                        <a:t>y</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a:ln>
                            <a:noFill/>
                          </a:ln>
                          <a:solidFill>
                            <a:schemeClr val="hlink"/>
                          </a:solidFill>
                          <a:effectLst/>
                          <a:latin typeface="Courier" charset="0"/>
                        </a:rPr>
                        <a:t>xy</a:t>
                      </a:r>
                      <a:endParaRPr kumimoji="0" lang="en-US" sz="1900" b="1" i="0" u="none" strike="noStrike" cap="none" normalizeH="0" baseline="0" dirty="0">
                        <a:ln>
                          <a:noFill/>
                        </a:ln>
                        <a:solidFill>
                          <a:schemeClr val="hlink"/>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x</a:t>
                      </a:r>
                      <a:r>
                        <a:rPr kumimoji="0" lang="en-US" sz="1900" b="1" i="0" u="none" strike="noStrike" cap="none" normalizeH="0" baseline="30000" dirty="0">
                          <a:ln>
                            <a:noFill/>
                          </a:ln>
                          <a:solidFill>
                            <a:schemeClr val="tx1"/>
                          </a:solidFill>
                          <a:effectLst/>
                          <a:latin typeface="Courier" charset="0"/>
                        </a:rPr>
                        <a:t>2</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y</a:t>
                      </a:r>
                      <a:r>
                        <a:rPr kumimoji="0" lang="en-US" sz="1900" b="1" i="0" u="none" strike="noStrike" cap="none" normalizeH="0" baseline="30000" dirty="0">
                          <a:ln>
                            <a:noFill/>
                          </a:ln>
                          <a:solidFill>
                            <a:schemeClr val="tx1"/>
                          </a:solidFill>
                          <a:effectLst/>
                          <a:latin typeface="Courier" charset="0"/>
                        </a:rPr>
                        <a:t>2</a:t>
                      </a:r>
                      <a:endParaRPr kumimoji="0" lang="en-US" sz="1900" b="1" i="0" u="none" strike="noStrike" cap="none" normalizeH="0" baseline="0" dirty="0">
                        <a:ln>
                          <a:noFill/>
                        </a:ln>
                        <a:solidFill>
                          <a:schemeClr val="tx1"/>
                        </a:solidFill>
                        <a:effectLst/>
                        <a:latin typeface="Courier" charset="0"/>
                      </a:endParaRPr>
                    </a:p>
                  </a:txBody>
                  <a:tcPr marL="130616" marR="130616" marT="60960" marB="6096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15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25</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10</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1</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5</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1</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46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6</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13</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2</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8</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16</a:t>
                      </a:r>
                    </a:p>
                  </a:txBody>
                  <a:tcPr marL="130616" marR="130616" marT="60960" marB="6096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44238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Total</a:t>
                      </a:r>
                    </a:p>
                  </a:txBody>
                  <a:tcPr marL="130616" marR="130616" marT="60960" marB="60960" anchor="ctr" horzOverflow="overflow">
                    <a:lnL cap="flat">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20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45</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30</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16</a:t>
                      </a:r>
                    </a:p>
                  </a:txBody>
                  <a:tcPr marL="130616" marR="130616" marT="60960" marB="60960" anchor="ctr" horzOverflow="overflow">
                    <a:lnL>
                      <a:noFill/>
                    </a:lnL>
                    <a:lnR>
                      <a:noFill/>
                    </a:lnR>
                    <a:lnT>
                      <a:noFill/>
                    </a:lnT>
                    <a:lnB>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60</a:t>
                      </a:r>
                    </a:p>
                  </a:txBody>
                  <a:tcPr marL="130616" marR="130616" marT="60960" marB="60960" anchor="ctr" horzOverflow="overflow">
                    <a:lnL>
                      <a:noFill/>
                    </a:lnL>
                    <a:lnR cap="flat">
                      <a:noFill/>
                    </a:lnR>
                    <a:lnT>
                      <a:noFill/>
                    </a:lnT>
                    <a:lnB>
                      <a:noFill/>
                    </a:lnB>
                    <a:lnTlToBr>
                      <a:noFill/>
                    </a:lnTlToBr>
                    <a:lnBlToTr>
                      <a:noFill/>
                    </a:lnBlToTr>
                    <a:solidFill>
                      <a:srgbClr val="CCCCCC"/>
                    </a:solidFill>
                  </a:tcPr>
                </a:tc>
                <a:extLst>
                  <a:ext uri="{0D108BD9-81ED-4DB2-BD59-A6C34878D82A}">
                    <a16:rowId xmlns:a16="http://schemas.microsoft.com/office/drawing/2014/main" val="10006"/>
                  </a:ext>
                </a:extLst>
              </a:tr>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Mean</a:t>
                      </a:r>
                    </a:p>
                  </a:txBody>
                  <a:tcPr marL="130616" marR="130616" marT="60960" marB="60960" anchor="ctr" horzOverflow="overflow">
                    <a:lnL cap="flat">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4</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9</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0</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hlink"/>
                          </a:solidFill>
                          <a:effectLst/>
                          <a:latin typeface="Courier" charset="0"/>
                        </a:rPr>
                        <a:t> 6</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chemeClr val="tx1"/>
                          </a:solidFill>
                          <a:effectLst/>
                          <a:latin typeface="Courier" charset="0"/>
                        </a:rPr>
                        <a:t> </a:t>
                      </a:r>
                    </a:p>
                  </a:txBody>
                  <a:tcPr marL="130616" marR="130616" marT="60960" marB="60960" anchor="ctr" horzOverflow="overflow">
                    <a:lnL>
                      <a:noFill/>
                    </a:lnL>
                    <a:lnR>
                      <a:noFill/>
                    </a:lnR>
                    <a:lnT>
                      <a:noFill/>
                    </a:lnT>
                    <a:lnB cap="flat">
                      <a:noFill/>
                    </a:lnB>
                    <a:lnTlToBr>
                      <a:noFill/>
                    </a:lnTlToBr>
                    <a:lnBlToTr>
                      <a:noFill/>
                    </a:lnBlToTr>
                    <a:solidFill>
                      <a:srgbClr val="CC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a:ln>
                            <a:noFill/>
                          </a:ln>
                          <a:solidFill>
                            <a:schemeClr val="tx1"/>
                          </a:solidFill>
                          <a:effectLst/>
                          <a:latin typeface="Courier" charset="0"/>
                        </a:rPr>
                        <a:t> </a:t>
                      </a:r>
                    </a:p>
                  </a:txBody>
                  <a:tcPr marL="130616" marR="130616" marT="60960" marB="60960" anchor="ctr" horzOverflow="overflow">
                    <a:lnL>
                      <a:noFill/>
                    </a:lnL>
                    <a:lnR cap="flat">
                      <a:noFill/>
                    </a:lnR>
                    <a:lnT>
                      <a:noFill/>
                    </a:lnT>
                    <a:lnB cap="flat">
                      <a:noFill/>
                    </a:lnB>
                    <a:lnTlToBr>
                      <a:noFill/>
                    </a:lnTlToBr>
                    <a:lnBlToTr>
                      <a:noFill/>
                    </a:lnBlToTr>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p:transition spd="slow" advClick="0" advTm="57000"/>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896C2BCE-C0EC-48AC-8C40-14497EA76E3E}"/>
              </a:ext>
            </a:extLst>
          </p:cNvPr>
          <p:cNvSpPr>
            <a:spLocks noGrp="1" noChangeArrowheads="1"/>
          </p:cNvSpPr>
          <p:nvPr>
            <p:ph type="title" idx="4294967295"/>
          </p:nvPr>
        </p:nvSpPr>
        <p:spPr>
          <a:xfrm>
            <a:off x="0" y="922338"/>
            <a:ext cx="7772400" cy="1016000"/>
          </a:xfrm>
        </p:spPr>
        <p:txBody>
          <a:bodyPr/>
          <a:lstStyle/>
          <a:p>
            <a:r>
              <a:rPr lang="en-US" altLang="en-US">
                <a:ea typeface="ＭＳ Ｐゴシック" panose="020B0600070205080204" pitchFamily="34" charset="-128"/>
              </a:rPr>
              <a:t>The Formula</a:t>
            </a:r>
          </a:p>
        </p:txBody>
      </p:sp>
      <p:sp>
        <p:nvSpPr>
          <p:cNvPr id="76803" name="Rectangle 3">
            <a:extLst>
              <a:ext uri="{FF2B5EF4-FFF2-40B4-BE49-F238E27FC236}">
                <a16:creationId xmlns:a16="http://schemas.microsoft.com/office/drawing/2014/main" id="{4BB5041C-D51D-4D80-850A-FFDE4219B6B0}"/>
              </a:ext>
            </a:extLst>
          </p:cNvPr>
          <p:cNvSpPr>
            <a:spLocks noGrp="1" noChangeArrowheads="1"/>
          </p:cNvSpPr>
          <p:nvPr>
            <p:ph type="body" sz="half" idx="4294967295"/>
          </p:nvPr>
        </p:nvSpPr>
        <p:spPr>
          <a:xfrm>
            <a:off x="0" y="2108200"/>
            <a:ext cx="5988050" cy="1219200"/>
          </a:xfrm>
        </p:spPr>
        <p:txBody>
          <a:bodyPr/>
          <a:lstStyle/>
          <a:p>
            <a:r>
              <a:rPr lang="en-US" altLang="en-US">
                <a:ea typeface="ＭＳ Ｐゴシック" panose="020B0600070205080204" pitchFamily="34" charset="-128"/>
              </a:rPr>
              <a:t>The resulting formula is: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a:buFontTx/>
              <a:buNone/>
            </a:pPr>
            <a:endParaRPr lang="en-US" altLang="en-US">
              <a:ea typeface="ＭＳ Ｐゴシック" panose="020B0600070205080204" pitchFamily="34" charset="-128"/>
            </a:endParaRPr>
          </a:p>
        </p:txBody>
      </p:sp>
      <p:pic>
        <p:nvPicPr>
          <p:cNvPr id="76804" name="Picture 7">
            <a:extLst>
              <a:ext uri="{FF2B5EF4-FFF2-40B4-BE49-F238E27FC236}">
                <a16:creationId xmlns:a16="http://schemas.microsoft.com/office/drawing/2014/main" id="{88A163F3-976B-4DA6-9B1D-A94C98341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667" y="2868224"/>
            <a:ext cx="3395133" cy="135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0">
            <a:extLst>
              <a:ext uri="{FF2B5EF4-FFF2-40B4-BE49-F238E27FC236}">
                <a16:creationId xmlns:a16="http://schemas.microsoft.com/office/drawing/2014/main" id="{2C73B17E-3DDD-45DF-A396-03BA31D35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4731970"/>
            <a:ext cx="7772400" cy="81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17000"/>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7F03F86-BBA0-414D-A267-78B3228D24BE}"/>
              </a:ext>
            </a:extLst>
          </p:cNvPr>
          <p:cNvSpPr>
            <a:spLocks noGrp="1" noChangeArrowheads="1"/>
          </p:cNvSpPr>
          <p:nvPr>
            <p:ph type="title" idx="4294967295"/>
          </p:nvPr>
        </p:nvSpPr>
        <p:spPr>
          <a:xfrm>
            <a:off x="0" y="922338"/>
            <a:ext cx="7772400" cy="1016000"/>
          </a:xfrm>
        </p:spPr>
        <p:txBody>
          <a:bodyPr/>
          <a:lstStyle/>
          <a:p>
            <a:r>
              <a:rPr lang="en-US" altLang="en-US">
                <a:ea typeface="ＭＳ Ｐゴシック" panose="020B0600070205080204" pitchFamily="34" charset="-128"/>
              </a:rPr>
              <a:t>Computational Formula</a:t>
            </a:r>
          </a:p>
        </p:txBody>
      </p:sp>
      <p:sp>
        <p:nvSpPr>
          <p:cNvPr id="78851" name="Rectangle 23">
            <a:extLst>
              <a:ext uri="{FF2B5EF4-FFF2-40B4-BE49-F238E27FC236}">
                <a16:creationId xmlns:a16="http://schemas.microsoft.com/office/drawing/2014/main" id="{7212C658-DA5F-4769-9B7E-AD32F379C602}"/>
              </a:ext>
            </a:extLst>
          </p:cNvPr>
          <p:cNvSpPr>
            <a:spLocks noChangeArrowheads="1"/>
          </p:cNvSpPr>
          <p:nvPr/>
        </p:nvSpPr>
        <p:spPr bwMode="auto">
          <a:xfrm>
            <a:off x="6835070" y="6153327"/>
            <a:ext cx="256545" cy="28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p>
            <a:endParaRPr lang="en-US" altLang="en-US" sz="1000"/>
          </a:p>
        </p:txBody>
      </p:sp>
      <p:graphicFrame>
        <p:nvGraphicFramePr>
          <p:cNvPr id="78852" name="Object 26">
            <a:extLst>
              <a:ext uri="{FF2B5EF4-FFF2-40B4-BE49-F238E27FC236}">
                <a16:creationId xmlns:a16="http://schemas.microsoft.com/office/drawing/2014/main" id="{07A1462E-8296-4FBB-BB60-C60305FF3052}"/>
              </a:ext>
            </a:extLst>
          </p:cNvPr>
          <p:cNvGraphicFramePr>
            <a:graphicFrameLocks noChangeAspect="1"/>
          </p:cNvGraphicFramePr>
          <p:nvPr/>
        </p:nvGraphicFramePr>
        <p:xfrm>
          <a:off x="1439334" y="2540000"/>
          <a:ext cx="6111875" cy="2540000"/>
        </p:xfrm>
        <a:graphic>
          <a:graphicData uri="http://schemas.openxmlformats.org/presentationml/2006/ole">
            <mc:AlternateContent xmlns:mc="http://schemas.openxmlformats.org/markup-compatibility/2006">
              <mc:Choice xmlns:v="urn:schemas-microsoft-com:vml" Requires="v">
                <p:oleObj spid="_x0000_s14341" name="Equation" r:id="rId4" imgW="3911600" imgH="1625600" progId="Equation.3">
                  <p:embed/>
                </p:oleObj>
              </mc:Choice>
              <mc:Fallback>
                <p:oleObj name="Equation" r:id="rId4" imgW="3911600" imgH="1625600" progId="Equation.3">
                  <p:embed/>
                  <p:pic>
                    <p:nvPicPr>
                      <p:cNvPr id="78852" name="Object 26">
                        <a:extLst>
                          <a:ext uri="{FF2B5EF4-FFF2-40B4-BE49-F238E27FC236}">
                            <a16:creationId xmlns:a16="http://schemas.microsoft.com/office/drawing/2014/main" id="{07A1462E-8296-4FBB-BB60-C60305FF3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334" y="2540000"/>
                        <a:ext cx="611187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Click="0" advTm="14000"/>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2">
            <a:extLst>
              <a:ext uri="{FF2B5EF4-FFF2-40B4-BE49-F238E27FC236}">
                <a16:creationId xmlns:a16="http://schemas.microsoft.com/office/drawing/2014/main" id="{72F9E57D-8467-4EF5-9FB7-FACEF1665405}"/>
              </a:ext>
            </a:extLst>
          </p:cNvPr>
          <p:cNvGraphicFramePr>
            <a:graphicFrameLocks noChangeAspect="1"/>
          </p:cNvGraphicFramePr>
          <p:nvPr/>
        </p:nvGraphicFramePr>
        <p:xfrm>
          <a:off x="2721681" y="2921000"/>
          <a:ext cx="3138841" cy="592667"/>
        </p:xfrm>
        <a:graphic>
          <a:graphicData uri="http://schemas.openxmlformats.org/presentationml/2006/ole">
            <mc:AlternateContent xmlns:mc="http://schemas.openxmlformats.org/markup-compatibility/2006">
              <mc:Choice xmlns:v="urn:schemas-microsoft-com:vml" Requires="v">
                <p:oleObj spid="_x0000_s15365" name="Equation" r:id="rId4" imgW="2197100" imgH="444500" progId="Equation.3">
                  <p:embed/>
                </p:oleObj>
              </mc:Choice>
              <mc:Fallback>
                <p:oleObj name="Equation" r:id="rId4" imgW="2197100" imgH="444500" progId="Equation.3">
                  <p:embed/>
                  <p:pic>
                    <p:nvPicPr>
                      <p:cNvPr id="80898" name="Object 2">
                        <a:extLst>
                          <a:ext uri="{FF2B5EF4-FFF2-40B4-BE49-F238E27FC236}">
                            <a16:creationId xmlns:a16="http://schemas.microsoft.com/office/drawing/2014/main" id="{72F9E57D-8467-4EF5-9FB7-FACEF16654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1681" y="2921000"/>
                        <a:ext cx="3138841" cy="59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899" name="Rectangle 13">
            <a:extLst>
              <a:ext uri="{FF2B5EF4-FFF2-40B4-BE49-F238E27FC236}">
                <a16:creationId xmlns:a16="http://schemas.microsoft.com/office/drawing/2014/main" id="{EC8EA7E4-AA1C-4F40-AED3-548DCBA8DA5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Sum Law</a:t>
            </a:r>
          </a:p>
        </p:txBody>
      </p:sp>
      <p:sp>
        <p:nvSpPr>
          <p:cNvPr id="80900" name="Rectangle 14">
            <a:extLst>
              <a:ext uri="{FF2B5EF4-FFF2-40B4-BE49-F238E27FC236}">
                <a16:creationId xmlns:a16="http://schemas.microsoft.com/office/drawing/2014/main" id="{376E0400-EF69-4CD6-8D43-8A63C7999F7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If X and Y are Independent</a:t>
            </a:r>
          </a:p>
        </p:txBody>
      </p:sp>
    </p:spTree>
  </p:cSld>
  <p:clrMapOvr>
    <a:masterClrMapping/>
  </p:clrMapOvr>
  <p:transition spd="slow" advClick="0" advTm="16000"/>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2">
            <a:extLst>
              <a:ext uri="{FF2B5EF4-FFF2-40B4-BE49-F238E27FC236}">
                <a16:creationId xmlns:a16="http://schemas.microsoft.com/office/drawing/2014/main" id="{733B5B02-7DE7-4A7C-ADC2-09AEF9929F59}"/>
              </a:ext>
            </a:extLst>
          </p:cNvPr>
          <p:cNvSpPr>
            <a:spLocks noGrp="1" noChangeArrowheads="1"/>
          </p:cNvSpPr>
          <p:nvPr>
            <p:ph type="body" idx="4294967295"/>
          </p:nvPr>
        </p:nvSpPr>
        <p:spPr>
          <a:xfrm>
            <a:off x="0" y="1600200"/>
            <a:ext cx="8229600" cy="4525963"/>
          </a:xfrm>
          <a:noFill/>
        </p:spPr>
        <p:txBody>
          <a:bodyPr/>
          <a:lstStyle/>
          <a:p>
            <a:pPr eaLnBrk="1" hangingPunct="1"/>
            <a:r>
              <a:rPr lang="en-US" altLang="en-US">
                <a:ea typeface="ＭＳ Ｐゴシック" panose="020B0600070205080204" pitchFamily="34" charset="-128"/>
              </a:rPr>
              <a:t>If X and Y are Independent</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If X and Y are Correlated</a:t>
            </a:r>
          </a:p>
        </p:txBody>
      </p:sp>
      <p:sp>
        <p:nvSpPr>
          <p:cNvPr id="82947" name="Rectangle 2">
            <a:extLst>
              <a:ext uri="{FF2B5EF4-FFF2-40B4-BE49-F238E27FC236}">
                <a16:creationId xmlns:a16="http://schemas.microsoft.com/office/drawing/2014/main" id="{EA38D245-B31B-432E-B431-A2101478B29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Sum Law </a:t>
            </a:r>
          </a:p>
        </p:txBody>
      </p:sp>
      <p:graphicFrame>
        <p:nvGraphicFramePr>
          <p:cNvPr id="82948" name="Object 2">
            <a:extLst>
              <a:ext uri="{FF2B5EF4-FFF2-40B4-BE49-F238E27FC236}">
                <a16:creationId xmlns:a16="http://schemas.microsoft.com/office/drawing/2014/main" id="{0D0B7A33-21D9-46FA-BA67-4583A53EB711}"/>
              </a:ext>
            </a:extLst>
          </p:cNvPr>
          <p:cNvGraphicFramePr>
            <a:graphicFrameLocks noChangeAspect="1"/>
          </p:cNvGraphicFramePr>
          <p:nvPr>
            <p:extLst>
              <p:ext uri="{D42A27DB-BD31-4B8C-83A1-F6EECF244321}">
                <p14:modId xmlns:p14="http://schemas.microsoft.com/office/powerpoint/2010/main" val="405352833"/>
              </p:ext>
            </p:extLst>
          </p:nvPr>
        </p:nvGraphicFramePr>
        <p:xfrm>
          <a:off x="1583656" y="4419600"/>
          <a:ext cx="5424841" cy="592667"/>
        </p:xfrm>
        <a:graphic>
          <a:graphicData uri="http://schemas.openxmlformats.org/presentationml/2006/ole">
            <mc:AlternateContent xmlns:mc="http://schemas.openxmlformats.org/markup-compatibility/2006">
              <mc:Choice xmlns:v="urn:schemas-microsoft-com:vml" Requires="v">
                <p:oleObj spid="_x0000_s16392" name="Equation" r:id="rId4" imgW="3797300" imgH="444500" progId="Equation.3">
                  <p:embed/>
                </p:oleObj>
              </mc:Choice>
              <mc:Fallback>
                <p:oleObj name="Equation" r:id="rId4" imgW="3797300" imgH="444500" progId="Equation.3">
                  <p:embed/>
                  <p:pic>
                    <p:nvPicPr>
                      <p:cNvPr id="82948" name="Object 2">
                        <a:extLst>
                          <a:ext uri="{FF2B5EF4-FFF2-40B4-BE49-F238E27FC236}">
                            <a16:creationId xmlns:a16="http://schemas.microsoft.com/office/drawing/2014/main" id="{0D0B7A33-21D9-46FA-BA67-4583A53EB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656" y="4419600"/>
                        <a:ext cx="5424841" cy="59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9" name="Object 3">
            <a:extLst>
              <a:ext uri="{FF2B5EF4-FFF2-40B4-BE49-F238E27FC236}">
                <a16:creationId xmlns:a16="http://schemas.microsoft.com/office/drawing/2014/main" id="{4B36D81C-9018-408F-A30B-33CFAC6236B3}"/>
              </a:ext>
            </a:extLst>
          </p:cNvPr>
          <p:cNvGraphicFramePr>
            <a:graphicFrameLocks noChangeAspect="1"/>
          </p:cNvGraphicFramePr>
          <p:nvPr>
            <p:extLst>
              <p:ext uri="{D42A27DB-BD31-4B8C-83A1-F6EECF244321}">
                <p14:modId xmlns:p14="http://schemas.microsoft.com/office/powerpoint/2010/main" val="3279679346"/>
              </p:ext>
            </p:extLst>
          </p:nvPr>
        </p:nvGraphicFramePr>
        <p:xfrm>
          <a:off x="2726657" y="2362200"/>
          <a:ext cx="3138841" cy="592667"/>
        </p:xfrm>
        <a:graphic>
          <a:graphicData uri="http://schemas.openxmlformats.org/presentationml/2006/ole">
            <mc:AlternateContent xmlns:mc="http://schemas.openxmlformats.org/markup-compatibility/2006">
              <mc:Choice xmlns:v="urn:schemas-microsoft-com:vml" Requires="v">
                <p:oleObj spid="_x0000_s16393" name="Equation" r:id="rId6" imgW="2197100" imgH="444500" progId="Equation.3">
                  <p:embed/>
                </p:oleObj>
              </mc:Choice>
              <mc:Fallback>
                <p:oleObj name="Equation" r:id="rId6" imgW="2197100" imgH="444500" progId="Equation.3">
                  <p:embed/>
                  <p:pic>
                    <p:nvPicPr>
                      <p:cNvPr id="82949" name="Object 3">
                        <a:extLst>
                          <a:ext uri="{FF2B5EF4-FFF2-40B4-BE49-F238E27FC236}">
                            <a16:creationId xmlns:a16="http://schemas.microsoft.com/office/drawing/2014/main" id="{4B36D81C-9018-408F-A30B-33CFAC623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6657" y="2362200"/>
                        <a:ext cx="3138841" cy="59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42000"/>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0A9B436C-801F-4EF3-9668-0FB17256F9F6}"/>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Example</a:t>
            </a:r>
            <a:br>
              <a:rPr lang="en-US" altLang="en-US">
                <a:ea typeface="ＭＳ Ｐゴシック" panose="020B0600070205080204" pitchFamily="34" charset="-128"/>
              </a:rPr>
            </a:br>
            <a:r>
              <a:rPr lang="en-US" altLang="en-US">
                <a:ea typeface="ＭＳ Ｐゴシック" panose="020B0600070205080204" pitchFamily="34" charset="-128"/>
              </a:rPr>
              <a:t>Variance of the SAT</a:t>
            </a:r>
          </a:p>
        </p:txBody>
      </p:sp>
      <p:sp>
        <p:nvSpPr>
          <p:cNvPr id="84995" name="Rectangle 3">
            <a:extLst>
              <a:ext uri="{FF2B5EF4-FFF2-40B4-BE49-F238E27FC236}">
                <a16:creationId xmlns:a16="http://schemas.microsoft.com/office/drawing/2014/main" id="{DF55752B-28BA-48C7-80DA-609FC2AA5346}"/>
              </a:ext>
            </a:extLst>
          </p:cNvPr>
          <p:cNvSpPr>
            <a:spLocks noGrp="1" noChangeArrowheads="1"/>
          </p:cNvSpPr>
          <p:nvPr>
            <p:ph type="body" idx="4294967295"/>
          </p:nvPr>
        </p:nvSpPr>
        <p:spPr>
          <a:xfrm>
            <a:off x="0" y="1600200"/>
            <a:ext cx="8229600" cy="4525963"/>
          </a:xfrm>
        </p:spPr>
        <p:txBody>
          <a:bodyPr/>
          <a:lstStyle/>
          <a:p>
            <a:pPr eaLnBrk="1" hangingPunct="1">
              <a:buFontTx/>
              <a:buNone/>
            </a:pPr>
            <a:endParaRPr lang="en-US" altLang="en-US">
              <a:ea typeface="ＭＳ Ｐゴシック" panose="020B0600070205080204" pitchFamily="34" charset="-128"/>
            </a:endParaRPr>
          </a:p>
          <a:p>
            <a:pPr eaLnBrk="1" hangingPunct="1">
              <a:buFontTx/>
              <a:buNone/>
            </a:pPr>
            <a:r>
              <a:rPr lang="en-US" altLang="en-US">
                <a:ea typeface="ＭＳ Ｐゴシック" panose="020B0600070205080204" pitchFamily="34" charset="-128"/>
              </a:rPr>
              <a:t> </a:t>
            </a:r>
            <a:r>
              <a:rPr lang="en-US" altLang="en-US">
                <a:latin typeface="Symbol" panose="05050102010706020507" pitchFamily="18" charset="2"/>
                <a:ea typeface="ＭＳ Ｐゴシック" panose="020B0600070205080204" pitchFamily="34" charset="-128"/>
              </a:rPr>
              <a:t>s</a:t>
            </a:r>
            <a:r>
              <a:rPr lang="en-US" altLang="en-US" baseline="30000">
                <a:latin typeface="Symbol" panose="05050102010706020507" pitchFamily="18" charset="2"/>
                <a:ea typeface="ＭＳ Ｐゴシック" panose="020B0600070205080204" pitchFamily="34" charset="-128"/>
              </a:rPr>
              <a:t>2</a:t>
            </a:r>
            <a:r>
              <a:rPr lang="en-US" altLang="en-US">
                <a:ea typeface="ＭＳ Ｐゴシック" panose="020B0600070205080204" pitchFamily="34" charset="-128"/>
              </a:rPr>
              <a:t> verbal SAT:               10,000</a:t>
            </a:r>
          </a:p>
          <a:p>
            <a:pPr eaLnBrk="1" hangingPunct="1">
              <a:buFontTx/>
              <a:buNone/>
            </a:pPr>
            <a:r>
              <a:rPr lang="en-US" altLang="en-US">
                <a:ea typeface="ＭＳ Ｐゴシック" panose="020B0600070205080204" pitchFamily="34" charset="-128"/>
              </a:rPr>
              <a:t> </a:t>
            </a:r>
            <a:r>
              <a:rPr lang="en-US" altLang="en-US">
                <a:latin typeface="Symbol" panose="05050102010706020507" pitchFamily="18" charset="2"/>
                <a:ea typeface="ＭＳ Ｐゴシック" panose="020B0600070205080204" pitchFamily="34" charset="-128"/>
              </a:rPr>
              <a:t>s</a:t>
            </a:r>
            <a:r>
              <a:rPr lang="en-US" altLang="en-US" baseline="30000">
                <a:latin typeface="Symbol" panose="05050102010706020507" pitchFamily="18" charset="2"/>
                <a:ea typeface="ＭＳ Ｐゴシック" panose="020B0600070205080204" pitchFamily="34" charset="-128"/>
              </a:rPr>
              <a:t>2</a:t>
            </a:r>
            <a:r>
              <a:rPr lang="en-US" altLang="en-US">
                <a:ea typeface="ＭＳ Ｐゴシック" panose="020B0600070205080204" pitchFamily="34" charset="-128"/>
              </a:rPr>
              <a:t> quantitative SAT:      11,000</a:t>
            </a:r>
          </a:p>
          <a:p>
            <a:pPr eaLnBrk="1" hangingPunct="1">
              <a:buFontTx/>
              <a:buNone/>
            </a:pPr>
            <a:r>
              <a:rPr lang="en-US" altLang="en-US">
                <a:ea typeface="ＭＳ Ｐゴシック" panose="020B0600070205080204" pitchFamily="34" charset="-128"/>
              </a:rPr>
              <a:t> </a:t>
            </a:r>
            <a:r>
              <a:rPr lang="en-US" altLang="en-US">
                <a:latin typeface="Symbol" panose="05050102010706020507" pitchFamily="18" charset="2"/>
                <a:ea typeface="ＭＳ Ｐゴシック" panose="020B0600070205080204" pitchFamily="34" charset="-128"/>
              </a:rPr>
              <a:t>r</a:t>
            </a:r>
            <a:r>
              <a:rPr lang="en-US" altLang="en-US">
                <a:ea typeface="ＭＳ Ｐゴシック" panose="020B0600070205080204" pitchFamily="34" charset="-128"/>
              </a:rPr>
              <a:t>:                                 0.50</a:t>
            </a:r>
          </a:p>
        </p:txBody>
      </p:sp>
    </p:spTree>
  </p:cSld>
  <p:clrMapOvr>
    <a:masterClrMapping/>
  </p:clrMapOvr>
  <p:transition spd="slow" advClick="0" advTm="24000"/>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A7D6C0A-BE92-435C-AEE5-2419AAE0BE67}"/>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Example</a:t>
            </a:r>
            <a:br>
              <a:rPr lang="en-US" altLang="en-US">
                <a:ea typeface="ＭＳ Ｐゴシック" panose="020B0600070205080204" pitchFamily="34" charset="-128"/>
              </a:rPr>
            </a:br>
            <a:r>
              <a:rPr lang="en-US" altLang="en-US">
                <a:ea typeface="ＭＳ Ｐゴシック" panose="020B0600070205080204" pitchFamily="34" charset="-128"/>
              </a:rPr>
              <a:t>VSAT + QSAT</a:t>
            </a:r>
          </a:p>
        </p:txBody>
      </p:sp>
      <p:graphicFrame>
        <p:nvGraphicFramePr>
          <p:cNvPr id="87043" name="Object 2">
            <a:extLst>
              <a:ext uri="{FF2B5EF4-FFF2-40B4-BE49-F238E27FC236}">
                <a16:creationId xmlns:a16="http://schemas.microsoft.com/office/drawing/2014/main" id="{BFD7239F-A722-42DD-B129-846A46606E2E}"/>
              </a:ext>
            </a:extLst>
          </p:cNvPr>
          <p:cNvGraphicFramePr>
            <a:graphicFrameLocks noChangeAspect="1"/>
          </p:cNvGraphicFramePr>
          <p:nvPr>
            <p:extLst>
              <p:ext uri="{D42A27DB-BD31-4B8C-83A1-F6EECF244321}">
                <p14:modId xmlns:p14="http://schemas.microsoft.com/office/powerpoint/2010/main" val="1653269203"/>
              </p:ext>
            </p:extLst>
          </p:nvPr>
        </p:nvGraphicFramePr>
        <p:xfrm>
          <a:off x="458556" y="3556001"/>
          <a:ext cx="7542444" cy="467822"/>
        </p:xfrm>
        <a:graphic>
          <a:graphicData uri="http://schemas.openxmlformats.org/presentationml/2006/ole">
            <mc:AlternateContent xmlns:mc="http://schemas.openxmlformats.org/markup-compatibility/2006">
              <mc:Choice xmlns:v="urn:schemas-microsoft-com:vml" Requires="v">
                <p:oleObj spid="_x0000_s17419" name="Equation" r:id="rId4" imgW="5930900" imgH="393700" progId="Equation.3">
                  <p:embed/>
                </p:oleObj>
              </mc:Choice>
              <mc:Fallback>
                <p:oleObj name="Equation" r:id="rId4" imgW="5930900" imgH="393700" progId="Equation.3">
                  <p:embed/>
                  <p:pic>
                    <p:nvPicPr>
                      <p:cNvPr id="87043" name="Object 2">
                        <a:extLst>
                          <a:ext uri="{FF2B5EF4-FFF2-40B4-BE49-F238E27FC236}">
                            <a16:creationId xmlns:a16="http://schemas.microsoft.com/office/drawing/2014/main" id="{BFD7239F-A722-42DD-B129-846A46606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556" y="3556001"/>
                        <a:ext cx="7542444" cy="467822"/>
                      </a:xfrm>
                      <a:prstGeom prst="rect">
                        <a:avLst/>
                      </a:prstGeom>
                      <a:noFill/>
                      <a:ln>
                        <a:noFill/>
                      </a:ln>
                      <a:effectLst/>
                    </p:spPr>
                  </p:pic>
                </p:oleObj>
              </mc:Fallback>
            </mc:AlternateContent>
          </a:graphicData>
        </a:graphic>
      </p:graphicFrame>
      <p:graphicFrame>
        <p:nvGraphicFramePr>
          <p:cNvPr id="87044" name="Object 3">
            <a:extLst>
              <a:ext uri="{FF2B5EF4-FFF2-40B4-BE49-F238E27FC236}">
                <a16:creationId xmlns:a16="http://schemas.microsoft.com/office/drawing/2014/main" id="{A9960167-F518-4B6A-BD1C-B892A483F588}"/>
              </a:ext>
            </a:extLst>
          </p:cNvPr>
          <p:cNvGraphicFramePr>
            <a:graphicFrameLocks noChangeAspect="1"/>
          </p:cNvGraphicFramePr>
          <p:nvPr/>
        </p:nvGraphicFramePr>
        <p:xfrm>
          <a:off x="444500" y="2514424"/>
          <a:ext cx="7166681" cy="524757"/>
        </p:xfrm>
        <a:graphic>
          <a:graphicData uri="http://schemas.openxmlformats.org/presentationml/2006/ole">
            <mc:AlternateContent xmlns:mc="http://schemas.openxmlformats.org/markup-compatibility/2006">
              <mc:Choice xmlns:v="urn:schemas-microsoft-com:vml" Requires="v">
                <p:oleObj spid="_x0000_s17420" name="Equation" r:id="rId6" imgW="5016500" imgH="393700" progId="Equation.3">
                  <p:embed/>
                </p:oleObj>
              </mc:Choice>
              <mc:Fallback>
                <p:oleObj name="Equation" r:id="rId6" imgW="5016500" imgH="393700" progId="Equation.3">
                  <p:embed/>
                  <p:pic>
                    <p:nvPicPr>
                      <p:cNvPr id="87044" name="Object 3">
                        <a:extLst>
                          <a:ext uri="{FF2B5EF4-FFF2-40B4-BE49-F238E27FC236}">
                            <a16:creationId xmlns:a16="http://schemas.microsoft.com/office/drawing/2014/main" id="{A9960167-F518-4B6A-BD1C-B892A483F5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 y="2514424"/>
                        <a:ext cx="7166681"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5" name="Object 4">
            <a:extLst>
              <a:ext uri="{FF2B5EF4-FFF2-40B4-BE49-F238E27FC236}">
                <a16:creationId xmlns:a16="http://schemas.microsoft.com/office/drawing/2014/main" id="{9F9DA672-97D5-4BB2-BC7A-C0AB0DE4C958}"/>
              </a:ext>
            </a:extLst>
          </p:cNvPr>
          <p:cNvGraphicFramePr>
            <a:graphicFrameLocks noChangeAspect="1"/>
          </p:cNvGraphicFramePr>
          <p:nvPr/>
        </p:nvGraphicFramePr>
        <p:xfrm>
          <a:off x="435681" y="4732514"/>
          <a:ext cx="3228799" cy="525639"/>
        </p:xfrm>
        <a:graphic>
          <a:graphicData uri="http://schemas.openxmlformats.org/presentationml/2006/ole">
            <mc:AlternateContent xmlns:mc="http://schemas.openxmlformats.org/markup-compatibility/2006">
              <mc:Choice xmlns:v="urn:schemas-microsoft-com:vml" Requires="v">
                <p:oleObj spid="_x0000_s17421" name="Equation" r:id="rId8" imgW="2260600" imgH="393700" progId="Equation.3">
                  <p:embed/>
                </p:oleObj>
              </mc:Choice>
              <mc:Fallback>
                <p:oleObj name="Equation" r:id="rId8" imgW="2260600" imgH="393700" progId="Equation.3">
                  <p:embed/>
                  <p:pic>
                    <p:nvPicPr>
                      <p:cNvPr id="87045" name="Object 4">
                        <a:extLst>
                          <a:ext uri="{FF2B5EF4-FFF2-40B4-BE49-F238E27FC236}">
                            <a16:creationId xmlns:a16="http://schemas.microsoft.com/office/drawing/2014/main" id="{9F9DA672-97D5-4BB2-BC7A-C0AB0DE4C9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81" y="4732514"/>
                        <a:ext cx="3228799" cy="52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25000"/>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76005DA-E60A-49C7-AFC3-28E5AFDFC6BF}"/>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Example</a:t>
            </a:r>
            <a:br>
              <a:rPr lang="en-US" altLang="en-US">
                <a:ea typeface="ＭＳ Ｐゴシック" panose="020B0600070205080204" pitchFamily="34" charset="-128"/>
              </a:rPr>
            </a:br>
            <a:r>
              <a:rPr lang="en-US" altLang="en-US">
                <a:ea typeface="ＭＳ Ｐゴシック" panose="020B0600070205080204" pitchFamily="34" charset="-128"/>
              </a:rPr>
              <a:t>VSAT - QSAT</a:t>
            </a:r>
          </a:p>
        </p:txBody>
      </p:sp>
      <p:graphicFrame>
        <p:nvGraphicFramePr>
          <p:cNvPr id="89091" name="Object 2">
            <a:extLst>
              <a:ext uri="{FF2B5EF4-FFF2-40B4-BE49-F238E27FC236}">
                <a16:creationId xmlns:a16="http://schemas.microsoft.com/office/drawing/2014/main" id="{E6A9C8A3-BFCD-4D10-85D0-485C03B58A5F}"/>
              </a:ext>
            </a:extLst>
          </p:cNvPr>
          <p:cNvGraphicFramePr>
            <a:graphicFrameLocks noChangeAspect="1"/>
          </p:cNvGraphicFramePr>
          <p:nvPr>
            <p:extLst>
              <p:ext uri="{D42A27DB-BD31-4B8C-83A1-F6EECF244321}">
                <p14:modId xmlns:p14="http://schemas.microsoft.com/office/powerpoint/2010/main" val="2681667759"/>
              </p:ext>
            </p:extLst>
          </p:nvPr>
        </p:nvGraphicFramePr>
        <p:xfrm>
          <a:off x="435681" y="3634493"/>
          <a:ext cx="7489119" cy="463735"/>
        </p:xfrm>
        <a:graphic>
          <a:graphicData uri="http://schemas.openxmlformats.org/presentationml/2006/ole">
            <mc:AlternateContent xmlns:mc="http://schemas.openxmlformats.org/markup-compatibility/2006">
              <mc:Choice xmlns:v="urn:schemas-microsoft-com:vml" Requires="v">
                <p:oleObj spid="_x0000_s18443" name="Equation" r:id="rId4" imgW="5930900" imgH="393700" progId="Equation.3">
                  <p:embed/>
                </p:oleObj>
              </mc:Choice>
              <mc:Fallback>
                <p:oleObj name="Equation" r:id="rId4" imgW="5930900" imgH="393700" progId="Equation.3">
                  <p:embed/>
                  <p:pic>
                    <p:nvPicPr>
                      <p:cNvPr id="89091" name="Object 2">
                        <a:extLst>
                          <a:ext uri="{FF2B5EF4-FFF2-40B4-BE49-F238E27FC236}">
                            <a16:creationId xmlns:a16="http://schemas.microsoft.com/office/drawing/2014/main" id="{E6A9C8A3-BFCD-4D10-85D0-485C03B58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81" y="3634493"/>
                        <a:ext cx="7489119" cy="463735"/>
                      </a:xfrm>
                      <a:prstGeom prst="rect">
                        <a:avLst/>
                      </a:prstGeom>
                      <a:noFill/>
                      <a:ln>
                        <a:noFill/>
                      </a:ln>
                      <a:effectLst/>
                    </p:spPr>
                  </p:pic>
                </p:oleObj>
              </mc:Fallback>
            </mc:AlternateContent>
          </a:graphicData>
        </a:graphic>
      </p:graphicFrame>
      <p:graphicFrame>
        <p:nvGraphicFramePr>
          <p:cNvPr id="89092" name="Object 3">
            <a:extLst>
              <a:ext uri="{FF2B5EF4-FFF2-40B4-BE49-F238E27FC236}">
                <a16:creationId xmlns:a16="http://schemas.microsoft.com/office/drawing/2014/main" id="{B63281BA-7696-4B80-B9DF-357FE45F0221}"/>
              </a:ext>
            </a:extLst>
          </p:cNvPr>
          <p:cNvGraphicFramePr>
            <a:graphicFrameLocks noChangeAspect="1"/>
          </p:cNvGraphicFramePr>
          <p:nvPr/>
        </p:nvGraphicFramePr>
        <p:xfrm>
          <a:off x="444500" y="2512660"/>
          <a:ext cx="7166681" cy="524757"/>
        </p:xfrm>
        <a:graphic>
          <a:graphicData uri="http://schemas.openxmlformats.org/presentationml/2006/ole">
            <mc:AlternateContent xmlns:mc="http://schemas.openxmlformats.org/markup-compatibility/2006">
              <mc:Choice xmlns:v="urn:schemas-microsoft-com:vml" Requires="v">
                <p:oleObj spid="_x0000_s18444" name="Equation" r:id="rId6" imgW="5016500" imgH="393700" progId="Equation.3">
                  <p:embed/>
                </p:oleObj>
              </mc:Choice>
              <mc:Fallback>
                <p:oleObj name="Equation" r:id="rId6" imgW="5016500" imgH="393700" progId="Equation.3">
                  <p:embed/>
                  <p:pic>
                    <p:nvPicPr>
                      <p:cNvPr id="89092" name="Object 3">
                        <a:extLst>
                          <a:ext uri="{FF2B5EF4-FFF2-40B4-BE49-F238E27FC236}">
                            <a16:creationId xmlns:a16="http://schemas.microsoft.com/office/drawing/2014/main" id="{B63281BA-7696-4B80-B9DF-357FE45F02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0" y="2512660"/>
                        <a:ext cx="7166681"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093" name="Object 4">
            <a:extLst>
              <a:ext uri="{FF2B5EF4-FFF2-40B4-BE49-F238E27FC236}">
                <a16:creationId xmlns:a16="http://schemas.microsoft.com/office/drawing/2014/main" id="{4426B459-C849-4B91-BE1F-03EC27B989B7}"/>
              </a:ext>
            </a:extLst>
          </p:cNvPr>
          <p:cNvGraphicFramePr>
            <a:graphicFrameLocks noChangeAspect="1"/>
          </p:cNvGraphicFramePr>
          <p:nvPr/>
        </p:nvGraphicFramePr>
        <p:xfrm>
          <a:off x="425980" y="4730750"/>
          <a:ext cx="3248201" cy="524757"/>
        </p:xfrm>
        <a:graphic>
          <a:graphicData uri="http://schemas.openxmlformats.org/presentationml/2006/ole">
            <mc:AlternateContent xmlns:mc="http://schemas.openxmlformats.org/markup-compatibility/2006">
              <mc:Choice xmlns:v="urn:schemas-microsoft-com:vml" Requires="v">
                <p:oleObj spid="_x0000_s18445" name="Equation" r:id="rId8" imgW="2273300" imgH="393700" progId="Equation.3">
                  <p:embed/>
                </p:oleObj>
              </mc:Choice>
              <mc:Fallback>
                <p:oleObj name="Equation" r:id="rId8" imgW="2273300" imgH="393700" progId="Equation.3">
                  <p:embed/>
                  <p:pic>
                    <p:nvPicPr>
                      <p:cNvPr id="89093" name="Object 4">
                        <a:extLst>
                          <a:ext uri="{FF2B5EF4-FFF2-40B4-BE49-F238E27FC236}">
                            <a16:creationId xmlns:a16="http://schemas.microsoft.com/office/drawing/2014/main" id="{4426B459-C849-4B91-BE1F-03EC27B989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980" y="4730750"/>
                        <a:ext cx="3248201"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19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3">
            <a:extLst>
              <a:ext uri="{FF2B5EF4-FFF2-40B4-BE49-F238E27FC236}">
                <a16:creationId xmlns:a16="http://schemas.microsoft.com/office/drawing/2014/main" id="{3044A0D2-ED44-4C3A-A5AB-AD917E02A2D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Sampling Example 1</a:t>
            </a:r>
          </a:p>
        </p:txBody>
      </p:sp>
      <p:sp>
        <p:nvSpPr>
          <p:cNvPr id="66563" name="Content Placeholder 6">
            <a:extLst>
              <a:ext uri="{FF2B5EF4-FFF2-40B4-BE49-F238E27FC236}">
                <a16:creationId xmlns:a16="http://schemas.microsoft.com/office/drawing/2014/main" id="{559B3F8B-516A-4F15-87FA-495DDC5B8734}"/>
              </a:ext>
            </a:extLst>
          </p:cNvPr>
          <p:cNvSpPr>
            <a:spLocks noGrp="1" noChangeArrowheads="1"/>
          </p:cNvSpPr>
          <p:nvPr>
            <p:ph idx="4294967295"/>
          </p:nvPr>
        </p:nvSpPr>
        <p:spPr>
          <a:xfrm>
            <a:off x="609600" y="1443562"/>
            <a:ext cx="7086600" cy="4525963"/>
          </a:xfrm>
        </p:spPr>
        <p:txBody>
          <a:bodyPr/>
          <a:lstStyle/>
          <a:p>
            <a:pPr eaLnBrk="1" hangingPunct="1"/>
            <a:r>
              <a:rPr lang="en-US" altLang="en-US" sz="2389" dirty="0">
                <a:solidFill>
                  <a:srgbClr val="000000"/>
                </a:solidFill>
                <a:ea typeface="ＭＳ Ｐゴシック" panose="020B0600070205080204" pitchFamily="34" charset="-128"/>
              </a:rPr>
              <a:t>A substitute teacher wants to know how students in the class did on their last test.</a:t>
            </a:r>
            <a:br>
              <a:rPr lang="en-US" altLang="en-US" sz="2389" dirty="0">
                <a:solidFill>
                  <a:srgbClr val="000000"/>
                </a:solidFill>
                <a:ea typeface="ＭＳ Ｐゴシック" panose="020B0600070205080204" pitchFamily="34" charset="-128"/>
              </a:rPr>
            </a:br>
            <a:endParaRPr lang="en-US" altLang="en-US" sz="2389" dirty="0">
              <a:solidFill>
                <a:srgbClr val="000000"/>
              </a:solidFill>
              <a:ea typeface="ＭＳ Ｐゴシック" panose="020B0600070205080204" pitchFamily="34" charset="-128"/>
            </a:endParaRPr>
          </a:p>
          <a:p>
            <a:pPr eaLnBrk="1" hangingPunct="1"/>
            <a:r>
              <a:rPr lang="en-US" altLang="en-US" sz="2389" dirty="0">
                <a:solidFill>
                  <a:srgbClr val="000000"/>
                </a:solidFill>
                <a:ea typeface="ＭＳ Ｐゴシック" panose="020B0600070205080204" pitchFamily="34" charset="-128"/>
              </a:rPr>
              <a:t>She asks only the 10 students sitting in the front row to report how they did on their last test and she concludes from them that the class did extremely well.</a:t>
            </a:r>
          </a:p>
          <a:p>
            <a:pPr eaLnBrk="1" hangingPunct="1"/>
            <a:endParaRPr lang="en-US" altLang="en-US" sz="2389" dirty="0">
              <a:solidFill>
                <a:srgbClr val="000000"/>
              </a:solidFill>
              <a:ea typeface="ＭＳ Ｐゴシック" panose="020B0600070205080204" pitchFamily="34" charset="-128"/>
            </a:endParaRPr>
          </a:p>
          <a:p>
            <a:pPr eaLnBrk="1" hangingPunct="1">
              <a:buFontTx/>
              <a:buNone/>
            </a:pPr>
            <a:r>
              <a:rPr lang="en-US" altLang="en-US" sz="2389" dirty="0">
                <a:solidFill>
                  <a:srgbClr val="000000"/>
                </a:solidFill>
                <a:ea typeface="ＭＳ Ｐゴシック" panose="020B0600070205080204" pitchFamily="34" charset="-128"/>
              </a:rPr>
              <a:t>Sample?  Population?  Problems?</a:t>
            </a:r>
            <a:endParaRPr lang="en-US" altLang="en-US" sz="2389" dirty="0">
              <a:ea typeface="ＭＳ Ｐゴシック" panose="020B0600070205080204" pitchFamily="34" charset="-128"/>
            </a:endParaRPr>
          </a:p>
        </p:txBody>
      </p:sp>
    </p:spTree>
    <p:custDataLst>
      <p:tags r:id="rId1"/>
    </p:custData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
            <a:extLst>
              <a:ext uri="{FF2B5EF4-FFF2-40B4-BE49-F238E27FC236}">
                <a16:creationId xmlns:a16="http://schemas.microsoft.com/office/drawing/2014/main" id="{B9632BD6-8D97-44F0-927F-8165F931355F}"/>
              </a:ext>
            </a:extLst>
          </p:cNvPr>
          <p:cNvSpPr>
            <a:spLocks noGrp="1" noChangeArrowheads="1"/>
          </p:cNvSpPr>
          <p:nvPr>
            <p:ph type="body" idx="4294967295"/>
          </p:nvPr>
        </p:nvSpPr>
        <p:spPr>
          <a:xfrm>
            <a:off x="0" y="1600200"/>
            <a:ext cx="8229600" cy="4525963"/>
          </a:xfrm>
          <a:noFill/>
        </p:spPr>
        <p:txBody>
          <a:bodyPr/>
          <a:lstStyle/>
          <a:p>
            <a:pPr eaLnBrk="1" hangingPunct="1"/>
            <a:r>
              <a:rPr lang="en-US" altLang="en-US">
                <a:ea typeface="ＭＳ Ｐゴシック" panose="020B0600070205080204" pitchFamily="34" charset="-128"/>
              </a:rPr>
              <a:t>For a population</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For a sample</a:t>
            </a:r>
          </a:p>
          <a:p>
            <a:pPr eaLnBrk="1" hangingPunct="1"/>
            <a:endParaRPr lang="en-US" altLang="en-US">
              <a:ea typeface="ＭＳ Ｐゴシック" panose="020B0600070205080204" pitchFamily="34" charset="-128"/>
            </a:endParaRPr>
          </a:p>
        </p:txBody>
      </p:sp>
      <p:sp>
        <p:nvSpPr>
          <p:cNvPr id="91139" name="Rectangle 2">
            <a:extLst>
              <a:ext uri="{FF2B5EF4-FFF2-40B4-BE49-F238E27FC236}">
                <a16:creationId xmlns:a16="http://schemas.microsoft.com/office/drawing/2014/main" id="{14C11370-F215-453C-BCF7-DC7A158778E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Variance Sum Law II</a:t>
            </a:r>
          </a:p>
        </p:txBody>
      </p:sp>
      <p:graphicFrame>
        <p:nvGraphicFramePr>
          <p:cNvPr id="91140" name="Object 2">
            <a:extLst>
              <a:ext uri="{FF2B5EF4-FFF2-40B4-BE49-F238E27FC236}">
                <a16:creationId xmlns:a16="http://schemas.microsoft.com/office/drawing/2014/main" id="{4A43E983-5449-4D30-B3DC-B4DF43656EE5}"/>
              </a:ext>
            </a:extLst>
          </p:cNvPr>
          <p:cNvGraphicFramePr>
            <a:graphicFrameLocks noChangeAspect="1"/>
          </p:cNvGraphicFramePr>
          <p:nvPr/>
        </p:nvGraphicFramePr>
        <p:xfrm>
          <a:off x="2714625" y="2921000"/>
          <a:ext cx="5424841" cy="592667"/>
        </p:xfrm>
        <a:graphic>
          <a:graphicData uri="http://schemas.openxmlformats.org/presentationml/2006/ole">
            <mc:AlternateContent xmlns:mc="http://schemas.openxmlformats.org/markup-compatibility/2006">
              <mc:Choice xmlns:v="urn:schemas-microsoft-com:vml" Requires="v">
                <p:oleObj spid="_x0000_s19464" name="Equation" r:id="rId4" imgW="3797300" imgH="444500" progId="Equation.3">
                  <p:embed/>
                </p:oleObj>
              </mc:Choice>
              <mc:Fallback>
                <p:oleObj name="Equation" r:id="rId4" imgW="3797300" imgH="444500" progId="Equation.3">
                  <p:embed/>
                  <p:pic>
                    <p:nvPicPr>
                      <p:cNvPr id="91140" name="Object 2">
                        <a:extLst>
                          <a:ext uri="{FF2B5EF4-FFF2-40B4-BE49-F238E27FC236}">
                            <a16:creationId xmlns:a16="http://schemas.microsoft.com/office/drawing/2014/main" id="{4A43E983-5449-4D30-B3DC-B4DF43656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25" y="2921000"/>
                        <a:ext cx="5424841" cy="59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1" name="Object 3">
            <a:extLst>
              <a:ext uri="{FF2B5EF4-FFF2-40B4-BE49-F238E27FC236}">
                <a16:creationId xmlns:a16="http://schemas.microsoft.com/office/drawing/2014/main" id="{AE840276-417A-496E-AE69-DE5453FEB0E1}"/>
              </a:ext>
            </a:extLst>
          </p:cNvPr>
          <p:cNvGraphicFramePr>
            <a:graphicFrameLocks noChangeAspect="1"/>
          </p:cNvGraphicFramePr>
          <p:nvPr/>
        </p:nvGraphicFramePr>
        <p:xfrm>
          <a:off x="2866320" y="4647847"/>
          <a:ext cx="4535841" cy="592667"/>
        </p:xfrm>
        <a:graphic>
          <a:graphicData uri="http://schemas.openxmlformats.org/presentationml/2006/ole">
            <mc:AlternateContent xmlns:mc="http://schemas.openxmlformats.org/markup-compatibility/2006">
              <mc:Choice xmlns:v="urn:schemas-microsoft-com:vml" Requires="v">
                <p:oleObj spid="_x0000_s19465" name="Equation" r:id="rId6" imgW="3175000" imgH="444500" progId="Equation.3">
                  <p:embed/>
                </p:oleObj>
              </mc:Choice>
              <mc:Fallback>
                <p:oleObj name="Equation" r:id="rId6" imgW="3175000" imgH="444500" progId="Equation.3">
                  <p:embed/>
                  <p:pic>
                    <p:nvPicPr>
                      <p:cNvPr id="91141" name="Object 3">
                        <a:extLst>
                          <a:ext uri="{FF2B5EF4-FFF2-40B4-BE49-F238E27FC236}">
                            <a16:creationId xmlns:a16="http://schemas.microsoft.com/office/drawing/2014/main" id="{AE840276-417A-496E-AE69-DE5453FEB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6320" y="4647847"/>
                        <a:ext cx="4535841" cy="59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advClick="0" advTm="11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75315DA2-F171-419C-92B8-C3D29AFDCA3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Answers</a:t>
            </a:r>
          </a:p>
        </p:txBody>
      </p:sp>
      <p:sp>
        <p:nvSpPr>
          <p:cNvPr id="68611" name="Content Placeholder 2">
            <a:extLst>
              <a:ext uri="{FF2B5EF4-FFF2-40B4-BE49-F238E27FC236}">
                <a16:creationId xmlns:a16="http://schemas.microsoft.com/office/drawing/2014/main" id="{C2DBC50B-85F3-478A-9D78-E3A00B00DE01}"/>
              </a:ext>
            </a:extLst>
          </p:cNvPr>
          <p:cNvSpPr>
            <a:spLocks noGrp="1" noChangeArrowheads="1"/>
          </p:cNvSpPr>
          <p:nvPr>
            <p:ph idx="4294967295"/>
          </p:nvPr>
        </p:nvSpPr>
        <p:spPr>
          <a:xfrm>
            <a:off x="0" y="1600200"/>
            <a:ext cx="8229600" cy="4525963"/>
          </a:xfrm>
        </p:spPr>
        <p:txBody>
          <a:bodyPr/>
          <a:lstStyle/>
          <a:p>
            <a:pPr eaLnBrk="1" hangingPunct="1"/>
            <a:r>
              <a:rPr lang="en-US" altLang="en-US">
                <a:ea typeface="ＭＳ Ｐゴシック" panose="020B0600070205080204" pitchFamily="34" charset="-128"/>
              </a:rPr>
              <a:t>The sample </a:t>
            </a:r>
            <a:r>
              <a:rPr lang="en-US" altLang="en-US">
                <a:solidFill>
                  <a:srgbClr val="000000"/>
                </a:solidFill>
                <a:ea typeface="ＭＳ Ｐゴシック" panose="020B0600070205080204" pitchFamily="34" charset="-128"/>
              </a:rPr>
              <a:t>is the 10 students sitting in the front row.</a:t>
            </a:r>
          </a:p>
          <a:p>
            <a:pPr eaLnBrk="1" hangingPunct="1"/>
            <a:r>
              <a:rPr lang="en-US" altLang="en-US">
                <a:ea typeface="ＭＳ Ｐゴシック" panose="020B0600070205080204" pitchFamily="34" charset="-128"/>
              </a:rPr>
              <a:t> </a:t>
            </a:r>
            <a:r>
              <a:rPr lang="en-US" altLang="en-US">
                <a:solidFill>
                  <a:srgbClr val="000000"/>
                </a:solidFill>
                <a:ea typeface="ＭＳ Ｐゴシック" panose="020B0600070205080204" pitchFamily="34" charset="-128"/>
              </a:rPr>
              <a:t>The population is all students in the class.</a:t>
            </a:r>
          </a:p>
          <a:p>
            <a:pPr eaLnBrk="1" hangingPunct="1"/>
            <a:r>
              <a:rPr lang="en-US" altLang="en-US">
                <a:solidFill>
                  <a:srgbClr val="000000"/>
                </a:solidFill>
                <a:ea typeface="ＭＳ Ｐゴシック" panose="020B0600070205080204" pitchFamily="34" charset="-128"/>
              </a:rPr>
              <a:t>The problem is that the sample is biased. </a:t>
            </a:r>
          </a:p>
          <a:p>
            <a:pPr eaLnBrk="1" hangingPunct="1"/>
            <a:endParaRPr lang="en-US" altLang="en-US">
              <a:ea typeface="ＭＳ Ｐゴシック" panose="020B0600070205080204" pitchFamily="34" charset="-128"/>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a:extLst>
              <a:ext uri="{FF2B5EF4-FFF2-40B4-BE49-F238E27FC236}">
                <a16:creationId xmlns:a16="http://schemas.microsoft.com/office/drawing/2014/main" id="{95BF9956-7B54-4D5F-9745-CE0A5D9F93A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Sampling Example 2</a:t>
            </a:r>
          </a:p>
        </p:txBody>
      </p:sp>
      <p:sp>
        <p:nvSpPr>
          <p:cNvPr id="70659" name="Content Placeholder 6">
            <a:extLst>
              <a:ext uri="{FF2B5EF4-FFF2-40B4-BE49-F238E27FC236}">
                <a16:creationId xmlns:a16="http://schemas.microsoft.com/office/drawing/2014/main" id="{7BFFC60C-9954-4213-AD36-EDC39FB49C6C}"/>
              </a:ext>
            </a:extLst>
          </p:cNvPr>
          <p:cNvSpPr>
            <a:spLocks noGrp="1" noChangeArrowheads="1"/>
          </p:cNvSpPr>
          <p:nvPr>
            <p:ph idx="4294967295"/>
          </p:nvPr>
        </p:nvSpPr>
        <p:spPr>
          <a:xfrm>
            <a:off x="0" y="1600200"/>
            <a:ext cx="8229600" cy="4525963"/>
          </a:xfrm>
        </p:spPr>
        <p:txBody>
          <a:bodyPr/>
          <a:lstStyle/>
          <a:p>
            <a:pPr eaLnBrk="1" hangingPunct="1"/>
            <a:r>
              <a:rPr lang="en-US" altLang="en-US" sz="2445">
                <a:solidFill>
                  <a:srgbClr val="000000"/>
                </a:solidFill>
                <a:ea typeface="ＭＳ Ｐゴシック" panose="020B0600070205080204" pitchFamily="34" charset="-128"/>
              </a:rPr>
              <a:t>A coach is interested in seeing how many cartwheels the average college freshman at his university can do.</a:t>
            </a:r>
            <a:br>
              <a:rPr lang="en-US" altLang="en-US" sz="2445">
                <a:solidFill>
                  <a:srgbClr val="000000"/>
                </a:solidFill>
                <a:ea typeface="ＭＳ Ｐゴシック" panose="020B0600070205080204" pitchFamily="34" charset="-128"/>
              </a:rPr>
            </a:br>
            <a:endParaRPr lang="en-US" altLang="en-US" sz="2445">
              <a:solidFill>
                <a:srgbClr val="000000"/>
              </a:solidFill>
              <a:ea typeface="ＭＳ Ｐゴシック" panose="020B0600070205080204" pitchFamily="34" charset="-128"/>
            </a:endParaRPr>
          </a:p>
          <a:p>
            <a:pPr eaLnBrk="1" hangingPunct="1"/>
            <a:r>
              <a:rPr lang="en-US" altLang="en-US" sz="2445">
                <a:solidFill>
                  <a:srgbClr val="000000"/>
                </a:solidFill>
                <a:ea typeface="ＭＳ Ｐゴシック" panose="020B0600070205080204" pitchFamily="34" charset="-128"/>
              </a:rPr>
              <a:t>The coach chooses eight volunteers, all of whom happen to be women, and concludes that college freshmen can do an average of 16 cartwheels in a row without stopping.</a:t>
            </a:r>
            <a:br>
              <a:rPr lang="en-US" altLang="en-US" sz="2445">
                <a:solidFill>
                  <a:srgbClr val="000000"/>
                </a:solidFill>
                <a:ea typeface="ＭＳ Ｐゴシック" panose="020B0600070205080204" pitchFamily="34" charset="-128"/>
              </a:rPr>
            </a:br>
            <a:br>
              <a:rPr lang="en-US" altLang="en-US" sz="2445">
                <a:solidFill>
                  <a:srgbClr val="000000"/>
                </a:solidFill>
                <a:ea typeface="ＭＳ Ｐゴシック" panose="020B0600070205080204" pitchFamily="34" charset="-128"/>
              </a:rPr>
            </a:br>
            <a:r>
              <a:rPr lang="en-US" altLang="en-US" sz="2445">
                <a:solidFill>
                  <a:srgbClr val="000000"/>
                </a:solidFill>
                <a:ea typeface="ＭＳ Ｐゴシック" panose="020B0600070205080204" pitchFamily="34" charset="-128"/>
              </a:rPr>
              <a:t>Sample? Population? Problems?</a:t>
            </a:r>
            <a:br>
              <a:rPr lang="en-US" altLang="en-US" sz="2389">
                <a:solidFill>
                  <a:srgbClr val="000000"/>
                </a:solidFill>
                <a:ea typeface="ＭＳ Ｐゴシック" panose="020B0600070205080204" pitchFamily="34" charset="-128"/>
              </a:rPr>
            </a:br>
            <a:endParaRPr lang="en-US" altLang="en-US" sz="2389">
              <a:solidFill>
                <a:srgbClr val="000000"/>
              </a:solidFill>
              <a:ea typeface="ＭＳ Ｐゴシック" panose="020B0600070205080204" pitchFamily="34" charset="-128"/>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891FE5C2-9E05-4349-ABE0-636DFF6A728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Problems</a:t>
            </a:r>
          </a:p>
        </p:txBody>
      </p:sp>
      <p:sp>
        <p:nvSpPr>
          <p:cNvPr id="72707" name="Content Placeholder 2">
            <a:extLst>
              <a:ext uri="{FF2B5EF4-FFF2-40B4-BE49-F238E27FC236}">
                <a16:creationId xmlns:a16="http://schemas.microsoft.com/office/drawing/2014/main" id="{CF6F0E6F-6764-4AC4-B1ED-54092DEED31C}"/>
              </a:ext>
            </a:extLst>
          </p:cNvPr>
          <p:cNvSpPr>
            <a:spLocks noGrp="1" noChangeArrowheads="1"/>
          </p:cNvSpPr>
          <p:nvPr>
            <p:ph idx="4294967295"/>
          </p:nvPr>
        </p:nvSpPr>
        <p:spPr>
          <a:xfrm>
            <a:off x="1562100" y="1752600"/>
            <a:ext cx="6019800" cy="3352800"/>
          </a:xfrm>
        </p:spPr>
        <p:txBody>
          <a:bodyPr/>
          <a:lstStyle/>
          <a:p>
            <a:pPr eaLnBrk="1" hangingPunct="1"/>
            <a:r>
              <a:rPr lang="en-US" altLang="en-US" dirty="0">
                <a:ea typeface="ＭＳ Ｐゴシック" panose="020B0600070205080204" pitchFamily="34" charset="-128"/>
              </a:rPr>
              <a:t>Can be difficult to obtain</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Not necessarily representative</a:t>
            </a:r>
            <a:br>
              <a:rPr lang="en-US" altLang="en-US" dirty="0">
                <a:ea typeface="ＭＳ Ｐゴシック" panose="020B0600070205080204" pitchFamily="34" charset="-128"/>
              </a:rPr>
            </a:b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Large sample sizes help</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DEF4364-5563-4407-A83A-7A4DC56B999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Variables</a:t>
            </a:r>
          </a:p>
        </p:txBody>
      </p:sp>
      <p:sp>
        <p:nvSpPr>
          <p:cNvPr id="74755" name="Rectangle 85">
            <a:extLst>
              <a:ext uri="{FF2B5EF4-FFF2-40B4-BE49-F238E27FC236}">
                <a16:creationId xmlns:a16="http://schemas.microsoft.com/office/drawing/2014/main" id="{9DD5477D-F95D-4A6A-AA6E-EE1EE275E6BC}"/>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Variables are properties or characteristics of some event, object, or person that can take on</a:t>
            </a:r>
            <a:r>
              <a:rPr lang="en-US" altLang="en-US">
                <a:solidFill>
                  <a:schemeClr val="folHlink"/>
                </a:solidFill>
                <a:ea typeface="ＭＳ Ｐゴシック" panose="020B0600070205080204" pitchFamily="34" charset="-128"/>
              </a:rPr>
              <a:t> </a:t>
            </a:r>
            <a:r>
              <a:rPr lang="en-US" altLang="en-US">
                <a:solidFill>
                  <a:schemeClr val="hlink"/>
                </a:solidFill>
                <a:ea typeface="ＭＳ Ｐゴシック" panose="020B0600070205080204" pitchFamily="34" charset="-128"/>
              </a:rPr>
              <a:t>different</a:t>
            </a:r>
            <a:r>
              <a:rPr lang="en-US" altLang="en-US">
                <a:solidFill>
                  <a:schemeClr val="folHlink"/>
                </a:solidFill>
                <a:ea typeface="ＭＳ Ｐゴシック" panose="020B0600070205080204" pitchFamily="34" charset="-128"/>
              </a:rPr>
              <a:t> </a:t>
            </a:r>
            <a:r>
              <a:rPr lang="en-US" altLang="en-US">
                <a:ea typeface="ＭＳ Ｐゴシック" panose="020B0600070205080204" pitchFamily="34" charset="-128"/>
              </a:rPr>
              <a:t>values or amounts.</a:t>
            </a:r>
          </a:p>
          <a:p>
            <a:pPr eaLnBrk="1" hangingPunct="1"/>
            <a:r>
              <a:rPr lang="en-US" altLang="en-US">
                <a:ea typeface="ＭＳ Ｐゴシック" panose="020B0600070205080204" pitchFamily="34" charset="-128"/>
              </a:rPr>
              <a:t>Constants do not vary.</a:t>
            </a:r>
          </a:p>
          <a:p>
            <a:pPr eaLnBrk="1" hangingPunct="1">
              <a:buFontTx/>
              <a:buNone/>
            </a:pPr>
            <a:endParaRPr lang="en-US" altLang="en-US">
              <a:ea typeface="ＭＳ Ｐゴシック" panose="020B0600070205080204" pitchFamily="34" charset="-128"/>
            </a:endParaRPr>
          </a:p>
        </p:txBody>
      </p:sp>
    </p:spTree>
    <p:custDataLst>
      <p:tags r:id="rId1"/>
    </p:custDataLst>
  </p:cSld>
  <p:clrMapOvr>
    <a:masterClrMapping/>
  </p:clrMapOvr>
  <p:transition spd="slow" advClick="0" advTm="19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6420"/>
            <a:ext cx="7331765" cy="523220"/>
          </a:xfrm>
          <a:solidFill>
            <a:schemeClr val="accent2">
              <a:lumMod val="75000"/>
              <a:alpha val="75000"/>
            </a:schemeClr>
          </a:solidFill>
        </p:spPr>
        <p:txBody>
          <a:bodyPr>
            <a:spAutoFit/>
          </a:bodyPr>
          <a:lstStyle/>
          <a:p>
            <a:r>
              <a:rPr lang="en-US" sz="2800" b="1" dirty="0">
                <a:solidFill>
                  <a:schemeClr val="bg1"/>
                </a:solidFill>
                <a:latin typeface="Arial" panose="020B0604020202020204" pitchFamily="34" charset="0"/>
                <a:cs typeface="Arial" panose="020B0604020202020204" pitchFamily="34" charset="0"/>
              </a:rPr>
              <a:t>Course Goals</a:t>
            </a:r>
          </a:p>
        </p:txBody>
      </p:sp>
      <p:sp>
        <p:nvSpPr>
          <p:cNvPr id="5" name="Rounded Rectangle 4"/>
          <p:cNvSpPr/>
          <p:nvPr/>
        </p:nvSpPr>
        <p:spPr>
          <a:xfrm>
            <a:off x="1659834" y="2891698"/>
            <a:ext cx="5668624" cy="2247424"/>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Introduction to basic concepts in Statistics</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Univariate and Bivariate Data</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Introductory Inference via Hypotheses Testing</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Introduction to Ordinary Least Squares Regression</a:t>
            </a:r>
          </a:p>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Introduction to Analysis of Variance</a:t>
            </a: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E1E1FF38-1030-443B-8D3B-E64D77C54BD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Identify Variables</a:t>
            </a:r>
          </a:p>
        </p:txBody>
      </p:sp>
      <p:sp>
        <p:nvSpPr>
          <p:cNvPr id="76806" name="Rectangle 6">
            <a:extLst>
              <a:ext uri="{FF2B5EF4-FFF2-40B4-BE49-F238E27FC236}">
                <a16:creationId xmlns:a16="http://schemas.microsoft.com/office/drawing/2014/main" id="{8009A077-F0AD-4A19-842E-05518BDBF583}"/>
              </a:ext>
            </a:extLst>
          </p:cNvPr>
          <p:cNvSpPr>
            <a:spLocks noGrp="1" noChangeArrowheads="1"/>
          </p:cNvSpPr>
          <p:nvPr>
            <p:ph type="body" idx="4294967295"/>
          </p:nvPr>
        </p:nvSpPr>
        <p:spPr>
          <a:xfrm>
            <a:off x="0" y="1600200"/>
            <a:ext cx="8229600" cy="4525963"/>
          </a:xfrm>
        </p:spPr>
        <p:txBody>
          <a:bodyPr>
            <a:normAutofit lnSpcReduction="10000"/>
          </a:bodyPr>
          <a:lstStyle/>
          <a:p>
            <a:pPr lvl="1" eaLnBrk="1" hangingPunct="1">
              <a:lnSpc>
                <a:spcPct val="90000"/>
              </a:lnSpc>
            </a:pPr>
            <a:endParaRPr lang="en-US" altLang="en-US" sz="2722">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a:p>
            <a:pPr eaLnBrk="1" hangingPunct="1">
              <a:lnSpc>
                <a:spcPct val="90000"/>
              </a:lnSpc>
            </a:pPr>
            <a:endParaRPr lang="en-US" altLang="en-US" sz="3056">
              <a:ea typeface="ＭＳ Ｐゴシック" panose="020B0600070205080204" pitchFamily="34" charset="-128"/>
            </a:endParaRPr>
          </a:p>
          <a:p>
            <a:pPr eaLnBrk="1" hangingPunct="1">
              <a:lnSpc>
                <a:spcPct val="90000"/>
              </a:lnSpc>
              <a:buFontTx/>
              <a:buNone/>
            </a:pPr>
            <a:r>
              <a:rPr lang="en-US" altLang="en-US" sz="3056">
                <a:ea typeface="ＭＳ Ｐゴシック" panose="020B0600070205080204" pitchFamily="34" charset="-128"/>
              </a:rPr>
              <a:t>	</a:t>
            </a:r>
          </a:p>
        </p:txBody>
      </p:sp>
      <p:pic>
        <p:nvPicPr>
          <p:cNvPr id="76803" name="Picture 3">
            <a:extLst>
              <a:ext uri="{FF2B5EF4-FFF2-40B4-BE49-F238E27FC236}">
                <a16:creationId xmlns:a16="http://schemas.microsoft.com/office/drawing/2014/main" id="{16553E10-5CE3-41DC-8CF8-CE141B439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282" y="2842314"/>
            <a:ext cx="2063750" cy="15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4">
            <a:extLst>
              <a:ext uri="{FF2B5EF4-FFF2-40B4-BE49-F238E27FC236}">
                <a16:creationId xmlns:a16="http://schemas.microsoft.com/office/drawing/2014/main" id="{6167807D-ABC4-428A-9D29-A567452710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1177" y="2387423"/>
            <a:ext cx="1717146" cy="208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a:extLst>
              <a:ext uri="{FF2B5EF4-FFF2-40B4-BE49-F238E27FC236}">
                <a16:creationId xmlns:a16="http://schemas.microsoft.com/office/drawing/2014/main" id="{E7B7A002-A9E1-4AF4-B603-D970D0F7E0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3226153"/>
            <a:ext cx="203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400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239F3E99-2707-4BC5-9ECE-2E0944F2DB2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Examples of variables</a:t>
            </a:r>
          </a:p>
        </p:txBody>
      </p:sp>
      <p:sp>
        <p:nvSpPr>
          <p:cNvPr id="78851" name="Rectangle 3">
            <a:extLst>
              <a:ext uri="{FF2B5EF4-FFF2-40B4-BE49-F238E27FC236}">
                <a16:creationId xmlns:a16="http://schemas.microsoft.com/office/drawing/2014/main" id="{269C982E-49CB-47DD-A46A-BC05E12E0708}"/>
              </a:ext>
            </a:extLst>
          </p:cNvPr>
          <p:cNvSpPr>
            <a:spLocks noGrp="1" noChangeArrowheads="1"/>
          </p:cNvSpPr>
          <p:nvPr>
            <p:ph type="body" idx="4294967295"/>
          </p:nvPr>
        </p:nvSpPr>
        <p:spPr>
          <a:xfrm>
            <a:off x="0" y="1600200"/>
            <a:ext cx="8229600" cy="4525963"/>
          </a:xfrm>
        </p:spPr>
        <p:txBody>
          <a:bodyPr/>
          <a:lstStyle/>
          <a:p>
            <a:pPr eaLnBrk="1" hangingPunct="1"/>
            <a:r>
              <a:rPr lang="en-US" altLang="en-US" sz="3056">
                <a:ea typeface="ＭＳ Ｐゴシック" panose="020B0600070205080204" pitchFamily="34" charset="-128"/>
              </a:rPr>
              <a:t>Dogs of different breeds vary in:</a:t>
            </a:r>
          </a:p>
          <a:p>
            <a:pPr lvl="1" eaLnBrk="1" hangingPunct="1"/>
            <a:r>
              <a:rPr lang="en-US" altLang="en-US" sz="2722">
                <a:ea typeface="ＭＳ Ｐゴシック" panose="020B0600070205080204" pitchFamily="34" charset="-128"/>
              </a:rPr>
              <a:t>height</a:t>
            </a:r>
          </a:p>
          <a:p>
            <a:pPr lvl="1" eaLnBrk="1" hangingPunct="1"/>
            <a:r>
              <a:rPr lang="en-US" altLang="en-US" sz="2722">
                <a:ea typeface="ＭＳ Ｐゴシック" panose="020B0600070205080204" pitchFamily="34" charset="-128"/>
              </a:rPr>
              <a:t>weight</a:t>
            </a:r>
          </a:p>
          <a:p>
            <a:pPr lvl="1" eaLnBrk="1" hangingPunct="1"/>
            <a:r>
              <a:rPr lang="en-US" altLang="en-US" sz="2722">
                <a:ea typeface="ＭＳ Ｐゴシック" panose="020B0600070205080204" pitchFamily="34" charset="-128"/>
              </a:rPr>
              <a:t>color</a:t>
            </a:r>
          </a:p>
          <a:p>
            <a:pPr lvl="1" eaLnBrk="1" hangingPunct="1"/>
            <a:r>
              <a:rPr lang="en-US" altLang="en-US" sz="2722">
                <a:ea typeface="ＭＳ Ｐゴシック" panose="020B0600070205080204" pitchFamily="34" charset="-128"/>
              </a:rPr>
              <a:t>length of hair (long or short)</a:t>
            </a:r>
          </a:p>
          <a:p>
            <a:pPr lvl="1" eaLnBrk="1" hangingPunct="1"/>
            <a:r>
              <a:rPr lang="en-US" altLang="en-US" sz="2722">
                <a:ea typeface="ＭＳ Ｐゴシック" panose="020B0600070205080204" pitchFamily="34" charset="-128"/>
              </a:rPr>
              <a:t>body shape</a:t>
            </a:r>
          </a:p>
          <a:p>
            <a:pPr lvl="1" eaLnBrk="1" hangingPunct="1"/>
            <a:r>
              <a:rPr lang="en-US" altLang="en-US" sz="2722">
                <a:ea typeface="ＭＳ Ｐゴシック" panose="020B0600070205080204" pitchFamily="34" charset="-128"/>
              </a:rPr>
              <a:t>purpose</a:t>
            </a:r>
          </a:p>
          <a:p>
            <a:pPr lvl="1" eaLnBrk="1" hangingPunct="1"/>
            <a:endParaRPr lang="en-US" altLang="en-US" sz="2722">
              <a:ea typeface="ＭＳ Ｐゴシック" panose="020B0600070205080204" pitchFamily="34" charset="-128"/>
            </a:endParaRPr>
          </a:p>
        </p:txBody>
      </p:sp>
    </p:spTree>
    <p:custDataLst>
      <p:tags r:id="rId1"/>
    </p:custDataLst>
  </p:cSld>
  <p:clrMapOvr>
    <a:masterClrMapping/>
  </p:clrMapOvr>
  <p:transition spd="slow" advClick="0" advTm="12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4EDC486-B3CA-4049-BB14-13DA954AD7D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Dogs</a:t>
            </a:r>
          </a:p>
        </p:txBody>
      </p:sp>
      <p:pic>
        <p:nvPicPr>
          <p:cNvPr id="80899" name="Picture 3">
            <a:extLst>
              <a:ext uri="{FF2B5EF4-FFF2-40B4-BE49-F238E27FC236}">
                <a16:creationId xmlns:a16="http://schemas.microsoft.com/office/drawing/2014/main" id="{E9D7B5E6-A3D6-44C8-A476-6D90CD163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87577"/>
            <a:ext cx="2061104" cy="175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4">
            <a:extLst>
              <a:ext uri="{FF2B5EF4-FFF2-40B4-BE49-F238E27FC236}">
                <a16:creationId xmlns:a16="http://schemas.microsoft.com/office/drawing/2014/main" id="{25DB1C73-C5F3-4273-B1D1-75EA98004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0" y="2514424"/>
            <a:ext cx="2063750" cy="152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a:extLst>
              <a:ext uri="{FF2B5EF4-FFF2-40B4-BE49-F238E27FC236}">
                <a16:creationId xmlns:a16="http://schemas.microsoft.com/office/drawing/2014/main" id="{F8DC1E32-98C8-4683-BDF2-26E4BD80DB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7000" y="439561"/>
            <a:ext cx="1666875" cy="195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Picture 6">
            <a:extLst>
              <a:ext uri="{FF2B5EF4-FFF2-40B4-BE49-F238E27FC236}">
                <a16:creationId xmlns:a16="http://schemas.microsoft.com/office/drawing/2014/main" id="{3B21441D-7FD9-41FC-B6DF-70AD2E4B0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406" y="2842922"/>
            <a:ext cx="1717146" cy="208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3" name="Picture 7">
            <a:extLst>
              <a:ext uri="{FF2B5EF4-FFF2-40B4-BE49-F238E27FC236}">
                <a16:creationId xmlns:a16="http://schemas.microsoft.com/office/drawing/2014/main" id="{8DBE1431-71C4-4826-B424-7CD9745323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1268" y="4161543"/>
            <a:ext cx="1375833" cy="172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8">
            <a:extLst>
              <a:ext uri="{FF2B5EF4-FFF2-40B4-BE49-F238E27FC236}">
                <a16:creationId xmlns:a16="http://schemas.microsoft.com/office/drawing/2014/main" id="{768DB47F-8ED0-4E9E-B61D-CB0967E4F7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0219" y="4876800"/>
            <a:ext cx="203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9">
            <a:extLst>
              <a:ext uri="{FF2B5EF4-FFF2-40B4-BE49-F238E27FC236}">
                <a16:creationId xmlns:a16="http://schemas.microsoft.com/office/drawing/2014/main" id="{6E691B7D-B9B4-4880-9AB5-503D8C52D8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4906" y="3632288"/>
            <a:ext cx="1566333" cy="162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10">
            <a:extLst>
              <a:ext uri="{FF2B5EF4-FFF2-40B4-BE49-F238E27FC236}">
                <a16:creationId xmlns:a16="http://schemas.microsoft.com/office/drawing/2014/main" id="{BBBA2686-8BE5-45B2-8170-C190C02860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5854" y="1828800"/>
            <a:ext cx="1656292" cy="175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9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29C83B6-8CD9-4A55-8285-8945E8DBCACB}"/>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How do these fish vary?</a:t>
            </a:r>
          </a:p>
        </p:txBody>
      </p:sp>
      <p:pic>
        <p:nvPicPr>
          <p:cNvPr id="82947" name="Picture 3">
            <a:extLst>
              <a:ext uri="{FF2B5EF4-FFF2-40B4-BE49-F238E27FC236}">
                <a16:creationId xmlns:a16="http://schemas.microsoft.com/office/drawing/2014/main" id="{5E6316D5-868B-4557-9970-C01253FF4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11577"/>
            <a:ext cx="2032000" cy="128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a:extLst>
              <a:ext uri="{FF2B5EF4-FFF2-40B4-BE49-F238E27FC236}">
                <a16:creationId xmlns:a16="http://schemas.microsoft.com/office/drawing/2014/main" id="{DB3BD656-FA08-4DF3-9720-460ABB47A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423" y="2160538"/>
            <a:ext cx="2984500" cy="138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5">
            <a:extLst>
              <a:ext uri="{FF2B5EF4-FFF2-40B4-BE49-F238E27FC236}">
                <a16:creationId xmlns:a16="http://schemas.microsoft.com/office/drawing/2014/main" id="{C93A24A2-0507-490D-94C0-1C2EBA26B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4242153"/>
            <a:ext cx="2063750" cy="16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a:extLst>
              <a:ext uri="{FF2B5EF4-FFF2-40B4-BE49-F238E27FC236}">
                <a16:creationId xmlns:a16="http://schemas.microsoft.com/office/drawing/2014/main" id="{3183FE59-1347-41D6-BEEB-4805FF0AF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1000" y="4242153"/>
            <a:ext cx="2857500" cy="155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4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17EC128-EF2D-44EB-B715-6EFDFC4783E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Independent Variables</a:t>
            </a:r>
          </a:p>
        </p:txBody>
      </p:sp>
      <p:sp>
        <p:nvSpPr>
          <p:cNvPr id="84995" name="Rectangle 6">
            <a:extLst>
              <a:ext uri="{FF2B5EF4-FFF2-40B4-BE49-F238E27FC236}">
                <a16:creationId xmlns:a16="http://schemas.microsoft.com/office/drawing/2014/main" id="{C826C99C-0A4D-40FF-87F1-F1412A0E071C}"/>
              </a:ext>
            </a:extLst>
          </p:cNvPr>
          <p:cNvSpPr>
            <a:spLocks noGrp="1" noChangeArrowheads="1"/>
          </p:cNvSpPr>
          <p:nvPr>
            <p:ph type="body" idx="4294967295"/>
          </p:nvPr>
        </p:nvSpPr>
        <p:spPr>
          <a:xfrm>
            <a:off x="1143000" y="2108200"/>
            <a:ext cx="8001000" cy="3962400"/>
          </a:xfrm>
        </p:spPr>
        <p:txBody>
          <a:bodyPr/>
          <a:lstStyle/>
          <a:p>
            <a:pPr eaLnBrk="1" hangingPunct="1"/>
            <a:r>
              <a:rPr lang="en-US" altLang="en-US">
                <a:ea typeface="ＭＳ Ｐゴシック" panose="020B0600070205080204" pitchFamily="34" charset="-128"/>
              </a:rPr>
              <a:t>Independent Variable</a:t>
            </a:r>
          </a:p>
          <a:p>
            <a:pPr lvl="1" eaLnBrk="1" hangingPunct="1"/>
            <a:r>
              <a:rPr lang="en-US" altLang="en-US">
                <a:ea typeface="ＭＳ Ｐゴシック" panose="020B0600070205080204" pitchFamily="34" charset="-128"/>
              </a:rPr>
              <a:t>A variable the experimenter </a:t>
            </a:r>
            <a:r>
              <a:rPr lang="en-US" altLang="en-US">
                <a:solidFill>
                  <a:schemeClr val="hlink"/>
                </a:solidFill>
                <a:ea typeface="ＭＳ Ｐゴシック" panose="020B0600070205080204" pitchFamily="34" charset="-128"/>
              </a:rPr>
              <a:t>manipulates</a:t>
            </a:r>
          </a:p>
          <a:p>
            <a:pPr lvl="1" eaLnBrk="1" hangingPunct="1"/>
            <a:r>
              <a:rPr lang="en-US" altLang="en-US">
                <a:ea typeface="ＭＳ Ｐゴシック" panose="020B0600070205080204" pitchFamily="34" charset="-128"/>
              </a:rPr>
              <a:t>Example: Type of anti-depressant</a:t>
            </a:r>
          </a:p>
          <a:p>
            <a:pPr eaLnBrk="1" hangingPunct="1"/>
            <a:endParaRPr lang="en-US" altLang="en-US">
              <a:ea typeface="ＭＳ Ｐゴシック" panose="020B0600070205080204" pitchFamily="34" charset="-128"/>
            </a:endParaRPr>
          </a:p>
        </p:txBody>
      </p:sp>
    </p:spTree>
    <p:custDataLst>
      <p:tags r:id="rId1"/>
    </p:custDataLst>
  </p:cSld>
  <p:clrMapOvr>
    <a:masterClrMapping/>
  </p:clrMapOvr>
  <p:transition spd="slow" advClick="0" advTm="230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A676942-5E99-4A10-A1AF-0967A7CE398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Dependent Variables</a:t>
            </a:r>
          </a:p>
        </p:txBody>
      </p:sp>
      <p:sp>
        <p:nvSpPr>
          <p:cNvPr id="87043" name="Rectangle 3">
            <a:extLst>
              <a:ext uri="{FF2B5EF4-FFF2-40B4-BE49-F238E27FC236}">
                <a16:creationId xmlns:a16="http://schemas.microsoft.com/office/drawing/2014/main" id="{915B0CCE-7554-4FDD-ABF1-CCEF4E4EF202}"/>
              </a:ext>
            </a:extLst>
          </p:cNvPr>
          <p:cNvSpPr>
            <a:spLocks noGrp="1" noChangeArrowheads="1"/>
          </p:cNvSpPr>
          <p:nvPr>
            <p:ph type="body" idx="4294967295"/>
          </p:nvPr>
        </p:nvSpPr>
        <p:spPr>
          <a:xfrm>
            <a:off x="1143000" y="2108200"/>
            <a:ext cx="8001000" cy="3962400"/>
          </a:xfrm>
        </p:spPr>
        <p:txBody>
          <a:bodyPr/>
          <a:lstStyle/>
          <a:p>
            <a:pPr eaLnBrk="1" hangingPunct="1">
              <a:lnSpc>
                <a:spcPct val="90000"/>
              </a:lnSpc>
            </a:pPr>
            <a:r>
              <a:rPr lang="en-US" altLang="en-US">
                <a:ea typeface="ＭＳ Ｐゴシック" panose="020B0600070205080204" pitchFamily="34" charset="-128"/>
              </a:rPr>
              <a:t>Dependent Variable</a:t>
            </a:r>
          </a:p>
          <a:p>
            <a:pPr lvl="1" eaLnBrk="1" hangingPunct="1">
              <a:lnSpc>
                <a:spcPct val="90000"/>
              </a:lnSpc>
            </a:pPr>
            <a:r>
              <a:rPr lang="en-US" altLang="en-US">
                <a:ea typeface="ＭＳ Ｐゴシック" panose="020B0600070205080204" pitchFamily="34" charset="-128"/>
              </a:rPr>
              <a:t>The variable the experimenter </a:t>
            </a:r>
            <a:r>
              <a:rPr lang="en-US" altLang="en-US">
                <a:solidFill>
                  <a:schemeClr val="hlink"/>
                </a:solidFill>
                <a:ea typeface="ＭＳ Ｐゴシック" panose="020B0600070205080204" pitchFamily="34" charset="-128"/>
              </a:rPr>
              <a:t>measures</a:t>
            </a:r>
          </a:p>
          <a:p>
            <a:pPr lvl="1" eaLnBrk="1" hangingPunct="1">
              <a:lnSpc>
                <a:spcPct val="90000"/>
              </a:lnSpc>
            </a:pPr>
            <a:r>
              <a:rPr lang="en-US" altLang="en-US">
                <a:ea typeface="ＭＳ Ｐゴシック" panose="020B0600070205080204" pitchFamily="34" charset="-128"/>
              </a:rPr>
              <a:t>Example: Amount of relief</a:t>
            </a:r>
          </a:p>
          <a:p>
            <a:pPr lvl="1" eaLnBrk="1" hangingPunct="1">
              <a:lnSpc>
                <a:spcPct val="90000"/>
              </a:lnSpc>
            </a:pPr>
            <a:r>
              <a:rPr lang="en-US" altLang="en-US">
                <a:ea typeface="ＭＳ Ｐゴシック" panose="020B0600070205080204" pitchFamily="34" charset="-128"/>
              </a:rPr>
              <a:t>Sometimes called “dependent measure”</a:t>
            </a:r>
          </a:p>
        </p:txBody>
      </p:sp>
    </p:spTree>
    <p:custDataLst>
      <p:tags r:id="rId1"/>
    </p:custDataLst>
  </p:cSld>
  <p:clrMapOvr>
    <a:masterClrMapping/>
  </p:clrMapOvr>
  <p:transition spd="slow" advClick="0" advTm="24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CD26E2C-8BC5-4389-9D70-C9D999390E3D}"/>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Independent and Dependent Variables</a:t>
            </a:r>
          </a:p>
        </p:txBody>
      </p:sp>
      <p:sp>
        <p:nvSpPr>
          <p:cNvPr id="89091" name="Rectangle 3">
            <a:extLst>
              <a:ext uri="{FF2B5EF4-FFF2-40B4-BE49-F238E27FC236}">
                <a16:creationId xmlns:a16="http://schemas.microsoft.com/office/drawing/2014/main" id="{593B9DD6-96CC-48D9-ACFC-EE204ED6BD2C}"/>
              </a:ext>
            </a:extLst>
          </p:cNvPr>
          <p:cNvSpPr>
            <a:spLocks noGrp="1" noChangeArrowheads="1"/>
          </p:cNvSpPr>
          <p:nvPr>
            <p:ph type="body" idx="4294967295"/>
          </p:nvPr>
        </p:nvSpPr>
        <p:spPr>
          <a:xfrm>
            <a:off x="304800" y="2057400"/>
            <a:ext cx="8001000" cy="3962400"/>
          </a:xfrm>
        </p:spPr>
        <p:txBody>
          <a:bodyPr/>
          <a:lstStyle/>
          <a:p>
            <a:pPr eaLnBrk="1" hangingPunct="1">
              <a:lnSpc>
                <a:spcPct val="90000"/>
              </a:lnSpc>
            </a:pPr>
            <a:r>
              <a:rPr lang="en-US" altLang="en-US" dirty="0">
                <a:ea typeface="ＭＳ Ｐゴシック" panose="020B0600070205080204" pitchFamily="34" charset="-128"/>
              </a:rPr>
              <a:t>Identifying independent variables (IV) and dependent variables (DV) is important and requires practice.</a:t>
            </a:r>
          </a:p>
        </p:txBody>
      </p:sp>
    </p:spTree>
    <p:custDataLst>
      <p:tags r:id="rId1"/>
    </p:custDataLst>
  </p:cSld>
  <p:clrMapOvr>
    <a:masterClrMapping/>
  </p:clrMapOvr>
  <p:transition spd="slow" advClick="0" advTm="19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A37A9DE-18D5-4BC6-B6AB-F4B85F05819B}"/>
              </a:ext>
            </a:extLst>
          </p:cNvPr>
          <p:cNvSpPr>
            <a:spLocks noGrp="1" noChangeArrowheads="1"/>
          </p:cNvSpPr>
          <p:nvPr>
            <p:ph type="title" idx="4294967295"/>
          </p:nvPr>
        </p:nvSpPr>
        <p:spPr>
          <a:xfrm>
            <a:off x="457200" y="147637"/>
            <a:ext cx="8229600" cy="1143000"/>
          </a:xfrm>
        </p:spPr>
        <p:txBody>
          <a:bodyPr/>
          <a:lstStyle/>
          <a:p>
            <a:pPr eaLnBrk="1" hangingPunct="1"/>
            <a:r>
              <a:rPr lang="en-US" altLang="en-US" dirty="0">
                <a:ea typeface="ＭＳ Ｐゴシック" panose="020B0600070205080204" pitchFamily="34" charset="-128"/>
              </a:rPr>
              <a:t>Study 1: Blueberries and Aging</a:t>
            </a:r>
          </a:p>
        </p:txBody>
      </p:sp>
      <p:sp>
        <p:nvSpPr>
          <p:cNvPr id="91140" name="Rectangle 7">
            <a:extLst>
              <a:ext uri="{FF2B5EF4-FFF2-40B4-BE49-F238E27FC236}">
                <a16:creationId xmlns:a16="http://schemas.microsoft.com/office/drawing/2014/main" id="{39C8ACD7-66C3-4F37-BD59-4DD0B535149F}"/>
              </a:ext>
            </a:extLst>
          </p:cNvPr>
          <p:cNvSpPr>
            <a:spLocks noGrp="1" noChangeArrowheads="1"/>
          </p:cNvSpPr>
          <p:nvPr>
            <p:ph type="body" idx="4294967295"/>
          </p:nvPr>
        </p:nvSpPr>
        <p:spPr>
          <a:xfrm>
            <a:off x="0" y="2108200"/>
            <a:ext cx="7773988" cy="4030663"/>
          </a:xfrm>
        </p:spPr>
        <p:txBody>
          <a:bodyPr/>
          <a:lstStyle/>
          <a:p>
            <a:pPr eaLnBrk="1" hangingPunct="1"/>
            <a:r>
              <a:rPr lang="en-US" altLang="en-US">
                <a:ea typeface="ＭＳ Ｐゴシック" panose="020B0600070205080204" pitchFamily="34" charset="-128"/>
              </a:rPr>
              <a:t>Independent variable?</a:t>
            </a:r>
          </a:p>
          <a:p>
            <a:pPr eaLnBrk="1" hangingPunct="1"/>
            <a:r>
              <a:rPr lang="en-US" altLang="en-US">
                <a:ea typeface="ＭＳ Ｐゴシック" panose="020B0600070205080204" pitchFamily="34" charset="-128"/>
              </a:rPr>
              <a:t>Dependent variable?</a:t>
            </a:r>
          </a:p>
          <a:p>
            <a:pPr eaLnBrk="1" hangingPunct="1">
              <a:buFontTx/>
              <a:buNone/>
            </a:pPr>
            <a:endParaRPr lang="en-US" altLang="en-US">
              <a:ea typeface="ＭＳ Ｐゴシック" panose="020B0600070205080204" pitchFamily="34" charset="-128"/>
            </a:endParaRPr>
          </a:p>
        </p:txBody>
      </p:sp>
      <p:pic>
        <p:nvPicPr>
          <p:cNvPr id="91139" name="Picture 6">
            <a:extLst>
              <a:ext uri="{FF2B5EF4-FFF2-40B4-BE49-F238E27FC236}">
                <a16:creationId xmlns:a16="http://schemas.microsoft.com/office/drawing/2014/main" id="{E167FD23-AA0D-4A94-ABAD-E56F78E16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835577"/>
            <a:ext cx="2116667" cy="19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8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C0F08D6-AC78-4373-B23C-4A9D67201331}"/>
              </a:ext>
            </a:extLst>
          </p:cNvPr>
          <p:cNvSpPr>
            <a:spLocks noGrp="1" noChangeArrowheads="1"/>
          </p:cNvSpPr>
          <p:nvPr>
            <p:ph type="title" idx="4294967295"/>
          </p:nvPr>
        </p:nvSpPr>
        <p:spPr>
          <a:xfrm>
            <a:off x="381000" y="402167"/>
            <a:ext cx="8229600" cy="1143000"/>
          </a:xfrm>
        </p:spPr>
        <p:txBody>
          <a:bodyPr/>
          <a:lstStyle/>
          <a:p>
            <a:pPr eaLnBrk="1" hangingPunct="1"/>
            <a:r>
              <a:rPr lang="en-US" altLang="en-US" dirty="0">
                <a:ea typeface="ＭＳ Ｐゴシック" panose="020B0600070205080204" pitchFamily="34" charset="-128"/>
              </a:rPr>
              <a:t>Study 1: Blueberries and Aging</a:t>
            </a:r>
          </a:p>
        </p:txBody>
      </p:sp>
      <p:sp>
        <p:nvSpPr>
          <p:cNvPr id="93188" name="Rectangle 4">
            <a:extLst>
              <a:ext uri="{FF2B5EF4-FFF2-40B4-BE49-F238E27FC236}">
                <a16:creationId xmlns:a16="http://schemas.microsoft.com/office/drawing/2014/main" id="{70527C04-090D-4B9A-A653-48B65DA1D168}"/>
              </a:ext>
            </a:extLst>
          </p:cNvPr>
          <p:cNvSpPr>
            <a:spLocks noGrp="1" noChangeArrowheads="1"/>
          </p:cNvSpPr>
          <p:nvPr>
            <p:ph type="body" idx="4294967295"/>
          </p:nvPr>
        </p:nvSpPr>
        <p:spPr>
          <a:xfrm>
            <a:off x="0" y="2108200"/>
            <a:ext cx="7773988" cy="4030663"/>
          </a:xfrm>
        </p:spPr>
        <p:txBody>
          <a:bodyPr/>
          <a:lstStyle/>
          <a:p>
            <a:pPr eaLnBrk="1" hangingPunct="1"/>
            <a:r>
              <a:rPr lang="en-US" altLang="en-US">
                <a:ea typeface="ＭＳ Ｐゴシック" panose="020B0600070205080204" pitchFamily="34" charset="-128"/>
              </a:rPr>
              <a:t>Diet is the IV</a:t>
            </a:r>
          </a:p>
          <a:p>
            <a:pPr eaLnBrk="1" hangingPunct="1"/>
            <a:r>
              <a:rPr lang="en-US" altLang="en-US">
                <a:ea typeface="ＭＳ Ｐゴシック" panose="020B0600070205080204" pitchFamily="34" charset="-128"/>
              </a:rPr>
              <a:t>Motor and memory tests are the DVs</a:t>
            </a:r>
          </a:p>
          <a:p>
            <a:pPr eaLnBrk="1" hangingPunct="1">
              <a:buFontTx/>
              <a:buNone/>
            </a:pPr>
            <a:endParaRPr lang="en-US" altLang="en-US">
              <a:ea typeface="ＭＳ Ｐゴシック" panose="020B0600070205080204" pitchFamily="34" charset="-128"/>
            </a:endParaRPr>
          </a:p>
        </p:txBody>
      </p:sp>
      <p:pic>
        <p:nvPicPr>
          <p:cNvPr id="93187" name="Picture 3">
            <a:extLst>
              <a:ext uri="{FF2B5EF4-FFF2-40B4-BE49-F238E27FC236}">
                <a16:creationId xmlns:a16="http://schemas.microsoft.com/office/drawing/2014/main" id="{6379B113-73FE-47B5-A637-309482CF5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937000"/>
            <a:ext cx="2116667" cy="19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41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5">
            <a:extLst>
              <a:ext uri="{FF2B5EF4-FFF2-40B4-BE49-F238E27FC236}">
                <a16:creationId xmlns:a16="http://schemas.microsoft.com/office/drawing/2014/main" id="{9AC22CBE-E283-41A3-A362-19F51F7D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6">
            <a:extLst>
              <a:ext uri="{FF2B5EF4-FFF2-40B4-BE49-F238E27FC236}">
                <a16:creationId xmlns:a16="http://schemas.microsoft.com/office/drawing/2014/main" id="{7B8EEF62-1307-4012-8020-58A7DD43F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9">
            <a:extLst>
              <a:ext uri="{FF2B5EF4-FFF2-40B4-BE49-F238E27FC236}">
                <a16:creationId xmlns:a16="http://schemas.microsoft.com/office/drawing/2014/main" id="{22D4ED79-4E92-4FCB-9E9B-7D431F9B20C3}"/>
              </a:ext>
            </a:extLst>
          </p:cNvPr>
          <p:cNvSpPr>
            <a:spLocks noGrp="1" noChangeArrowheads="1"/>
          </p:cNvSpPr>
          <p:nvPr>
            <p:ph type="title" idx="4294967295"/>
          </p:nvPr>
        </p:nvSpPr>
        <p:spPr>
          <a:xfrm>
            <a:off x="381000" y="457200"/>
            <a:ext cx="8229600" cy="1143000"/>
          </a:xfrm>
        </p:spPr>
        <p:txBody>
          <a:bodyPr>
            <a:normAutofit/>
          </a:bodyPr>
          <a:lstStyle/>
          <a:p>
            <a:pPr eaLnBrk="1" hangingPunct="1"/>
            <a:r>
              <a:rPr lang="en-US" altLang="en-US" dirty="0">
                <a:ea typeface="ＭＳ Ｐゴシック" panose="020B0600070205080204" pitchFamily="34" charset="-128"/>
              </a:rPr>
              <a:t>Study 2: Beta-carotene and Cancer</a:t>
            </a:r>
          </a:p>
        </p:txBody>
      </p:sp>
      <p:sp>
        <p:nvSpPr>
          <p:cNvPr id="95237" name="Rectangle 10">
            <a:extLst>
              <a:ext uri="{FF2B5EF4-FFF2-40B4-BE49-F238E27FC236}">
                <a16:creationId xmlns:a16="http://schemas.microsoft.com/office/drawing/2014/main" id="{36D69BAE-EE14-416F-BB37-4C3383B0778E}"/>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Independent variable?</a:t>
            </a:r>
          </a:p>
          <a:p>
            <a:pPr eaLnBrk="1" hangingPunct="1"/>
            <a:r>
              <a:rPr lang="en-US" altLang="en-US">
                <a:ea typeface="ＭＳ Ｐゴシック" panose="020B0600070205080204" pitchFamily="34" charset="-128"/>
              </a:rPr>
              <a:t>Dependent variable?</a:t>
            </a:r>
          </a:p>
        </p:txBody>
      </p:sp>
      <p:pic>
        <p:nvPicPr>
          <p:cNvPr id="95238" name="Picture 11">
            <a:extLst>
              <a:ext uri="{FF2B5EF4-FFF2-40B4-BE49-F238E27FC236}">
                <a16:creationId xmlns:a16="http://schemas.microsoft.com/office/drawing/2014/main" id="{B1C923B2-5045-4FE0-AB63-236B0A369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9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6420"/>
            <a:ext cx="7331765" cy="523220"/>
          </a:xfrm>
          <a:solidFill>
            <a:schemeClr val="accent2">
              <a:lumMod val="75000"/>
              <a:alpha val="75000"/>
            </a:schemeClr>
          </a:solidFill>
        </p:spPr>
        <p:txBody>
          <a:bodyPr>
            <a:spAutoFit/>
          </a:bodyPr>
          <a:lstStyle/>
          <a:p>
            <a:r>
              <a:rPr lang="en-US" sz="2800" b="1" dirty="0">
                <a:solidFill>
                  <a:schemeClr val="bg1"/>
                </a:solidFill>
                <a:latin typeface="Arial" panose="020B0604020202020204" pitchFamily="34" charset="0"/>
                <a:cs typeface="Arial" panose="020B0604020202020204" pitchFamily="34" charset="0"/>
              </a:rPr>
              <a:t>Course Structure</a:t>
            </a:r>
          </a:p>
        </p:txBody>
      </p:sp>
      <p:sp>
        <p:nvSpPr>
          <p:cNvPr id="5" name="Rounded Rectangle 4"/>
          <p:cNvSpPr/>
          <p:nvPr/>
        </p:nvSpPr>
        <p:spPr>
          <a:xfrm>
            <a:off x="1580322" y="2918813"/>
            <a:ext cx="5668624" cy="1634490"/>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r>
              <a:rPr lang="en-US" b="1" dirty="0">
                <a:solidFill>
                  <a:prstClr val="white"/>
                </a:solidFill>
                <a:latin typeface="Arial" panose="020B0604020202020204" pitchFamily="34" charset="0"/>
                <a:cs typeface="Arial" panose="020B0604020202020204" pitchFamily="34" charset="0"/>
              </a:rPr>
              <a:t>The course has two components</a:t>
            </a:r>
          </a:p>
          <a:p>
            <a:pPr marL="457200" indent="-457200"/>
            <a:endParaRPr lang="en-US" b="1" dirty="0">
              <a:solidFill>
                <a:prstClr val="white"/>
              </a:solidFill>
              <a:latin typeface="Arial" panose="020B0604020202020204" pitchFamily="34" charset="0"/>
              <a:cs typeface="Arial" panose="020B0604020202020204" pitchFamily="34" charset="0"/>
            </a:endParaRPr>
          </a:p>
          <a:p>
            <a:pPr marL="914400" lvl="1" indent="-457200">
              <a:buFont typeface="Arial" pitchFamily="34" charset="0"/>
              <a:buChar char="•"/>
            </a:pPr>
            <a:r>
              <a:rPr lang="en-US" b="1" dirty="0">
                <a:solidFill>
                  <a:prstClr val="white"/>
                </a:solidFill>
                <a:latin typeface="Arial" panose="020B0604020202020204" pitchFamily="34" charset="0"/>
                <a:cs typeface="Arial" panose="020B0604020202020204" pitchFamily="34" charset="0"/>
              </a:rPr>
              <a:t>Weekly individual homework assignments</a:t>
            </a:r>
          </a:p>
          <a:p>
            <a:pPr marL="914400" lvl="1" indent="-457200">
              <a:buFont typeface="Arial" pitchFamily="34" charset="0"/>
              <a:buChar char="•"/>
            </a:pPr>
            <a:r>
              <a:rPr lang="en-US" b="1" dirty="0">
                <a:solidFill>
                  <a:prstClr val="white"/>
                </a:solidFill>
                <a:latin typeface="Arial" panose="020B0604020202020204" pitchFamily="34" charset="0"/>
                <a:cs typeface="Arial" panose="020B0604020202020204" pitchFamily="34" charset="0"/>
              </a:rPr>
              <a:t>Quizzes</a:t>
            </a: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a:extLst>
              <a:ext uri="{FF2B5EF4-FFF2-40B4-BE49-F238E27FC236}">
                <a16:creationId xmlns:a16="http://schemas.microsoft.com/office/drawing/2014/main" id="{C3A8A595-3D72-457E-AAB1-8C23F4D8E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3">
            <a:extLst>
              <a:ext uri="{FF2B5EF4-FFF2-40B4-BE49-F238E27FC236}">
                <a16:creationId xmlns:a16="http://schemas.microsoft.com/office/drawing/2014/main" id="{A156C794-F682-4042-9C68-47799B78D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Rectangle 4">
            <a:extLst>
              <a:ext uri="{FF2B5EF4-FFF2-40B4-BE49-F238E27FC236}">
                <a16:creationId xmlns:a16="http://schemas.microsoft.com/office/drawing/2014/main" id="{B6A488CC-9030-43B6-A82E-9FD80CE80BAC}"/>
              </a:ext>
            </a:extLst>
          </p:cNvPr>
          <p:cNvSpPr>
            <a:spLocks noGrp="1" noChangeArrowheads="1"/>
          </p:cNvSpPr>
          <p:nvPr>
            <p:ph type="title" idx="4294967295"/>
          </p:nvPr>
        </p:nvSpPr>
        <p:spPr>
          <a:xfrm>
            <a:off x="0" y="274638"/>
            <a:ext cx="8229600" cy="1143000"/>
          </a:xfrm>
        </p:spPr>
        <p:txBody>
          <a:bodyPr>
            <a:normAutofit/>
          </a:bodyPr>
          <a:lstStyle/>
          <a:p>
            <a:pPr eaLnBrk="1" hangingPunct="1"/>
            <a:r>
              <a:rPr lang="en-US" altLang="en-US" sz="4000" dirty="0">
                <a:ea typeface="ＭＳ Ｐゴシック" panose="020B0600070205080204" pitchFamily="34" charset="-128"/>
              </a:rPr>
              <a:t>Study 2: Beta-carotene and Cancer</a:t>
            </a:r>
          </a:p>
        </p:txBody>
      </p:sp>
      <p:sp>
        <p:nvSpPr>
          <p:cNvPr id="97285" name="Rectangle 5">
            <a:extLst>
              <a:ext uri="{FF2B5EF4-FFF2-40B4-BE49-F238E27FC236}">
                <a16:creationId xmlns:a16="http://schemas.microsoft.com/office/drawing/2014/main" id="{ACE6CACA-64C7-470B-BD08-D7D1B713674F}"/>
              </a:ext>
            </a:extLst>
          </p:cNvPr>
          <p:cNvSpPr>
            <a:spLocks noGrp="1" noChangeArrowheads="1"/>
          </p:cNvSpPr>
          <p:nvPr>
            <p:ph type="body" idx="4294967295"/>
          </p:nvPr>
        </p:nvSpPr>
        <p:spPr>
          <a:xfrm>
            <a:off x="0" y="1600200"/>
            <a:ext cx="8229600" cy="4525963"/>
          </a:xfrm>
        </p:spPr>
        <p:txBody>
          <a:bodyPr/>
          <a:lstStyle/>
          <a:p>
            <a:pPr eaLnBrk="1" hangingPunct="1"/>
            <a:r>
              <a:rPr lang="en-US" altLang="en-US" dirty="0">
                <a:ea typeface="ＭＳ Ｐゴシック" panose="020B0600070205080204" pitchFamily="34" charset="-128"/>
              </a:rPr>
              <a:t>Type of supplement is the IV</a:t>
            </a:r>
          </a:p>
          <a:p>
            <a:pPr eaLnBrk="1" hangingPunct="1"/>
            <a:r>
              <a:rPr lang="en-US" altLang="en-US" dirty="0">
                <a:ea typeface="ＭＳ Ｐゴシック" panose="020B0600070205080204" pitchFamily="34" charset="-128"/>
              </a:rPr>
              <a:t> Cancer rates is the DV</a:t>
            </a:r>
          </a:p>
        </p:txBody>
      </p:sp>
      <p:pic>
        <p:nvPicPr>
          <p:cNvPr id="97286" name="Picture 6">
            <a:extLst>
              <a:ext uri="{FF2B5EF4-FFF2-40B4-BE49-F238E27FC236}">
                <a16:creationId xmlns:a16="http://schemas.microsoft.com/office/drawing/2014/main" id="{5C14D0BD-8CC3-4539-A6AE-190D1921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4038424"/>
            <a:ext cx="188383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0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561566B5-FB3B-483A-8CBF-CAD036603204}"/>
              </a:ext>
            </a:extLst>
          </p:cNvPr>
          <p:cNvSpPr>
            <a:spLocks noGrp="1" noChangeArrowheads="1"/>
          </p:cNvSpPr>
          <p:nvPr>
            <p:ph type="title" idx="4294967295"/>
          </p:nvPr>
        </p:nvSpPr>
        <p:spPr>
          <a:xfrm>
            <a:off x="0" y="274638"/>
            <a:ext cx="8229600" cy="1143000"/>
          </a:xfrm>
        </p:spPr>
        <p:txBody>
          <a:bodyPr>
            <a:normAutofit/>
          </a:bodyPr>
          <a:lstStyle/>
          <a:p>
            <a:pPr eaLnBrk="1" hangingPunct="1"/>
            <a:r>
              <a:rPr lang="en-US" altLang="en-US" sz="4000" dirty="0">
                <a:ea typeface="ＭＳ Ｐゴシック" panose="020B0600070205080204" pitchFamily="34" charset="-128"/>
              </a:rPr>
              <a:t>Study 3: How Bright is Right?</a:t>
            </a:r>
          </a:p>
        </p:txBody>
      </p:sp>
      <p:sp>
        <p:nvSpPr>
          <p:cNvPr id="99333" name="Rectangle 12">
            <a:extLst>
              <a:ext uri="{FF2B5EF4-FFF2-40B4-BE49-F238E27FC236}">
                <a16:creationId xmlns:a16="http://schemas.microsoft.com/office/drawing/2014/main" id="{1A105BDA-3A82-42B8-9662-A91E99EAA302}"/>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Independent variable?</a:t>
            </a:r>
          </a:p>
          <a:p>
            <a:pPr eaLnBrk="1" hangingPunct="1"/>
            <a:r>
              <a:rPr lang="en-US" altLang="en-US">
                <a:ea typeface="ＭＳ Ｐゴシック" panose="020B0600070205080204" pitchFamily="34" charset="-128"/>
              </a:rPr>
              <a:t>Dependent variable?</a:t>
            </a:r>
          </a:p>
        </p:txBody>
      </p:sp>
      <p:pic>
        <p:nvPicPr>
          <p:cNvPr id="99331" name="Picture 3">
            <a:extLst>
              <a:ext uri="{FF2B5EF4-FFF2-40B4-BE49-F238E27FC236}">
                <a16:creationId xmlns:a16="http://schemas.microsoft.com/office/drawing/2014/main" id="{7F5ECF30-B541-429E-BB11-E0467E5EF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4546424"/>
            <a:ext cx="2032000" cy="71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8">
            <a:extLst>
              <a:ext uri="{FF2B5EF4-FFF2-40B4-BE49-F238E27FC236}">
                <a16:creationId xmlns:a16="http://schemas.microsoft.com/office/drawing/2014/main" id="{107BAB4E-979B-4519-8775-4E928555D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546424"/>
            <a:ext cx="1905000" cy="71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300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C7330C7-83DD-4DFE-90D8-FB6F90A90E19}"/>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Study 3: How Bright is Right?</a:t>
            </a:r>
          </a:p>
        </p:txBody>
      </p:sp>
      <p:sp>
        <p:nvSpPr>
          <p:cNvPr id="101381" name="Rectangle 5">
            <a:extLst>
              <a:ext uri="{FF2B5EF4-FFF2-40B4-BE49-F238E27FC236}">
                <a16:creationId xmlns:a16="http://schemas.microsoft.com/office/drawing/2014/main" id="{8A75DC9A-142E-43C3-B5AE-9F736B019B1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Brightness of brake lights is the IV</a:t>
            </a:r>
          </a:p>
          <a:p>
            <a:pPr eaLnBrk="1" hangingPunct="1"/>
            <a:r>
              <a:rPr lang="en-US" altLang="en-US">
                <a:ea typeface="ＭＳ Ｐゴシック" panose="020B0600070205080204" pitchFamily="34" charset="-128"/>
              </a:rPr>
              <a:t>Braking time is the DV</a:t>
            </a:r>
          </a:p>
        </p:txBody>
      </p:sp>
      <p:pic>
        <p:nvPicPr>
          <p:cNvPr id="101379" name="Picture 3">
            <a:extLst>
              <a:ext uri="{FF2B5EF4-FFF2-40B4-BE49-F238E27FC236}">
                <a16:creationId xmlns:a16="http://schemas.microsoft.com/office/drawing/2014/main" id="{E0CBBF32-E9BA-443D-B4CB-F365CCCB8D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4546424"/>
            <a:ext cx="2032000" cy="71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4">
            <a:extLst>
              <a:ext uri="{FF2B5EF4-FFF2-40B4-BE49-F238E27FC236}">
                <a16:creationId xmlns:a16="http://schemas.microsoft.com/office/drawing/2014/main" id="{233B2946-30BB-49EF-B5EC-AFB6DED85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546424"/>
            <a:ext cx="1905000" cy="71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000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9968613B-12D6-4F5D-BFEC-A569785134A3}"/>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Qualitative and</a:t>
            </a:r>
            <a:br>
              <a:rPr lang="en-US" altLang="en-US">
                <a:ea typeface="ＭＳ Ｐゴシック" panose="020B0600070205080204" pitchFamily="34" charset="-128"/>
              </a:rPr>
            </a:br>
            <a:r>
              <a:rPr lang="en-US" altLang="en-US">
                <a:ea typeface="ＭＳ Ｐゴシック" panose="020B0600070205080204" pitchFamily="34" charset="-128"/>
              </a:rPr>
              <a:t>Quantitative Variables</a:t>
            </a:r>
          </a:p>
        </p:txBody>
      </p:sp>
      <p:sp>
        <p:nvSpPr>
          <p:cNvPr id="103428" name="Rectangle 7">
            <a:extLst>
              <a:ext uri="{FF2B5EF4-FFF2-40B4-BE49-F238E27FC236}">
                <a16:creationId xmlns:a16="http://schemas.microsoft.com/office/drawing/2014/main" id="{F9773E79-8F3A-4839-9D8A-4B815B04C71E}"/>
              </a:ext>
            </a:extLst>
          </p:cNvPr>
          <p:cNvSpPr>
            <a:spLocks noGrp="1" noChangeArrowheads="1"/>
          </p:cNvSpPr>
          <p:nvPr>
            <p:ph type="body" idx="4294967295"/>
          </p:nvPr>
        </p:nvSpPr>
        <p:spPr>
          <a:xfrm>
            <a:off x="480751" y="2030724"/>
            <a:ext cx="7773987" cy="4030662"/>
          </a:xfrm>
        </p:spPr>
        <p:txBody>
          <a:bodyPr/>
          <a:lstStyle/>
          <a:p>
            <a:pPr eaLnBrk="1" hangingPunct="1"/>
            <a:r>
              <a:rPr lang="en-US" altLang="en-US" dirty="0">
                <a:ea typeface="ＭＳ Ｐゴシック" panose="020B0600070205080204" pitchFamily="34" charset="-128"/>
              </a:rPr>
              <a:t>Qualitative variables express a “</a:t>
            </a:r>
            <a:r>
              <a:rPr lang="en-US" altLang="en-US" dirty="0">
                <a:solidFill>
                  <a:schemeClr val="hlink"/>
                </a:solidFill>
                <a:ea typeface="ＭＳ Ｐゴシック" panose="020B0600070205080204" pitchFamily="34" charset="-128"/>
              </a:rPr>
              <a:t>quality</a:t>
            </a:r>
            <a:r>
              <a:rPr lang="en-US" altLang="en-US" dirty="0">
                <a:ea typeface="ＭＳ Ｐゴシック" panose="020B0600070205080204" pitchFamily="34" charset="-128"/>
              </a:rPr>
              <a:t>”</a:t>
            </a:r>
          </a:p>
          <a:p>
            <a:pPr eaLnBrk="1" hangingPunct="1">
              <a:buFontTx/>
              <a:buNone/>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Quantitative variables are measured </a:t>
            </a:r>
            <a:r>
              <a:rPr lang="en-US" altLang="en-US" dirty="0">
                <a:solidFill>
                  <a:schemeClr val="hlink"/>
                </a:solidFill>
                <a:ea typeface="ＭＳ Ｐゴシック" panose="020B0600070205080204" pitchFamily="34" charset="-128"/>
              </a:rPr>
              <a:t>numerically</a:t>
            </a:r>
            <a:r>
              <a:rPr lang="en-US" altLang="en-US" dirty="0">
                <a:ea typeface="ＭＳ Ｐゴシック" panose="020B0600070205080204" pitchFamily="34" charset="-128"/>
              </a:rPr>
              <a:t>.</a:t>
            </a:r>
          </a:p>
        </p:txBody>
      </p:sp>
      <p:sp>
        <p:nvSpPr>
          <p:cNvPr id="103427" name="Text Box 5">
            <a:extLst>
              <a:ext uri="{FF2B5EF4-FFF2-40B4-BE49-F238E27FC236}">
                <a16:creationId xmlns:a16="http://schemas.microsoft.com/office/drawing/2014/main" id="{226F3BF6-A98F-478D-8C98-D9E9F259EA44}"/>
              </a:ext>
            </a:extLst>
          </p:cNvPr>
          <p:cNvSpPr txBox="1">
            <a:spLocks noChangeArrowheads="1"/>
          </p:cNvSpPr>
          <p:nvPr/>
        </p:nvSpPr>
        <p:spPr bwMode="auto">
          <a:xfrm>
            <a:off x="3275542" y="1883833"/>
            <a:ext cx="279855" cy="29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endParaRPr lang="en-US" altLang="en-US" sz="1000"/>
          </a:p>
        </p:txBody>
      </p:sp>
    </p:spTree>
    <p:custDataLst>
      <p:tags r:id="rId1"/>
    </p:custDataLst>
  </p:cSld>
  <p:clrMapOvr>
    <a:masterClrMapping/>
  </p:clrMapOvr>
  <p:transition spd="slow" advClick="0" advTm="3500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6EFF9754-488A-4CE6-B971-A3429478C9C4}"/>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Qualitative and Quantitative Variables</a:t>
            </a:r>
          </a:p>
        </p:txBody>
      </p:sp>
      <p:sp>
        <p:nvSpPr>
          <p:cNvPr id="105476" name="Rectangle 4">
            <a:extLst>
              <a:ext uri="{FF2B5EF4-FFF2-40B4-BE49-F238E27FC236}">
                <a16:creationId xmlns:a16="http://schemas.microsoft.com/office/drawing/2014/main" id="{BCF9A6B5-B73B-4E60-AD5A-925AEB0C6F8D}"/>
              </a:ext>
            </a:extLst>
          </p:cNvPr>
          <p:cNvSpPr>
            <a:spLocks noGrp="1" noChangeArrowheads="1"/>
          </p:cNvSpPr>
          <p:nvPr>
            <p:ph type="body" idx="4294967295"/>
          </p:nvPr>
        </p:nvSpPr>
        <p:spPr>
          <a:xfrm>
            <a:off x="1370013" y="2446338"/>
            <a:ext cx="7773987" cy="4030662"/>
          </a:xfrm>
        </p:spPr>
        <p:txBody>
          <a:bodyPr/>
          <a:lstStyle/>
          <a:p>
            <a:pPr eaLnBrk="1" hangingPunct="1"/>
            <a:r>
              <a:rPr lang="en-US" altLang="en-US">
                <a:ea typeface="ＭＳ Ｐゴシック" panose="020B0600070205080204" pitchFamily="34" charset="-128"/>
              </a:rPr>
              <a:t>“Type of supplement” is a qualitative variable.</a:t>
            </a:r>
          </a:p>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“Memory test score” is a quantitative variable.</a:t>
            </a:r>
          </a:p>
        </p:txBody>
      </p:sp>
      <p:sp>
        <p:nvSpPr>
          <p:cNvPr id="105475" name="Text Box 3">
            <a:extLst>
              <a:ext uri="{FF2B5EF4-FFF2-40B4-BE49-F238E27FC236}">
                <a16:creationId xmlns:a16="http://schemas.microsoft.com/office/drawing/2014/main" id="{7F2996BD-AC8D-4962-978F-08DFCD1CD1A1}"/>
              </a:ext>
            </a:extLst>
          </p:cNvPr>
          <p:cNvSpPr txBox="1">
            <a:spLocks noChangeArrowheads="1"/>
          </p:cNvSpPr>
          <p:nvPr/>
        </p:nvSpPr>
        <p:spPr bwMode="auto">
          <a:xfrm>
            <a:off x="3275542" y="1883833"/>
            <a:ext cx="279855" cy="29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endParaRPr lang="en-US" altLang="en-US" sz="1000"/>
          </a:p>
        </p:txBody>
      </p:sp>
    </p:spTree>
    <p:custDataLst>
      <p:tags r:id="rId1"/>
    </p:custDataLst>
  </p:cSld>
  <p:clrMapOvr>
    <a:masterClrMapping/>
  </p:clrMapOvr>
  <p:transition spd="slow" advClick="0" advTm="25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5D6B9A89-CA50-4A3F-948C-FAD94E927626}"/>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Discrete and</a:t>
            </a:r>
            <a:br>
              <a:rPr lang="en-US" altLang="en-US">
                <a:ea typeface="ＭＳ Ｐゴシック" panose="020B0600070205080204" pitchFamily="34" charset="-128"/>
              </a:rPr>
            </a:br>
            <a:r>
              <a:rPr lang="en-US" altLang="en-US">
                <a:ea typeface="ＭＳ Ｐゴシック" panose="020B0600070205080204" pitchFamily="34" charset="-128"/>
              </a:rPr>
              <a:t>Continuous Variables</a:t>
            </a:r>
          </a:p>
        </p:txBody>
      </p:sp>
      <p:sp>
        <p:nvSpPr>
          <p:cNvPr id="107524" name="Rectangle 6">
            <a:extLst>
              <a:ext uri="{FF2B5EF4-FFF2-40B4-BE49-F238E27FC236}">
                <a16:creationId xmlns:a16="http://schemas.microsoft.com/office/drawing/2014/main" id="{AE51657B-CD62-4996-9300-6E5D278C3044}"/>
              </a:ext>
            </a:extLst>
          </p:cNvPr>
          <p:cNvSpPr>
            <a:spLocks noGrp="1" noChangeArrowheads="1"/>
          </p:cNvSpPr>
          <p:nvPr>
            <p:ph type="body" idx="4294967295"/>
          </p:nvPr>
        </p:nvSpPr>
        <p:spPr>
          <a:xfrm>
            <a:off x="0" y="2446338"/>
            <a:ext cx="7773988" cy="2709862"/>
          </a:xfrm>
        </p:spPr>
        <p:txBody>
          <a:bodyPr/>
          <a:lstStyle/>
          <a:p>
            <a:pPr eaLnBrk="1" hangingPunct="1"/>
            <a:r>
              <a:rPr lang="en-US" altLang="en-US">
                <a:ea typeface="ＭＳ Ｐゴシック" panose="020B0600070205080204" pitchFamily="34" charset="-128"/>
              </a:rPr>
              <a:t>Discrete variables </a:t>
            </a:r>
          </a:p>
          <a:p>
            <a:pPr lvl="1" eaLnBrk="1" hangingPunct="1"/>
            <a:r>
              <a:rPr lang="en-US" altLang="en-US">
                <a:ea typeface="ＭＳ Ｐゴシック" panose="020B0600070205080204" pitchFamily="34" charset="-128"/>
              </a:rPr>
              <a:t>Take on only </a:t>
            </a:r>
            <a:r>
              <a:rPr lang="en-US" altLang="en-US">
                <a:solidFill>
                  <a:schemeClr val="hlink"/>
                </a:solidFill>
                <a:ea typeface="ＭＳ Ｐゴシック" panose="020B0600070205080204" pitchFamily="34" charset="-128"/>
              </a:rPr>
              <a:t>certain</a:t>
            </a:r>
            <a:r>
              <a:rPr lang="en-US" altLang="en-US">
                <a:ea typeface="ＭＳ Ｐゴシック" panose="020B0600070205080204" pitchFamily="34" charset="-128"/>
              </a:rPr>
              <a:t> values.</a:t>
            </a:r>
          </a:p>
          <a:p>
            <a:pPr eaLnBrk="1" hangingPunct="1"/>
            <a:r>
              <a:rPr lang="en-US" altLang="en-US">
                <a:ea typeface="ＭＳ Ｐゴシック" panose="020B0600070205080204" pitchFamily="34" charset="-128"/>
              </a:rPr>
              <a:t>Continuous variables</a:t>
            </a:r>
          </a:p>
          <a:p>
            <a:pPr lvl="1" eaLnBrk="1" hangingPunct="1"/>
            <a:r>
              <a:rPr lang="en-US" altLang="en-US">
                <a:ea typeface="ＭＳ Ｐゴシック" panose="020B0600070205080204" pitchFamily="34" charset="-128"/>
              </a:rPr>
              <a:t>Can take on </a:t>
            </a:r>
            <a:r>
              <a:rPr lang="en-US" altLang="en-US">
                <a:solidFill>
                  <a:schemeClr val="hlink"/>
                </a:solidFill>
                <a:ea typeface="ＭＳ Ｐゴシック" panose="020B0600070205080204" pitchFamily="34" charset="-128"/>
              </a:rPr>
              <a:t>any</a:t>
            </a:r>
            <a:r>
              <a:rPr lang="en-US" altLang="en-US">
                <a:ea typeface="ＭＳ Ｐゴシック" panose="020B0600070205080204" pitchFamily="34" charset="-128"/>
              </a:rPr>
              <a:t> value within the range of the scale.</a:t>
            </a:r>
          </a:p>
        </p:txBody>
      </p:sp>
      <p:sp>
        <p:nvSpPr>
          <p:cNvPr id="107523" name="Text Box 3">
            <a:extLst>
              <a:ext uri="{FF2B5EF4-FFF2-40B4-BE49-F238E27FC236}">
                <a16:creationId xmlns:a16="http://schemas.microsoft.com/office/drawing/2014/main" id="{B02C03B2-A16D-47FE-B11B-75D71CEAB52A}"/>
              </a:ext>
            </a:extLst>
          </p:cNvPr>
          <p:cNvSpPr txBox="1">
            <a:spLocks noChangeArrowheads="1"/>
          </p:cNvSpPr>
          <p:nvPr/>
        </p:nvSpPr>
        <p:spPr bwMode="auto">
          <a:xfrm>
            <a:off x="3275542" y="1883833"/>
            <a:ext cx="279855" cy="29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endParaRPr lang="en-US" altLang="en-US" sz="1000"/>
          </a:p>
        </p:txBody>
      </p:sp>
    </p:spTree>
    <p:custDataLst>
      <p:tags r:id="rId1"/>
    </p:custDataLst>
  </p:cSld>
  <p:clrMapOvr>
    <a:masterClrMapping/>
  </p:clrMapOvr>
  <p:transition spd="slow" advClick="0" advTm="1500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B49AD59A-86B5-4C47-B0DF-F56E7BEEC8F8}"/>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Discrete and Continuous Variables</a:t>
            </a:r>
          </a:p>
        </p:txBody>
      </p:sp>
      <p:sp>
        <p:nvSpPr>
          <p:cNvPr id="109571" name="Text Box 3">
            <a:extLst>
              <a:ext uri="{FF2B5EF4-FFF2-40B4-BE49-F238E27FC236}">
                <a16:creationId xmlns:a16="http://schemas.microsoft.com/office/drawing/2014/main" id="{8A1A17C2-BCCF-4C10-A39C-C48A40198191}"/>
              </a:ext>
            </a:extLst>
          </p:cNvPr>
          <p:cNvSpPr txBox="1">
            <a:spLocks noChangeArrowheads="1"/>
          </p:cNvSpPr>
          <p:nvPr/>
        </p:nvSpPr>
        <p:spPr bwMode="auto">
          <a:xfrm>
            <a:off x="3275542" y="1883833"/>
            <a:ext cx="279855" cy="29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endParaRPr lang="en-US" altLang="en-US" sz="1000"/>
          </a:p>
        </p:txBody>
      </p:sp>
      <p:pic>
        <p:nvPicPr>
          <p:cNvPr id="109572" name="Picture 4">
            <a:extLst>
              <a:ext uri="{FF2B5EF4-FFF2-40B4-BE49-F238E27FC236}">
                <a16:creationId xmlns:a16="http://schemas.microsoft.com/office/drawing/2014/main" id="{961CD374-940D-4148-8DA7-14D27A6E0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734153"/>
            <a:ext cx="1418167"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 Box 6">
            <a:extLst>
              <a:ext uri="{FF2B5EF4-FFF2-40B4-BE49-F238E27FC236}">
                <a16:creationId xmlns:a16="http://schemas.microsoft.com/office/drawing/2014/main" id="{E97946AC-2F17-4AA2-9F10-6F9A55E62693}"/>
              </a:ext>
            </a:extLst>
          </p:cNvPr>
          <p:cNvSpPr txBox="1">
            <a:spLocks noChangeArrowheads="1"/>
          </p:cNvSpPr>
          <p:nvPr/>
        </p:nvSpPr>
        <p:spPr bwMode="auto">
          <a:xfrm>
            <a:off x="381000" y="2615847"/>
            <a:ext cx="4362382" cy="44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r>
              <a:rPr lang="en-US" altLang="en-US" sz="2000"/>
              <a:t>Number of children: A </a:t>
            </a:r>
            <a:r>
              <a:rPr lang="en-US" altLang="en-US" sz="2000">
                <a:solidFill>
                  <a:schemeClr val="hlink"/>
                </a:solidFill>
              </a:rPr>
              <a:t>discrete</a:t>
            </a:r>
            <a:r>
              <a:rPr lang="en-US" altLang="en-US" sz="2000"/>
              <a:t> variable</a:t>
            </a:r>
          </a:p>
        </p:txBody>
      </p:sp>
    </p:spTree>
    <p:custDataLst>
      <p:tags r:id="rId1"/>
    </p:custDataLst>
  </p:cSld>
  <p:clrMapOvr>
    <a:masterClrMapping/>
  </p:clrMapOvr>
  <p:transition spd="slow" advClick="0" advTm="1500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A54744B6-B0CC-47A3-B6D1-0A056360F78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Discrete and Continuous Variables</a:t>
            </a:r>
          </a:p>
        </p:txBody>
      </p:sp>
      <p:sp>
        <p:nvSpPr>
          <p:cNvPr id="111619" name="Text Box 3">
            <a:extLst>
              <a:ext uri="{FF2B5EF4-FFF2-40B4-BE49-F238E27FC236}">
                <a16:creationId xmlns:a16="http://schemas.microsoft.com/office/drawing/2014/main" id="{D1989F87-C3A3-404C-9644-753DF41BE5AB}"/>
              </a:ext>
            </a:extLst>
          </p:cNvPr>
          <p:cNvSpPr txBox="1">
            <a:spLocks noChangeArrowheads="1"/>
          </p:cNvSpPr>
          <p:nvPr/>
        </p:nvSpPr>
        <p:spPr bwMode="auto">
          <a:xfrm>
            <a:off x="3275542" y="1883833"/>
            <a:ext cx="279855" cy="29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endParaRPr lang="en-US" altLang="en-US" sz="1000"/>
          </a:p>
        </p:txBody>
      </p:sp>
      <p:sp>
        <p:nvSpPr>
          <p:cNvPr id="111620" name="Text Box 5">
            <a:extLst>
              <a:ext uri="{FF2B5EF4-FFF2-40B4-BE49-F238E27FC236}">
                <a16:creationId xmlns:a16="http://schemas.microsoft.com/office/drawing/2014/main" id="{44C3DF2D-F804-45F8-B6BF-AED0FDFDD1E9}"/>
              </a:ext>
            </a:extLst>
          </p:cNvPr>
          <p:cNvSpPr txBox="1">
            <a:spLocks noChangeArrowheads="1"/>
          </p:cNvSpPr>
          <p:nvPr/>
        </p:nvSpPr>
        <p:spPr bwMode="auto">
          <a:xfrm>
            <a:off x="1397000" y="2210153"/>
            <a:ext cx="3480923" cy="7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p>
            <a:r>
              <a:rPr lang="en-US" altLang="en-US" sz="2000" dirty="0"/>
              <a:t>Time to respond to a question:</a:t>
            </a:r>
          </a:p>
          <a:p>
            <a:r>
              <a:rPr lang="en-US" altLang="en-US" sz="2000" dirty="0"/>
              <a:t> A </a:t>
            </a:r>
            <a:r>
              <a:rPr lang="en-US" altLang="en-US" sz="2000" dirty="0">
                <a:solidFill>
                  <a:schemeClr val="hlink"/>
                </a:solidFill>
              </a:rPr>
              <a:t>continuous</a:t>
            </a:r>
            <a:r>
              <a:rPr lang="en-US" altLang="en-US" sz="2000" dirty="0"/>
              <a:t> variable</a:t>
            </a:r>
          </a:p>
        </p:txBody>
      </p:sp>
      <p:pic>
        <p:nvPicPr>
          <p:cNvPr id="111621" name="Picture 6">
            <a:extLst>
              <a:ext uri="{FF2B5EF4-FFF2-40B4-BE49-F238E27FC236}">
                <a16:creationId xmlns:a16="http://schemas.microsoft.com/office/drawing/2014/main" id="{D04D877D-1AE3-4F21-B53F-A076D7F5D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00" y="3734153"/>
            <a:ext cx="2349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4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A87CE7D5-56AD-40F8-A4D1-902F2F621337}"/>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Percentiles</a:t>
            </a:r>
          </a:p>
        </p:txBody>
      </p:sp>
      <p:sp>
        <p:nvSpPr>
          <p:cNvPr id="113667" name="Rectangle 3">
            <a:extLst>
              <a:ext uri="{FF2B5EF4-FFF2-40B4-BE49-F238E27FC236}">
                <a16:creationId xmlns:a16="http://schemas.microsoft.com/office/drawing/2014/main" id="{C52D80A1-274C-4A25-B21B-0AA332A6550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A raw score is difficult to interpret by itself</a:t>
            </a:r>
          </a:p>
          <a:p>
            <a:pPr lvl="1" eaLnBrk="1" hangingPunct="1"/>
            <a:r>
              <a:rPr lang="en-US" altLang="en-US">
                <a:ea typeface="ＭＳ Ｐゴシック" panose="020B0600070205080204" pitchFamily="34" charset="-128"/>
              </a:rPr>
              <a:t>Your score on a shyness test is 35/50.</a:t>
            </a:r>
          </a:p>
          <a:p>
            <a:pPr lvl="1" eaLnBrk="1" hangingPunct="1"/>
            <a:r>
              <a:rPr lang="en-US" altLang="en-US">
                <a:ea typeface="ＭＳ Ｐゴシック" panose="020B0600070205080204" pitchFamily="34" charset="-128"/>
              </a:rPr>
              <a:t>Does this mean you are shyer then most people?</a:t>
            </a:r>
          </a:p>
          <a:p>
            <a:pPr lvl="1"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9BA5BB40-BE6D-4E75-84F7-EAEE5B52ACA5}"/>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a:ea typeface="ＭＳ Ｐゴシック" panose="020B0600070205080204" pitchFamily="34" charset="-128"/>
              </a:rPr>
              <a:t>What Proportion of Scores is Your Score Higher Than?</a:t>
            </a:r>
          </a:p>
        </p:txBody>
      </p:sp>
      <p:sp>
        <p:nvSpPr>
          <p:cNvPr id="115715" name="Rectangle 3">
            <a:extLst>
              <a:ext uri="{FF2B5EF4-FFF2-40B4-BE49-F238E27FC236}">
                <a16:creationId xmlns:a16="http://schemas.microsoft.com/office/drawing/2014/main" id="{B9F5EA03-CD0F-4E35-BF53-22B21F911DB1}"/>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Your shyness score’s percentile is very informative.</a:t>
            </a:r>
          </a:p>
          <a:p>
            <a:pPr eaLnBrk="1" hangingPunct="1"/>
            <a:r>
              <a:rPr lang="en-US" altLang="en-US">
                <a:ea typeface="ＭＳ Ｐゴシック" panose="020B0600070205080204" pitchFamily="34" charset="-128"/>
              </a:rPr>
              <a:t>If your shyness score is higher than  65% of the population, then your score is the 65th percentile.</a:t>
            </a:r>
          </a:p>
        </p:txBody>
      </p:sp>
    </p:spTree>
    <p:custDataLst>
      <p:tags r:id="rId1"/>
    </p:custDataLst>
  </p:cSld>
  <p:clrMapOvr>
    <a:masterClrMapping/>
  </p:clrMapOvr>
  <p:transition advClick="0" advTm="2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6420"/>
            <a:ext cx="7331765" cy="523220"/>
          </a:xfrm>
          <a:solidFill>
            <a:schemeClr val="accent2">
              <a:lumMod val="75000"/>
              <a:alpha val="75000"/>
            </a:schemeClr>
          </a:solidFill>
        </p:spPr>
        <p:txBody>
          <a:bodyPr>
            <a:spAutoFit/>
          </a:bodyPr>
          <a:lstStyle/>
          <a:p>
            <a:r>
              <a:rPr lang="en-US" sz="2800" b="1" dirty="0">
                <a:solidFill>
                  <a:schemeClr val="bg1"/>
                </a:solidFill>
                <a:latin typeface="Arial" panose="020B0604020202020204" pitchFamily="34" charset="0"/>
                <a:cs typeface="Arial" panose="020B0604020202020204" pitchFamily="34" charset="0"/>
              </a:rPr>
              <a:t>Grading Structure</a:t>
            </a:r>
          </a:p>
        </p:txBody>
      </p:sp>
      <p:graphicFrame>
        <p:nvGraphicFramePr>
          <p:cNvPr id="4" name="Table 3"/>
          <p:cNvGraphicFramePr>
            <a:graphicFrameLocks noGrp="1"/>
          </p:cNvGraphicFramePr>
          <p:nvPr>
            <p:extLst>
              <p:ext uri="{D42A27DB-BD31-4B8C-83A1-F6EECF244321}">
                <p14:modId xmlns:p14="http://schemas.microsoft.com/office/powerpoint/2010/main" val="2521855605"/>
              </p:ext>
            </p:extLst>
          </p:nvPr>
        </p:nvGraphicFramePr>
        <p:xfrm>
          <a:off x="1532282" y="2590800"/>
          <a:ext cx="5638800" cy="2095565"/>
        </p:xfrm>
        <a:graphic>
          <a:graphicData uri="http://schemas.openxmlformats.org/drawingml/2006/table">
            <a:tbl>
              <a:tblPr firstRow="1" bandRow="1">
                <a:tableStyleId>{5C22544A-7EE6-4342-B048-85BDC9FD1C3A}</a:tableStyleId>
              </a:tblPr>
              <a:tblGrid>
                <a:gridCol w="1879600">
                  <a:extLst>
                    <a:ext uri="{9D8B030D-6E8A-4147-A177-3AD203B41FA5}">
                      <a16:colId xmlns:a16="http://schemas.microsoft.com/office/drawing/2014/main" val="20000"/>
                    </a:ext>
                  </a:extLst>
                </a:gridCol>
                <a:gridCol w="18796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tblGrid>
              <a:tr h="151748">
                <a:tc>
                  <a:txBody>
                    <a:bodyPr/>
                    <a:lstStyle/>
                    <a:p>
                      <a:pPr algn="ctr"/>
                      <a:r>
                        <a:rPr lang="en-US" dirty="0"/>
                        <a:t>Component</a:t>
                      </a:r>
                    </a:p>
                  </a:txBody>
                  <a:tcPr anchor="ctr" anchorCtr="1">
                    <a:solidFill>
                      <a:schemeClr val="accent2">
                        <a:lumMod val="75000"/>
                      </a:schemeClr>
                    </a:solidFill>
                  </a:tcPr>
                </a:tc>
                <a:tc>
                  <a:txBody>
                    <a:bodyPr/>
                    <a:lstStyle/>
                    <a:p>
                      <a:pPr algn="ctr"/>
                      <a:r>
                        <a:rPr lang="en-US" dirty="0"/>
                        <a:t>Grade</a:t>
                      </a:r>
                    </a:p>
                  </a:txBody>
                  <a:tcPr anchor="ctr" anchorCtr="1">
                    <a:solidFill>
                      <a:schemeClr val="accent2">
                        <a:lumMod val="75000"/>
                      </a:schemeClr>
                    </a:solidFill>
                  </a:tcPr>
                </a:tc>
                <a:tc>
                  <a:txBody>
                    <a:bodyPr/>
                    <a:lstStyle/>
                    <a:p>
                      <a:pPr algn="ctr"/>
                      <a:r>
                        <a:rPr lang="en-US" dirty="0"/>
                        <a:t>Cumulative</a:t>
                      </a:r>
                    </a:p>
                  </a:txBody>
                  <a:tcPr anchor="ctr" anchorCtr="1">
                    <a:solidFill>
                      <a:schemeClr val="accent2">
                        <a:lumMod val="75000"/>
                      </a:schemeClr>
                    </a:solidFill>
                  </a:tcPr>
                </a:tc>
                <a:extLst>
                  <a:ext uri="{0D108BD9-81ED-4DB2-BD59-A6C34878D82A}">
                    <a16:rowId xmlns:a16="http://schemas.microsoft.com/office/drawing/2014/main" val="10000"/>
                  </a:ext>
                </a:extLst>
              </a:tr>
              <a:tr h="1219200">
                <a:tc>
                  <a:txBody>
                    <a:bodyPr/>
                    <a:lstStyle/>
                    <a:p>
                      <a:pPr lvl="0" algn="l"/>
                      <a:r>
                        <a:rPr lang="en-US" dirty="0">
                          <a:solidFill>
                            <a:schemeClr val="bg1"/>
                          </a:solidFill>
                        </a:rPr>
                        <a:t>Homework</a:t>
                      </a:r>
                      <a:r>
                        <a:rPr lang="en-US" baseline="0" dirty="0">
                          <a:solidFill>
                            <a:schemeClr val="bg1"/>
                          </a:solidFill>
                        </a:rPr>
                        <a:t> Assignments</a:t>
                      </a:r>
                      <a:endParaRPr lang="en-US" dirty="0">
                        <a:solidFill>
                          <a:schemeClr val="bg1"/>
                        </a:solidFill>
                      </a:endParaRPr>
                    </a:p>
                  </a:txBody>
                  <a:tcPr anchor="ctr">
                    <a:solidFill>
                      <a:schemeClr val="accent2">
                        <a:lumMod val="75000"/>
                      </a:schemeClr>
                    </a:solidFill>
                  </a:tcPr>
                </a:tc>
                <a:tc>
                  <a:txBody>
                    <a:bodyPr/>
                    <a:lstStyle/>
                    <a:p>
                      <a:pPr marL="0" indent="0" algn="ctr">
                        <a:buNone/>
                      </a:pPr>
                      <a:r>
                        <a:rPr lang="en-US" dirty="0">
                          <a:solidFill>
                            <a:schemeClr val="bg1"/>
                          </a:solidFill>
                        </a:rPr>
                        <a:t>80%</a:t>
                      </a:r>
                    </a:p>
                  </a:txBody>
                  <a:tcPr anchor="ctr" anchorCtr="1">
                    <a:solidFill>
                      <a:schemeClr val="accent2">
                        <a:lumMod val="75000"/>
                      </a:schemeClr>
                    </a:solidFill>
                  </a:tcPr>
                </a:tc>
                <a:tc>
                  <a:txBody>
                    <a:bodyPr/>
                    <a:lstStyle/>
                    <a:p>
                      <a:pPr algn="ctr"/>
                      <a:r>
                        <a:rPr lang="en-US" dirty="0">
                          <a:solidFill>
                            <a:schemeClr val="bg1"/>
                          </a:solidFill>
                        </a:rPr>
                        <a:t>80%</a:t>
                      </a:r>
                    </a:p>
                  </a:txBody>
                  <a:tcPr anchor="ctr" anchorCtr="1">
                    <a:solidFill>
                      <a:schemeClr val="accent2">
                        <a:lumMod val="75000"/>
                      </a:schemeClr>
                    </a:solidFill>
                  </a:tcPr>
                </a:tc>
                <a:extLst>
                  <a:ext uri="{0D108BD9-81ED-4DB2-BD59-A6C34878D82A}">
                    <a16:rowId xmlns:a16="http://schemas.microsoft.com/office/drawing/2014/main" val="10001"/>
                  </a:ext>
                </a:extLst>
              </a:tr>
              <a:tr h="510605">
                <a:tc>
                  <a:txBody>
                    <a:bodyPr/>
                    <a:lstStyle/>
                    <a:p>
                      <a:pPr algn="l"/>
                      <a:r>
                        <a:rPr lang="en-US" dirty="0">
                          <a:solidFill>
                            <a:schemeClr val="bg1"/>
                          </a:solidFill>
                        </a:rPr>
                        <a:t>Quizzes</a:t>
                      </a:r>
                    </a:p>
                  </a:txBody>
                  <a:tcPr anchor="ctr">
                    <a:solidFill>
                      <a:schemeClr val="accent2">
                        <a:lumMod val="75000"/>
                      </a:schemeClr>
                    </a:solidFill>
                  </a:tcPr>
                </a:tc>
                <a:tc>
                  <a:txBody>
                    <a:bodyPr/>
                    <a:lstStyle/>
                    <a:p>
                      <a:pPr algn="ctr"/>
                      <a:r>
                        <a:rPr lang="en-US" dirty="0">
                          <a:solidFill>
                            <a:schemeClr val="bg1"/>
                          </a:solidFill>
                        </a:rPr>
                        <a:t>20%</a:t>
                      </a:r>
                    </a:p>
                  </a:txBody>
                  <a:tcPr anchor="ctr" anchorCtr="1">
                    <a:solidFill>
                      <a:schemeClr val="accent2">
                        <a:lumMod val="75000"/>
                      </a:schemeClr>
                    </a:solidFill>
                  </a:tcPr>
                </a:tc>
                <a:tc>
                  <a:txBody>
                    <a:bodyPr/>
                    <a:lstStyle/>
                    <a:p>
                      <a:pPr algn="ctr"/>
                      <a:r>
                        <a:rPr lang="en-US" dirty="0">
                          <a:solidFill>
                            <a:schemeClr val="bg1"/>
                          </a:solidFill>
                        </a:rPr>
                        <a:t>100%</a:t>
                      </a:r>
                    </a:p>
                  </a:txBody>
                  <a:tcPr anchor="ctr" anchorCtr="1">
                    <a:solidFill>
                      <a:schemeClr val="accent2">
                        <a:lumMod val="75000"/>
                      </a:schemeClr>
                    </a:solidFill>
                  </a:tcPr>
                </a:tc>
                <a:extLst>
                  <a:ext uri="{0D108BD9-81ED-4DB2-BD59-A6C34878D82A}">
                    <a16:rowId xmlns:a16="http://schemas.microsoft.com/office/drawing/2014/main" val="10004"/>
                  </a:ext>
                </a:extLst>
              </a:tr>
            </a:tbl>
          </a:graphicData>
        </a:graphic>
      </p:graphicFrame>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CE3FF68B-101A-4FD7-B3B4-58E0491E3B2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Simple Definitions</a:t>
            </a:r>
          </a:p>
        </p:txBody>
      </p:sp>
      <p:sp>
        <p:nvSpPr>
          <p:cNvPr id="117763" name="Rectangle 3">
            <a:extLst>
              <a:ext uri="{FF2B5EF4-FFF2-40B4-BE49-F238E27FC236}">
                <a16:creationId xmlns:a16="http://schemas.microsoft.com/office/drawing/2014/main" id="{C3324F27-FC57-4DEA-BBC6-1FDF4F2DAD67}"/>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Lowest score that is greater than 65% of the scores.</a:t>
            </a:r>
          </a:p>
          <a:p>
            <a:pPr eaLnBrk="1" hangingPunct="1"/>
            <a:r>
              <a:rPr lang="en-US" altLang="en-US">
                <a:ea typeface="ＭＳ Ｐゴシック" panose="020B0600070205080204" pitchFamily="34" charset="-128"/>
              </a:rPr>
              <a:t>Lowest score that is greater than </a:t>
            </a:r>
            <a:r>
              <a:rPr lang="en-US" altLang="en-US" b="1">
                <a:ea typeface="ＭＳ Ｐゴシック" panose="020B0600070205080204" pitchFamily="34" charset="-128"/>
              </a:rPr>
              <a:t>or equal</a:t>
            </a:r>
            <a:r>
              <a:rPr lang="en-US" altLang="en-US">
                <a:ea typeface="ＭＳ Ｐゴシック" panose="020B0600070205080204" pitchFamily="34" charset="-128"/>
              </a:rPr>
              <a:t> to 65% of the scores</a:t>
            </a:r>
          </a:p>
        </p:txBody>
      </p:sp>
    </p:spTree>
    <p:custDataLst>
      <p:tags r:id="rId1"/>
    </p:custDataLst>
  </p:cSld>
  <p:clrMapOvr>
    <a:masterClrMapping/>
  </p:clrMapOvr>
  <p:transition advClick="0" advTm="41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796FCC51-3610-4576-8327-D84002A6118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Rounding?</a:t>
            </a:r>
          </a:p>
        </p:txBody>
      </p:sp>
      <p:sp>
        <p:nvSpPr>
          <p:cNvPr id="119811" name="Rectangle 3">
            <a:extLst>
              <a:ext uri="{FF2B5EF4-FFF2-40B4-BE49-F238E27FC236}">
                <a16:creationId xmlns:a16="http://schemas.microsoft.com/office/drawing/2014/main" id="{2CC2129C-FD3A-42CA-B61E-EED07A22AE0A}"/>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Neither definition is explicit about rounding.</a:t>
            </a:r>
          </a:p>
          <a:p>
            <a:pPr eaLnBrk="1" hangingPunct="1"/>
            <a:r>
              <a:rPr lang="en-US" altLang="en-US">
                <a:ea typeface="ＭＳ Ｐゴシック" panose="020B0600070205080204" pitchFamily="34" charset="-128"/>
              </a:rPr>
              <a:t>What score is higher than 65% of 50 scores?</a:t>
            </a:r>
          </a:p>
        </p:txBody>
      </p:sp>
    </p:spTree>
    <p:custDataLst>
      <p:tags r:id="rId1"/>
    </p:custDataLst>
  </p:cSld>
  <p:clrMapOvr>
    <a:masterClrMapping/>
  </p:clrMapOvr>
  <p:transition advClick="0" advTm="23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F426D6E-A087-4450-BD67-4DAD2C16CF8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Definition 3</a:t>
            </a:r>
          </a:p>
        </p:txBody>
      </p:sp>
      <p:sp>
        <p:nvSpPr>
          <p:cNvPr id="121859" name="Rectangle 3">
            <a:extLst>
              <a:ext uri="{FF2B5EF4-FFF2-40B4-BE49-F238E27FC236}">
                <a16:creationId xmlns:a16="http://schemas.microsoft.com/office/drawing/2014/main" id="{934E0C12-5927-452C-B0E1-0BF1BE3D1EFD}"/>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More complex</a:t>
            </a:r>
          </a:p>
          <a:p>
            <a:pPr eaLnBrk="1" hangingPunct="1"/>
            <a:r>
              <a:rPr lang="en-US" altLang="en-US">
                <a:ea typeface="ＭＳ Ｐゴシック" panose="020B0600070205080204" pitchFamily="34" charset="-128"/>
              </a:rPr>
              <a:t>Explicit about rounding</a:t>
            </a:r>
          </a:p>
          <a:p>
            <a:pPr eaLnBrk="1" hangingPunct="1"/>
            <a:r>
              <a:rPr lang="en-US" altLang="en-US">
                <a:ea typeface="ＭＳ Ｐゴシック" panose="020B0600070205080204" pitchFamily="34" charset="-128"/>
              </a:rPr>
              <a:t>Compromise between first two definitions</a:t>
            </a:r>
          </a:p>
          <a:p>
            <a:pPr eaLnBrk="1" hangingPunct="1"/>
            <a:r>
              <a:rPr lang="en-US" altLang="en-US">
                <a:ea typeface="ＭＳ Ｐゴシック" panose="020B0600070205080204" pitchFamily="34" charset="-128"/>
              </a:rPr>
              <a:t>Makes the median the 50th percentile</a:t>
            </a:r>
          </a:p>
          <a:p>
            <a:pPr eaLnBrk="1" hangingPunct="1"/>
            <a:r>
              <a:rPr lang="en-US" altLang="en-US">
                <a:ea typeface="ＭＳ Ｐゴシック" panose="020B0600070205080204" pitchFamily="34" charset="-128"/>
              </a:rPr>
              <a:t>Covered in the text</a:t>
            </a:r>
          </a:p>
        </p:txBody>
      </p:sp>
    </p:spTree>
    <p:custDataLst>
      <p:tags r:id="rId1"/>
    </p:custDataLst>
  </p:cSld>
  <p:clrMapOvr>
    <a:masterClrMapping/>
  </p:clrMapOvr>
  <p:transition advClick="0" advTm="34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82927C9-5E21-4E38-BEEB-334F3BB82A5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Scales of Measurement</a:t>
            </a:r>
          </a:p>
        </p:txBody>
      </p:sp>
      <p:sp>
        <p:nvSpPr>
          <p:cNvPr id="123907" name="Rectangle 3">
            <a:extLst>
              <a:ext uri="{FF2B5EF4-FFF2-40B4-BE49-F238E27FC236}">
                <a16:creationId xmlns:a16="http://schemas.microsoft.com/office/drawing/2014/main" id="{2FC49260-1FC9-441A-8F05-15ECA31B4596}"/>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We </a:t>
            </a:r>
            <a:r>
              <a:rPr lang="en-US" altLang="en-US" b="1">
                <a:ea typeface="ＭＳ Ｐゴシック" panose="020B0600070205080204" pitchFamily="34" charset="-128"/>
              </a:rPr>
              <a:t>measure </a:t>
            </a:r>
            <a:r>
              <a:rPr lang="en-US" altLang="en-US">
                <a:ea typeface="ＭＳ Ｐゴシック" panose="020B0600070205080204" pitchFamily="34" charset="-128"/>
              </a:rPr>
              <a:t>our dependent variables</a:t>
            </a:r>
          </a:p>
          <a:p>
            <a:pPr eaLnBrk="1" hangingPunct="1"/>
            <a:r>
              <a:rPr lang="en-US" altLang="en-US">
                <a:ea typeface="ＭＳ Ｐゴシック" panose="020B0600070205080204" pitchFamily="34" charset="-128"/>
              </a:rPr>
              <a:t>Different types are measured differently.</a:t>
            </a:r>
          </a:p>
        </p:txBody>
      </p:sp>
    </p:spTree>
    <p:custDataLst>
      <p:tags r:id="rId1"/>
    </p:custDataLst>
  </p:cSld>
  <p:clrMapOvr>
    <a:masterClrMapping/>
  </p:clrMapOvr>
  <p:transition spd="slow" advClick="0" advTm="40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DF7A80B-C3D3-4513-A6AA-D59713DB70BC}"/>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Types of Scales</a:t>
            </a:r>
          </a:p>
        </p:txBody>
      </p:sp>
      <p:sp>
        <p:nvSpPr>
          <p:cNvPr id="125955" name="Rectangle 3">
            <a:extLst>
              <a:ext uri="{FF2B5EF4-FFF2-40B4-BE49-F238E27FC236}">
                <a16:creationId xmlns:a16="http://schemas.microsoft.com/office/drawing/2014/main" id="{15E018A9-6C13-4406-8067-F582395FAF73}"/>
              </a:ext>
            </a:extLst>
          </p:cNvPr>
          <p:cNvSpPr>
            <a:spLocks noGrp="1" noChangeArrowheads="1"/>
          </p:cNvSpPr>
          <p:nvPr>
            <p:ph type="body" idx="4294967295"/>
          </p:nvPr>
        </p:nvSpPr>
        <p:spPr>
          <a:xfrm>
            <a:off x="0" y="1600200"/>
            <a:ext cx="8229600" cy="4525963"/>
          </a:xfrm>
        </p:spPr>
        <p:txBody>
          <a:bodyPr/>
          <a:lstStyle/>
          <a:p>
            <a:pPr eaLnBrk="1" hangingPunct="1"/>
            <a:r>
              <a:rPr lang="en-US" altLang="en-US">
                <a:ea typeface="ＭＳ Ｐゴシック" panose="020B0600070205080204" pitchFamily="34" charset="-128"/>
              </a:rPr>
              <a:t>Four fundamental scales:</a:t>
            </a:r>
          </a:p>
          <a:p>
            <a:pPr lvl="1" eaLnBrk="1" hangingPunct="1"/>
            <a:r>
              <a:rPr lang="en-US" altLang="en-US">
                <a:ea typeface="ＭＳ Ｐゴシック" panose="020B0600070205080204" pitchFamily="34" charset="-128"/>
              </a:rPr>
              <a:t>Nominal</a:t>
            </a:r>
          </a:p>
          <a:p>
            <a:pPr lvl="1" eaLnBrk="1" hangingPunct="1"/>
            <a:r>
              <a:rPr lang="en-US" altLang="en-US">
                <a:ea typeface="ＭＳ Ｐゴシック" panose="020B0600070205080204" pitchFamily="34" charset="-128"/>
              </a:rPr>
              <a:t>Ordinal</a:t>
            </a:r>
          </a:p>
          <a:p>
            <a:pPr lvl="1" eaLnBrk="1" hangingPunct="1"/>
            <a:r>
              <a:rPr lang="en-US" altLang="en-US">
                <a:ea typeface="ＭＳ Ｐゴシック" panose="020B0600070205080204" pitchFamily="34" charset="-128"/>
              </a:rPr>
              <a:t>Interval</a:t>
            </a:r>
          </a:p>
          <a:p>
            <a:pPr lvl="1" eaLnBrk="1" hangingPunct="1"/>
            <a:r>
              <a:rPr lang="en-US" altLang="en-US">
                <a:ea typeface="ＭＳ Ｐゴシック" panose="020B0600070205080204" pitchFamily="34" charset="-128"/>
              </a:rPr>
              <a:t>Ratio</a:t>
            </a:r>
          </a:p>
        </p:txBody>
      </p:sp>
    </p:spTree>
    <p:custDataLst>
      <p:tags r:id="rId1"/>
    </p:custDataLst>
  </p:cSld>
  <p:clrMapOvr>
    <a:masterClrMapping/>
  </p:clrMapOvr>
  <p:transition spd="slow" advClick="0" advTm="26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0E579C-98AC-44E4-BEAB-F86743E53E3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Nominal Scales</a:t>
            </a:r>
          </a:p>
        </p:txBody>
      </p:sp>
      <p:sp>
        <p:nvSpPr>
          <p:cNvPr id="128003" name="Rectangle 3">
            <a:extLst>
              <a:ext uri="{FF2B5EF4-FFF2-40B4-BE49-F238E27FC236}">
                <a16:creationId xmlns:a16="http://schemas.microsoft.com/office/drawing/2014/main" id="{E7897B8A-7DA7-4C67-8F19-D6B683B6C1F7}"/>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ea typeface="ＭＳ Ｐゴシック" panose="020B0600070205080204" pitchFamily="34" charset="-128"/>
              </a:rPr>
              <a:t>Nominal:</a:t>
            </a:r>
          </a:p>
          <a:p>
            <a:pPr lvl="1" eaLnBrk="1" hangingPunct="1">
              <a:lnSpc>
                <a:spcPct val="90000"/>
              </a:lnSpc>
            </a:pPr>
            <a:r>
              <a:rPr lang="en-US" altLang="en-US">
                <a:ea typeface="ＭＳ Ｐゴシック" panose="020B0600070205080204" pitchFamily="34" charset="-128"/>
              </a:rPr>
              <a:t>names or categorizes</a:t>
            </a:r>
          </a:p>
          <a:p>
            <a:pPr lvl="1" eaLnBrk="1" hangingPunct="1">
              <a:lnSpc>
                <a:spcPct val="90000"/>
              </a:lnSpc>
            </a:pPr>
            <a:r>
              <a:rPr lang="en-US" altLang="en-US">
                <a:ea typeface="ＭＳ Ｐゴシック" panose="020B0600070205080204" pitchFamily="34" charset="-128"/>
              </a:rPr>
              <a:t>examples include:</a:t>
            </a:r>
          </a:p>
          <a:p>
            <a:pPr lvl="2" eaLnBrk="1" hangingPunct="1">
              <a:lnSpc>
                <a:spcPct val="90000"/>
              </a:lnSpc>
            </a:pPr>
            <a:r>
              <a:rPr lang="en-US" altLang="en-US">
                <a:latin typeface="Times" panose="02020603050405020304" pitchFamily="18" charset="0"/>
                <a:ea typeface="ＭＳ Ｐゴシック" panose="020B0600070205080204" pitchFamily="34" charset="-128"/>
              </a:rPr>
              <a:t>gender</a:t>
            </a:r>
          </a:p>
          <a:p>
            <a:pPr lvl="2" eaLnBrk="1" hangingPunct="1">
              <a:lnSpc>
                <a:spcPct val="90000"/>
              </a:lnSpc>
            </a:pPr>
            <a:r>
              <a:rPr lang="en-US" altLang="en-US">
                <a:latin typeface="Times" panose="02020603050405020304" pitchFamily="18" charset="0"/>
                <a:ea typeface="ＭＳ Ｐゴシック" panose="020B0600070205080204" pitchFamily="34" charset="-128"/>
              </a:rPr>
              <a:t>handedness</a:t>
            </a:r>
          </a:p>
          <a:p>
            <a:pPr lvl="2" eaLnBrk="1" hangingPunct="1">
              <a:lnSpc>
                <a:spcPct val="90000"/>
              </a:lnSpc>
            </a:pPr>
            <a:r>
              <a:rPr lang="en-US" altLang="en-US">
                <a:latin typeface="Times" panose="02020603050405020304" pitchFamily="18" charset="0"/>
                <a:ea typeface="ＭＳ Ｐゴシック" panose="020B0600070205080204" pitchFamily="34" charset="-128"/>
              </a:rPr>
              <a:t>favorite color</a:t>
            </a:r>
          </a:p>
          <a:p>
            <a:pPr lvl="2" eaLnBrk="1" hangingPunct="1">
              <a:lnSpc>
                <a:spcPct val="90000"/>
              </a:lnSpc>
            </a:pPr>
            <a:r>
              <a:rPr lang="en-US" altLang="en-US">
                <a:latin typeface="Times" panose="02020603050405020304" pitchFamily="18" charset="0"/>
                <a:ea typeface="ＭＳ Ｐゴシック" panose="020B0600070205080204" pitchFamily="34" charset="-128"/>
              </a:rPr>
              <a:t>religion</a:t>
            </a:r>
          </a:p>
          <a:p>
            <a:pPr lvl="1" eaLnBrk="1" hangingPunct="1">
              <a:lnSpc>
                <a:spcPct val="90000"/>
              </a:lnSpc>
            </a:pPr>
            <a:r>
              <a:rPr lang="en-US" altLang="en-US">
                <a:ea typeface="ＭＳ Ｐゴシック" panose="020B0600070205080204" pitchFamily="34" charset="-128"/>
              </a:rPr>
              <a:t>lowest level of measurement</a:t>
            </a:r>
          </a:p>
        </p:txBody>
      </p:sp>
    </p:spTree>
    <p:custDataLst>
      <p:tags r:id="rId1"/>
    </p:custDataLst>
  </p:cSld>
  <p:clrMapOvr>
    <a:masterClrMapping/>
  </p:clrMapOvr>
  <p:transition spd="slow" advClick="0" advTm="33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10946C3-4478-4CB1-A902-34967702434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Ordinal Scales</a:t>
            </a:r>
          </a:p>
        </p:txBody>
      </p:sp>
      <p:sp>
        <p:nvSpPr>
          <p:cNvPr id="130051" name="Rectangle 3">
            <a:extLst>
              <a:ext uri="{FF2B5EF4-FFF2-40B4-BE49-F238E27FC236}">
                <a16:creationId xmlns:a16="http://schemas.microsoft.com/office/drawing/2014/main" id="{11E77871-556C-4381-BD49-44453EED4720}"/>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a:ea typeface="ＭＳ Ｐゴシック" panose="020B0600070205080204" pitchFamily="34" charset="-128"/>
              </a:rPr>
              <a:t>Ordinal:</a:t>
            </a:r>
          </a:p>
          <a:p>
            <a:pPr lvl="1" eaLnBrk="1" hangingPunct="1">
              <a:lnSpc>
                <a:spcPct val="90000"/>
              </a:lnSpc>
            </a:pPr>
            <a:r>
              <a:rPr lang="en-US" altLang="en-US">
                <a:ea typeface="ＭＳ Ｐゴシック" panose="020B0600070205080204" pitchFamily="34" charset="-128"/>
              </a:rPr>
              <a:t>names or categorizes </a:t>
            </a:r>
            <a:r>
              <a:rPr lang="en-US" altLang="en-US" b="1">
                <a:ea typeface="ＭＳ Ｐゴシック" panose="020B0600070205080204" pitchFamily="34" charset="-128"/>
              </a:rPr>
              <a:t>and the order is meaningful</a:t>
            </a:r>
            <a:endParaRPr lang="en-US" altLang="en-US">
              <a:ea typeface="ＭＳ Ｐゴシック" panose="020B0600070205080204" pitchFamily="34" charset="-128"/>
            </a:endParaRPr>
          </a:p>
          <a:p>
            <a:pPr lvl="1" eaLnBrk="1" hangingPunct="1">
              <a:lnSpc>
                <a:spcPct val="90000"/>
              </a:lnSpc>
            </a:pPr>
            <a:r>
              <a:rPr lang="en-US" altLang="en-US">
                <a:ea typeface="ＭＳ Ｐゴシック" panose="020B0600070205080204" pitchFamily="34" charset="-128"/>
              </a:rPr>
              <a:t>examples include:</a:t>
            </a:r>
          </a:p>
          <a:p>
            <a:pPr lvl="2" eaLnBrk="1" hangingPunct="1">
              <a:lnSpc>
                <a:spcPct val="90000"/>
              </a:lnSpc>
            </a:pPr>
            <a:r>
              <a:rPr lang="en-US" altLang="en-US">
                <a:latin typeface="Times" panose="02020603050405020304" pitchFamily="18" charset="0"/>
                <a:ea typeface="ＭＳ Ｐゴシック" panose="020B0600070205080204" pitchFamily="34" charset="-128"/>
              </a:rPr>
              <a:t>consumer satisfaction ratings</a:t>
            </a:r>
          </a:p>
          <a:p>
            <a:pPr lvl="2" eaLnBrk="1" hangingPunct="1">
              <a:lnSpc>
                <a:spcPct val="90000"/>
              </a:lnSpc>
            </a:pPr>
            <a:r>
              <a:rPr lang="en-US" altLang="en-US">
                <a:latin typeface="Times" panose="02020603050405020304" pitchFamily="18" charset="0"/>
                <a:ea typeface="ＭＳ Ｐゴシック" panose="020B0600070205080204" pitchFamily="34" charset="-128"/>
              </a:rPr>
              <a:t>military rank</a:t>
            </a:r>
          </a:p>
          <a:p>
            <a:pPr lvl="2" eaLnBrk="1" hangingPunct="1">
              <a:lnSpc>
                <a:spcPct val="90000"/>
              </a:lnSpc>
            </a:pPr>
            <a:r>
              <a:rPr lang="en-US" altLang="en-US">
                <a:latin typeface="Times" panose="02020603050405020304" pitchFamily="18" charset="0"/>
                <a:ea typeface="ＭＳ Ｐゴシック" panose="020B0600070205080204" pitchFamily="34" charset="-128"/>
              </a:rPr>
              <a:t>class ranking</a:t>
            </a:r>
          </a:p>
        </p:txBody>
      </p:sp>
    </p:spTree>
    <p:custDataLst>
      <p:tags r:id="rId1"/>
    </p:custDataLst>
  </p:cSld>
  <p:clrMapOvr>
    <a:masterClrMapping/>
  </p:clrMapOvr>
  <p:transition spd="slow" advClick="0" advTm="71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AAA39BF-91C9-4022-9B5D-96C8FDAC0091}"/>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Limitations of Ordinal Scales</a:t>
            </a:r>
          </a:p>
        </p:txBody>
      </p:sp>
      <p:sp>
        <p:nvSpPr>
          <p:cNvPr id="132099" name="Rectangle 3">
            <a:extLst>
              <a:ext uri="{FF2B5EF4-FFF2-40B4-BE49-F238E27FC236}">
                <a16:creationId xmlns:a16="http://schemas.microsoft.com/office/drawing/2014/main" id="{8F27378E-B76E-4F37-A861-1580E3868087}"/>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endParaRPr lang="en-US" altLang="en-US" sz="3056">
              <a:ea typeface="ＭＳ Ｐゴシック" panose="020B0600070205080204" pitchFamily="34" charset="-128"/>
            </a:endParaRPr>
          </a:p>
          <a:p>
            <a:pPr eaLnBrk="1" hangingPunct="1">
              <a:lnSpc>
                <a:spcPct val="90000"/>
              </a:lnSpc>
            </a:pPr>
            <a:r>
              <a:rPr lang="en-US" altLang="en-US" sz="3056">
                <a:ea typeface="ＭＳ Ｐゴシック" panose="020B0600070205080204" pitchFamily="34" charset="-128"/>
              </a:rPr>
              <a:t>Ordinal scales are limited:</a:t>
            </a:r>
          </a:p>
          <a:p>
            <a:pPr lvl="1" eaLnBrk="1" hangingPunct="1">
              <a:lnSpc>
                <a:spcPct val="90000"/>
              </a:lnSpc>
            </a:pPr>
            <a:r>
              <a:rPr lang="en-US" altLang="en-US" sz="2722">
                <a:ea typeface="ＭＳ Ｐゴシック" panose="020B0600070205080204" pitchFamily="34" charset="-128"/>
              </a:rPr>
              <a:t>can’t assume the differences between adjacent scale values are equal</a:t>
            </a:r>
          </a:p>
          <a:p>
            <a:pPr lvl="1" eaLnBrk="1" hangingPunct="1">
              <a:lnSpc>
                <a:spcPct val="90000"/>
              </a:lnSpc>
            </a:pPr>
            <a:r>
              <a:rPr lang="en-US" altLang="en-US" sz="2722">
                <a:ea typeface="ＭＳ Ｐゴシック" panose="020B0600070205080204" pitchFamily="34" charset="-128"/>
              </a:rPr>
              <a:t>Can’t make this assumption even if the labels are numbers, not words</a:t>
            </a:r>
          </a:p>
          <a:p>
            <a:pPr lvl="1" eaLnBrk="1" hangingPunct="1">
              <a:lnSpc>
                <a:spcPct val="90000"/>
              </a:lnSpc>
            </a:pPr>
            <a:endParaRPr lang="en-US" altLang="en-US" sz="2722">
              <a:ea typeface="ＭＳ Ｐゴシック" panose="020B0600070205080204" pitchFamily="34" charset="-128"/>
            </a:endParaRPr>
          </a:p>
          <a:p>
            <a:pPr lvl="1" eaLnBrk="1" hangingPunct="1">
              <a:lnSpc>
                <a:spcPct val="90000"/>
              </a:lnSpc>
            </a:pPr>
            <a:endParaRPr lang="en-US" altLang="en-US" sz="2722">
              <a:ea typeface="ＭＳ Ｐゴシック" panose="020B0600070205080204" pitchFamily="34" charset="-128"/>
            </a:endParaRPr>
          </a:p>
        </p:txBody>
      </p:sp>
    </p:spTree>
    <p:custDataLst>
      <p:tags r:id="rId1"/>
    </p:custDataLst>
  </p:cSld>
  <p:clrMapOvr>
    <a:masterClrMapping/>
  </p:clrMapOvr>
  <p:transition spd="slow" advClick="0" advTm="83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395F42B6-4551-4BCC-8107-224BA8ECDA12}"/>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Interval Scales</a:t>
            </a:r>
          </a:p>
        </p:txBody>
      </p:sp>
      <p:sp>
        <p:nvSpPr>
          <p:cNvPr id="134147" name="Rectangle 3">
            <a:extLst>
              <a:ext uri="{FF2B5EF4-FFF2-40B4-BE49-F238E27FC236}">
                <a16:creationId xmlns:a16="http://schemas.microsoft.com/office/drawing/2014/main" id="{4E16C1D7-00C1-417C-BC17-483AF7FAD42E}"/>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sz="3056">
                <a:ea typeface="ＭＳ Ｐゴシック" panose="020B0600070205080204" pitchFamily="34" charset="-128"/>
              </a:rPr>
              <a:t>Interval:</a:t>
            </a:r>
          </a:p>
          <a:p>
            <a:pPr lvl="1" eaLnBrk="1" hangingPunct="1">
              <a:lnSpc>
                <a:spcPct val="90000"/>
              </a:lnSpc>
            </a:pPr>
            <a:r>
              <a:rPr lang="en-US" altLang="en-US">
                <a:ea typeface="ＭＳ Ｐゴシック" panose="020B0600070205080204" pitchFamily="34" charset="-128"/>
              </a:rPr>
              <a:t>names or categorizes, the order is meaningful, and </a:t>
            </a:r>
            <a:r>
              <a:rPr lang="en-US" altLang="en-US" b="1">
                <a:ea typeface="ＭＳ Ｐゴシック" panose="020B0600070205080204" pitchFamily="34" charset="-128"/>
              </a:rPr>
              <a:t>intervals have the same interpretation</a:t>
            </a:r>
            <a:endParaRPr lang="en-US" altLang="en-US">
              <a:ea typeface="ＭＳ Ｐゴシック" panose="020B0600070205080204" pitchFamily="34" charset="-128"/>
            </a:endParaRPr>
          </a:p>
          <a:p>
            <a:pPr lvl="1" eaLnBrk="1" hangingPunct="1">
              <a:lnSpc>
                <a:spcPct val="90000"/>
              </a:lnSpc>
            </a:pPr>
            <a:r>
              <a:rPr lang="en-US" altLang="en-US">
                <a:ea typeface="ＭＳ Ｐゴシック" panose="020B0600070205080204" pitchFamily="34" charset="-128"/>
              </a:rPr>
              <a:t>example: </a:t>
            </a:r>
          </a:p>
          <a:p>
            <a:pPr lvl="2" eaLnBrk="1" hangingPunct="1">
              <a:lnSpc>
                <a:spcPct val="90000"/>
              </a:lnSpc>
            </a:pPr>
            <a:r>
              <a:rPr lang="en-US" altLang="en-US" sz="2722">
                <a:latin typeface="Times" panose="02020603050405020304" pitchFamily="18" charset="0"/>
                <a:ea typeface="ＭＳ Ｐゴシック" panose="020B0600070205080204" pitchFamily="34" charset="-128"/>
              </a:rPr>
              <a:t>Fahrenheit temperature scale</a:t>
            </a:r>
          </a:p>
          <a:p>
            <a:pPr lvl="1" eaLnBrk="1" hangingPunct="1">
              <a:lnSpc>
                <a:spcPct val="90000"/>
              </a:lnSpc>
            </a:pPr>
            <a:r>
              <a:rPr lang="en-US" altLang="en-US" sz="2722">
                <a:ea typeface="ＭＳ Ｐゴシック" panose="020B0600070205080204" pitchFamily="34" charset="-128"/>
              </a:rPr>
              <a:t>problem:  No true zero point</a:t>
            </a:r>
          </a:p>
        </p:txBody>
      </p:sp>
    </p:spTree>
    <p:custDataLst>
      <p:tags r:id="rId1"/>
    </p:custDataLst>
  </p:cSld>
  <p:clrMapOvr>
    <a:masterClrMapping/>
  </p:clrMapOvr>
  <p:transition spd="slow" advClick="0" advTm="118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DF8A0D18-F280-4C0E-9DF2-0E6492402AD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Ratio Scales</a:t>
            </a:r>
          </a:p>
        </p:txBody>
      </p:sp>
      <p:sp>
        <p:nvSpPr>
          <p:cNvPr id="136195" name="Rectangle 3">
            <a:extLst>
              <a:ext uri="{FF2B5EF4-FFF2-40B4-BE49-F238E27FC236}">
                <a16:creationId xmlns:a16="http://schemas.microsoft.com/office/drawing/2014/main" id="{E13198F6-7F85-4D7B-8182-F13D10D3A6F3}"/>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sz="3056">
                <a:ea typeface="ＭＳ Ｐゴシック" panose="020B0600070205080204" pitchFamily="34" charset="-128"/>
              </a:rPr>
              <a:t>Ratio:</a:t>
            </a:r>
          </a:p>
          <a:p>
            <a:pPr lvl="2" eaLnBrk="1" hangingPunct="1">
              <a:lnSpc>
                <a:spcPct val="90000"/>
              </a:lnSpc>
            </a:pPr>
            <a:r>
              <a:rPr lang="en-US" altLang="en-US" sz="2722">
                <a:latin typeface="Times" panose="02020603050405020304" pitchFamily="18" charset="0"/>
                <a:ea typeface="ＭＳ Ｐゴシック" panose="020B0600070205080204" pitchFamily="34" charset="-128"/>
              </a:rPr>
              <a:t>highest and most informative scale</a:t>
            </a:r>
          </a:p>
          <a:p>
            <a:pPr lvl="2" eaLnBrk="1" hangingPunct="1">
              <a:lnSpc>
                <a:spcPct val="90000"/>
              </a:lnSpc>
            </a:pPr>
            <a:r>
              <a:rPr lang="en-US" altLang="en-US" sz="2722">
                <a:latin typeface="Times" panose="02020603050405020304" pitchFamily="18" charset="0"/>
                <a:ea typeface="ＭＳ Ｐゴシック" panose="020B0600070205080204" pitchFamily="34" charset="-128"/>
              </a:rPr>
              <a:t>contains the qualities of the nominal, ordinal, and interval scales </a:t>
            </a:r>
            <a:r>
              <a:rPr lang="en-US" altLang="en-US" sz="2722" b="1">
                <a:latin typeface="Times" panose="02020603050405020304" pitchFamily="18" charset="0"/>
                <a:ea typeface="ＭＳ Ｐゴシック" panose="020B0600070205080204" pitchFamily="34" charset="-128"/>
              </a:rPr>
              <a:t>with the addition of an absolute zero point</a:t>
            </a:r>
            <a:endParaRPr lang="en-US" altLang="en-US" sz="2722">
              <a:latin typeface="Times" panose="02020603050405020304" pitchFamily="18" charset="0"/>
              <a:ea typeface="ＭＳ Ｐゴシック" panose="020B0600070205080204" pitchFamily="34" charset="-128"/>
            </a:endParaRPr>
          </a:p>
          <a:p>
            <a:pPr lvl="2" eaLnBrk="1" hangingPunct="1">
              <a:lnSpc>
                <a:spcPct val="90000"/>
              </a:lnSpc>
            </a:pPr>
            <a:r>
              <a:rPr lang="en-US" altLang="en-US" sz="2722">
                <a:latin typeface="Times" panose="02020603050405020304" pitchFamily="18" charset="0"/>
                <a:ea typeface="ＭＳ Ｐゴシック" panose="020B0600070205080204" pitchFamily="34" charset="-128"/>
              </a:rPr>
              <a:t>example: amount of money -- zero money indicates the absence of money</a:t>
            </a:r>
          </a:p>
          <a:p>
            <a:pPr lvl="1" eaLnBrk="1" hangingPunct="1">
              <a:lnSpc>
                <a:spcPct val="90000"/>
              </a:lnSpc>
            </a:pPr>
            <a:endParaRPr lang="en-US" altLang="en-US" sz="2722">
              <a:ea typeface="ＭＳ Ｐゴシック" panose="020B0600070205080204" pitchFamily="34" charset="-128"/>
            </a:endParaRPr>
          </a:p>
        </p:txBody>
      </p:sp>
    </p:spTree>
    <p:custDataLst>
      <p:tags r:id="rId1"/>
    </p:custDataLst>
  </p:cSld>
  <p:clrMapOvr>
    <a:masterClrMapping/>
  </p:clrMapOvr>
  <p:transition spd="slow" advClick="0" advTm="66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7221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5" name="Rounded Rectangle 4"/>
          <p:cNvSpPr/>
          <p:nvPr/>
        </p:nvSpPr>
        <p:spPr>
          <a:xfrm>
            <a:off x="990600" y="2362200"/>
            <a:ext cx="6841437" cy="2553891"/>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buFont typeface="+mj-lt"/>
              <a:buAutoNum type="arabicPeriod"/>
            </a:pPr>
            <a:r>
              <a:rPr lang="en-US" b="1" dirty="0">
                <a:solidFill>
                  <a:prstClr val="white"/>
                </a:solidFill>
                <a:latin typeface="Arial" panose="020B0604020202020204" pitchFamily="34" charset="0"/>
                <a:cs typeface="Arial" panose="020B0604020202020204" pitchFamily="34" charset="0"/>
              </a:rPr>
              <a:t>You can reach me via email: </a:t>
            </a:r>
            <a:r>
              <a:rPr lang="en-US" b="1" dirty="0">
                <a:solidFill>
                  <a:srgbClr val="FFFF00"/>
                </a:solidFill>
                <a:latin typeface="Arial" panose="020B0604020202020204" pitchFamily="34" charset="0"/>
                <a:cs typeface="Arial" panose="020B0604020202020204" pitchFamily="34" charset="0"/>
              </a:rPr>
              <a:t>anilchaturvedi@uchicago.edu</a:t>
            </a:r>
          </a:p>
          <a:p>
            <a:pPr marL="457200" indent="-457200">
              <a:buFont typeface="+mj-lt"/>
              <a:buAutoNum type="arabicPeriod"/>
            </a:pPr>
            <a:r>
              <a:rPr lang="en-US" b="1" dirty="0">
                <a:solidFill>
                  <a:schemeClr val="bg1"/>
                </a:solidFill>
                <a:latin typeface="Arial" panose="020B0604020202020204" pitchFamily="34" charset="0"/>
                <a:cs typeface="Arial" panose="020B0604020202020204" pitchFamily="34" charset="0"/>
              </a:rPr>
              <a:t>There will be some opportunities for bonus points (5%-10%) during the class</a:t>
            </a:r>
          </a:p>
          <a:p>
            <a:pPr marL="457200" indent="-457200">
              <a:buFont typeface="+mj-lt"/>
              <a:buAutoNum type="arabicPeriod"/>
            </a:pPr>
            <a:r>
              <a:rPr lang="en-US" b="1" dirty="0">
                <a:solidFill>
                  <a:schemeClr val="bg1"/>
                </a:solidFill>
                <a:latin typeface="Arial" panose="020B0604020202020204" pitchFamily="34" charset="0"/>
                <a:cs typeface="Arial" panose="020B0604020202020204" pitchFamily="34" charset="0"/>
              </a:rPr>
              <a:t>Ensure work is original</a:t>
            </a:r>
          </a:p>
          <a:p>
            <a:pPr marL="457200" indent="-457200">
              <a:buFont typeface="+mj-lt"/>
              <a:buAutoNum type="arabicPeriod"/>
            </a:pPr>
            <a:r>
              <a:rPr lang="en-US" b="1" dirty="0">
                <a:solidFill>
                  <a:schemeClr val="bg1"/>
                </a:solidFill>
                <a:latin typeface="Arial" panose="020B0604020202020204" pitchFamily="34" charset="0"/>
                <a:cs typeface="Arial" panose="020B0604020202020204" pitchFamily="34" charset="0"/>
              </a:rPr>
              <a:t>Ensure respect for Group members and their time commitments</a:t>
            </a:r>
          </a:p>
          <a:p>
            <a:pPr marL="457200" indent="-457200">
              <a:buFont typeface="+mj-lt"/>
              <a:buAutoNum type="arabicPeriod"/>
            </a:pPr>
            <a:r>
              <a:rPr lang="en-US" b="1" dirty="0">
                <a:solidFill>
                  <a:schemeClr val="bg1"/>
                </a:solidFill>
                <a:latin typeface="Arial" panose="020B0604020202020204" pitchFamily="34" charset="0"/>
                <a:cs typeface="Arial" panose="020B0604020202020204" pitchFamily="34" charset="0"/>
              </a:rPr>
              <a:t>Ensure contribution to Groups is fair and even </a:t>
            </a: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07ABA7B-521B-49D1-9609-A4C7CBAF2C43}"/>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Psychological Research</a:t>
            </a:r>
          </a:p>
        </p:txBody>
      </p:sp>
      <p:sp>
        <p:nvSpPr>
          <p:cNvPr id="138243" name="Rectangle 3">
            <a:extLst>
              <a:ext uri="{FF2B5EF4-FFF2-40B4-BE49-F238E27FC236}">
                <a16:creationId xmlns:a16="http://schemas.microsoft.com/office/drawing/2014/main" id="{8F907BED-0113-4AFC-9928-3AB32D1AB428}"/>
              </a:ext>
            </a:extLst>
          </p:cNvPr>
          <p:cNvSpPr>
            <a:spLocks noGrp="1" noChangeArrowheads="1"/>
          </p:cNvSpPr>
          <p:nvPr>
            <p:ph type="body" idx="4294967295"/>
          </p:nvPr>
        </p:nvSpPr>
        <p:spPr>
          <a:xfrm>
            <a:off x="0" y="1600200"/>
            <a:ext cx="8229600" cy="4525963"/>
          </a:xfrm>
        </p:spPr>
        <p:txBody>
          <a:bodyPr/>
          <a:lstStyle/>
          <a:p>
            <a:pPr eaLnBrk="1" hangingPunct="1">
              <a:lnSpc>
                <a:spcPct val="90000"/>
              </a:lnSpc>
            </a:pPr>
            <a:r>
              <a:rPr lang="en-US" altLang="en-US" sz="3056">
                <a:ea typeface="ＭＳ Ｐゴシック" panose="020B0600070205080204" pitchFamily="34" charset="-128"/>
              </a:rPr>
              <a:t>Psychological Variables:</a:t>
            </a:r>
          </a:p>
          <a:p>
            <a:pPr eaLnBrk="1" hangingPunct="1">
              <a:lnSpc>
                <a:spcPct val="90000"/>
              </a:lnSpc>
              <a:buFontTx/>
              <a:buNone/>
            </a:pPr>
            <a:endParaRPr lang="en-US" altLang="en-US" sz="3056">
              <a:ea typeface="ＭＳ Ｐゴシック" panose="020B0600070205080204" pitchFamily="34" charset="-128"/>
            </a:endParaRPr>
          </a:p>
          <a:p>
            <a:pPr lvl="1" eaLnBrk="1" hangingPunct="1">
              <a:lnSpc>
                <a:spcPct val="90000"/>
              </a:lnSpc>
            </a:pPr>
            <a:r>
              <a:rPr lang="en-US" altLang="en-US" sz="2722">
                <a:ea typeface="ＭＳ Ｐゴシック" panose="020B0600070205080204" pitchFamily="34" charset="-128"/>
              </a:rPr>
              <a:t>Frequently use rating scales</a:t>
            </a:r>
          </a:p>
          <a:p>
            <a:pPr lvl="1" eaLnBrk="1" hangingPunct="1">
              <a:lnSpc>
                <a:spcPct val="90000"/>
              </a:lnSpc>
            </a:pPr>
            <a:r>
              <a:rPr lang="en-US" altLang="en-US" sz="2722">
                <a:ea typeface="ＭＳ Ｐゴシック" panose="020B0600070205080204" pitchFamily="34" charset="-128"/>
              </a:rPr>
              <a:t>Rating scales are ordinal</a:t>
            </a:r>
          </a:p>
        </p:txBody>
      </p:sp>
    </p:spTree>
    <p:custDataLst>
      <p:tags r:id="rId1"/>
    </p:custDataLst>
  </p:cSld>
  <p:clrMapOvr>
    <a:masterClrMapping/>
  </p:clrMapOvr>
  <p:transition spd="slow" advClick="0" advTm="46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556FC944-8701-4C2C-A212-6A76194B8D2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Example</a:t>
            </a:r>
          </a:p>
        </p:txBody>
      </p:sp>
      <p:sp>
        <p:nvSpPr>
          <p:cNvPr id="140291" name="Rectangle 3">
            <a:extLst>
              <a:ext uri="{FF2B5EF4-FFF2-40B4-BE49-F238E27FC236}">
                <a16:creationId xmlns:a16="http://schemas.microsoft.com/office/drawing/2014/main" id="{03C25FE9-C166-4646-937C-D791D98C6F83}"/>
              </a:ext>
            </a:extLst>
          </p:cNvPr>
          <p:cNvSpPr>
            <a:spLocks noGrp="1" noChangeArrowheads="1"/>
          </p:cNvSpPr>
          <p:nvPr>
            <p:ph type="body" idx="4294967295"/>
          </p:nvPr>
        </p:nvSpPr>
        <p:spPr>
          <a:xfrm>
            <a:off x="0" y="1600200"/>
            <a:ext cx="8229600" cy="4525963"/>
          </a:xfrm>
        </p:spPr>
        <p:txBody>
          <a:bodyPr/>
          <a:lstStyle/>
          <a:p>
            <a:pPr eaLnBrk="1" hangingPunct="1">
              <a:lnSpc>
                <a:spcPct val="90000"/>
              </a:lnSpc>
              <a:buFontTx/>
              <a:buNone/>
            </a:pPr>
            <a:endParaRPr lang="en-US" altLang="en-US" sz="3056">
              <a:ea typeface="ＭＳ Ｐゴシック" panose="020B0600070205080204" pitchFamily="34" charset="-128"/>
            </a:endParaRPr>
          </a:p>
          <a:p>
            <a:pPr lvl="1" eaLnBrk="1" hangingPunct="1">
              <a:lnSpc>
                <a:spcPct val="90000"/>
              </a:lnSpc>
            </a:pPr>
            <a:endParaRPr lang="en-US" altLang="en-US" sz="2722">
              <a:ea typeface="ＭＳ Ｐゴシック" panose="020B0600070205080204" pitchFamily="34" charset="-128"/>
            </a:endParaRPr>
          </a:p>
        </p:txBody>
      </p:sp>
      <p:sp>
        <p:nvSpPr>
          <p:cNvPr id="140292" name="Text Box 8">
            <a:extLst>
              <a:ext uri="{FF2B5EF4-FFF2-40B4-BE49-F238E27FC236}">
                <a16:creationId xmlns:a16="http://schemas.microsoft.com/office/drawing/2014/main" id="{7E10DD52-C570-487A-968E-608CD6CB7F84}"/>
              </a:ext>
            </a:extLst>
          </p:cNvPr>
          <p:cNvSpPr txBox="1">
            <a:spLocks noChangeArrowheads="1"/>
          </p:cNvSpPr>
          <p:nvPr/>
        </p:nvSpPr>
        <p:spPr bwMode="auto">
          <a:xfrm>
            <a:off x="1219200" y="1692057"/>
            <a:ext cx="5515197" cy="3473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dirty="0"/>
              <a:t>Memory Experiment:</a:t>
            </a:r>
          </a:p>
          <a:p>
            <a:endParaRPr lang="en-US" altLang="en-US" sz="3611" dirty="0"/>
          </a:p>
          <a:p>
            <a:r>
              <a:rPr lang="en-US" altLang="en-US" sz="3611" dirty="0"/>
              <a:t>What scale of measurement</a:t>
            </a:r>
          </a:p>
          <a:p>
            <a:r>
              <a:rPr lang="en-US" altLang="en-US" sz="3611" dirty="0"/>
              <a:t>is number of items recalled?</a:t>
            </a:r>
          </a:p>
          <a:p>
            <a:endParaRPr lang="en-US" altLang="en-US" sz="3611" dirty="0"/>
          </a:p>
          <a:p>
            <a:r>
              <a:rPr lang="en-US" altLang="en-US" sz="3611" dirty="0"/>
              <a:t>Ratio? Interval? Ordinal?</a:t>
            </a:r>
          </a:p>
        </p:txBody>
      </p:sp>
    </p:spTree>
    <p:custDataLst>
      <p:tags r:id="rId1"/>
    </p:custDataLst>
  </p:cSld>
  <p:clrMapOvr>
    <a:masterClrMapping/>
  </p:clrMapOvr>
  <p:transition spd="slow" advClick="0" advTm="3100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D2E26F15-B518-4894-9E66-79349C88DFC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Some Complications</a:t>
            </a:r>
          </a:p>
        </p:txBody>
      </p:sp>
      <p:pic>
        <p:nvPicPr>
          <p:cNvPr id="142339" name="Picture 4">
            <a:extLst>
              <a:ext uri="{FF2B5EF4-FFF2-40B4-BE49-F238E27FC236}">
                <a16:creationId xmlns:a16="http://schemas.microsoft.com/office/drawing/2014/main" id="{4FAEC5A5-53F4-4ED5-8ADA-EB906BCCAA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981200"/>
            <a:ext cx="7222066" cy="189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69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07F34120-9436-42DD-828C-C7DB0B671E2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Measurement and Statistics</a:t>
            </a:r>
          </a:p>
        </p:txBody>
      </p:sp>
      <p:pic>
        <p:nvPicPr>
          <p:cNvPr id="144387" name="Picture 3">
            <a:extLst>
              <a:ext uri="{FF2B5EF4-FFF2-40B4-BE49-F238E27FC236}">
                <a16:creationId xmlns:a16="http://schemas.microsoft.com/office/drawing/2014/main" id="{4586B942-D772-42E8-ACB4-6E3B4280C3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159000"/>
            <a:ext cx="5044722" cy="347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800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80A366AC-E31E-4625-9817-420DEF07BAF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Measurement and Statistics</a:t>
            </a:r>
          </a:p>
        </p:txBody>
      </p:sp>
      <p:sp>
        <p:nvSpPr>
          <p:cNvPr id="146435" name="Text Box 6">
            <a:extLst>
              <a:ext uri="{FF2B5EF4-FFF2-40B4-BE49-F238E27FC236}">
                <a16:creationId xmlns:a16="http://schemas.microsoft.com/office/drawing/2014/main" id="{B4BE671F-4E6F-48A9-B168-8FC02DF29EA9}"/>
              </a:ext>
            </a:extLst>
          </p:cNvPr>
          <p:cNvSpPr txBox="1">
            <a:spLocks noChangeArrowheads="1"/>
          </p:cNvSpPr>
          <p:nvPr/>
        </p:nvSpPr>
        <p:spPr bwMode="auto">
          <a:xfrm>
            <a:off x="1778000" y="5291667"/>
            <a:ext cx="5733206" cy="69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8542" tIns="69271" rIns="138542" bIns="69271">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611"/>
              <a:t>Is a mean of “3” meaningful?</a:t>
            </a:r>
          </a:p>
        </p:txBody>
      </p:sp>
      <p:pic>
        <p:nvPicPr>
          <p:cNvPr id="146436" name="Picture 4">
            <a:extLst>
              <a:ext uri="{FF2B5EF4-FFF2-40B4-BE49-F238E27FC236}">
                <a16:creationId xmlns:a16="http://schemas.microsoft.com/office/drawing/2014/main" id="{2A3908E6-D531-4E11-8577-427734F5EC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2032000"/>
            <a:ext cx="5429250" cy="300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6200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73D85D76-4AF5-494C-A5A6-53A1CAD660D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Distributions</a:t>
            </a:r>
          </a:p>
        </p:txBody>
      </p:sp>
      <p:sp>
        <p:nvSpPr>
          <p:cNvPr id="148484" name="Rectangle 8">
            <a:extLst>
              <a:ext uri="{FF2B5EF4-FFF2-40B4-BE49-F238E27FC236}">
                <a16:creationId xmlns:a16="http://schemas.microsoft.com/office/drawing/2014/main" id="{B64F26F1-2209-4173-A57F-5E174A3E49F4}"/>
              </a:ext>
            </a:extLst>
          </p:cNvPr>
          <p:cNvSpPr>
            <a:spLocks noGrp="1" noChangeArrowheads="1"/>
          </p:cNvSpPr>
          <p:nvPr>
            <p:ph type="body" idx="4294967295"/>
          </p:nvPr>
        </p:nvSpPr>
        <p:spPr>
          <a:xfrm>
            <a:off x="-76200" y="1296282"/>
            <a:ext cx="5272088" cy="4029075"/>
          </a:xfrm>
        </p:spPr>
        <p:txBody>
          <a:bodyPr/>
          <a:lstStyle/>
          <a:p>
            <a:pPr eaLnBrk="1" hangingPunct="1"/>
            <a:r>
              <a:rPr lang="en-US" altLang="en-US" dirty="0">
                <a:ea typeface="ＭＳ Ｐゴシック" panose="020B0600070205080204" pitchFamily="34" charset="-128"/>
              </a:rPr>
              <a:t>Frequency table</a:t>
            </a:r>
          </a:p>
          <a:p>
            <a:pPr eaLnBrk="1" hangingPunct="1"/>
            <a:r>
              <a:rPr lang="en-US" altLang="en-US" dirty="0">
                <a:ea typeface="ＭＳ Ｐゴシック" panose="020B0600070205080204" pitchFamily="34" charset="-128"/>
              </a:rPr>
              <a:t>Frequency distribution</a:t>
            </a:r>
          </a:p>
        </p:txBody>
      </p:sp>
      <p:pic>
        <p:nvPicPr>
          <p:cNvPr id="148483" name="Picture 7">
            <a:extLst>
              <a:ext uri="{FF2B5EF4-FFF2-40B4-BE49-F238E27FC236}">
                <a16:creationId xmlns:a16="http://schemas.microsoft.com/office/drawing/2014/main" id="{BCF76240-7CF1-4068-8534-AF55B3A51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40" y="2667000"/>
            <a:ext cx="3863799" cy="316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8">
            <a:extLst>
              <a:ext uri="{FF2B5EF4-FFF2-40B4-BE49-F238E27FC236}">
                <a16:creationId xmlns:a16="http://schemas.microsoft.com/office/drawing/2014/main" id="{9F48CB82-4BB8-41A1-B962-90A7AD04DA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35161" y="2201333"/>
            <a:ext cx="2977444" cy="245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5DE1B740-D0B0-4D64-9A35-8E004D15B3C7}"/>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Graph of Frequency Distribution</a:t>
            </a:r>
          </a:p>
        </p:txBody>
      </p:sp>
      <p:pic>
        <p:nvPicPr>
          <p:cNvPr id="150531" name="Picture 3">
            <a:extLst>
              <a:ext uri="{FF2B5EF4-FFF2-40B4-BE49-F238E27FC236}">
                <a16:creationId xmlns:a16="http://schemas.microsoft.com/office/drawing/2014/main" id="{A7A3C824-59EE-47ED-95B2-C3DACAEDDC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6470" y="1600200"/>
            <a:ext cx="657666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600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2BE1ACC-9133-4E12-BD31-850D09C7556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Probability Distribution</a:t>
            </a:r>
          </a:p>
        </p:txBody>
      </p:sp>
      <p:pic>
        <p:nvPicPr>
          <p:cNvPr id="152579" name="Picture 3">
            <a:extLst>
              <a:ext uri="{FF2B5EF4-FFF2-40B4-BE49-F238E27FC236}">
                <a16:creationId xmlns:a16="http://schemas.microsoft.com/office/drawing/2014/main" id="{D91C0AC1-9B34-4DED-942A-1373FEDE51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4748" y="1417638"/>
            <a:ext cx="6760104"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4000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350D2611-C18E-42B9-93C7-48AFB8274D15}"/>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Continuous Variables</a:t>
            </a:r>
          </a:p>
        </p:txBody>
      </p:sp>
      <p:pic>
        <p:nvPicPr>
          <p:cNvPr id="154627" name="Picture 3">
            <a:extLst>
              <a:ext uri="{FF2B5EF4-FFF2-40B4-BE49-F238E27FC236}">
                <a16:creationId xmlns:a16="http://schemas.microsoft.com/office/drawing/2014/main" id="{B5D62589-FD01-4531-8E4C-48FD0F32FB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2667" y="2032000"/>
            <a:ext cx="5080000" cy="396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4200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CD174D02-07A4-48C0-B65F-AE24734B07C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Grouped Frequency Distribution</a:t>
            </a:r>
          </a:p>
        </p:txBody>
      </p:sp>
      <p:pic>
        <p:nvPicPr>
          <p:cNvPr id="156675" name="Picture 5">
            <a:extLst>
              <a:ext uri="{FF2B5EF4-FFF2-40B4-BE49-F238E27FC236}">
                <a16:creationId xmlns:a16="http://schemas.microsoft.com/office/drawing/2014/main" id="{03E75EC1-1B1B-4D43-B724-71E93CD1D4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810000"/>
            <a:ext cx="4716639" cy="2116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6" name="Picture 6">
            <a:extLst>
              <a:ext uri="{FF2B5EF4-FFF2-40B4-BE49-F238E27FC236}">
                <a16:creationId xmlns:a16="http://schemas.microsoft.com/office/drawing/2014/main" id="{72555836-B260-4AA6-94FE-311F7B57D4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1058333"/>
            <a:ext cx="3522486" cy="275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2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6459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5" name="Rounded Rectangle 4"/>
          <p:cNvSpPr/>
          <p:nvPr/>
        </p:nvSpPr>
        <p:spPr>
          <a:xfrm>
            <a:off x="1600200" y="3276600"/>
            <a:ext cx="5791200" cy="715089"/>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lgn="ctr"/>
            <a:r>
              <a:rPr lang="en-US" b="1" dirty="0">
                <a:solidFill>
                  <a:prstClr val="white"/>
                </a:solidFill>
                <a:latin typeface="Arial" panose="020B0604020202020204" pitchFamily="34" charset="0"/>
                <a:cs typeface="Arial" panose="020B0604020202020204" pitchFamily="34" charset="0"/>
              </a:rPr>
              <a:t>Participate in Class! </a:t>
            </a:r>
          </a:p>
          <a:p>
            <a:pPr marL="457200" indent="-457200" algn="ctr"/>
            <a:r>
              <a:rPr lang="en-US" b="1" dirty="0">
                <a:solidFill>
                  <a:prstClr val="white"/>
                </a:solidFill>
                <a:latin typeface="Arial" panose="020B0604020202020204" pitchFamily="34" charset="0"/>
                <a:cs typeface="Arial" panose="020B0604020202020204" pitchFamily="34" charset="0"/>
              </a:rPr>
              <a:t>Helps improve the thought process</a:t>
            </a:r>
            <a:endParaRPr lang="en-US" b="1" dirty="0">
              <a:solidFill>
                <a:schemeClr val="bg1"/>
              </a:solidFill>
              <a:latin typeface="Arial" panose="020B0604020202020204" pitchFamily="34" charset="0"/>
              <a:cs typeface="Arial" panose="020B0604020202020204" pitchFamily="34" charset="0"/>
            </a:endParaRPr>
          </a:p>
        </p:txBody>
      </p:sp>
      <p:sp>
        <p:nvSpPr>
          <p:cNvPr id="4"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37B185C2-4A89-404C-9CE2-8A58A9A98CA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Mathematical Distributions</a:t>
            </a:r>
          </a:p>
        </p:txBody>
      </p:sp>
      <p:pic>
        <p:nvPicPr>
          <p:cNvPr id="158723" name="Picture 4">
            <a:extLst>
              <a:ext uri="{FF2B5EF4-FFF2-40B4-BE49-F238E27FC236}">
                <a16:creationId xmlns:a16="http://schemas.microsoft.com/office/drawing/2014/main" id="{D7C2C866-EFE0-4F2D-BCF9-D5D0C1B2E1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125361"/>
            <a:ext cx="4734278" cy="460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6800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2">
            <a:extLst>
              <a:ext uri="{FF2B5EF4-FFF2-40B4-BE49-F238E27FC236}">
                <a16:creationId xmlns:a16="http://schemas.microsoft.com/office/drawing/2014/main" id="{396AB2BF-FD5C-44BD-938A-D355885A162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Shapes of Distributions</a:t>
            </a:r>
          </a:p>
        </p:txBody>
      </p:sp>
      <p:sp>
        <p:nvSpPr>
          <p:cNvPr id="160771" name="Content Placeholder 3">
            <a:extLst>
              <a:ext uri="{FF2B5EF4-FFF2-40B4-BE49-F238E27FC236}">
                <a16:creationId xmlns:a16="http://schemas.microsoft.com/office/drawing/2014/main" id="{40971B4C-6C51-4387-AE54-EFA700B14B2B}"/>
              </a:ext>
            </a:extLst>
          </p:cNvPr>
          <p:cNvSpPr>
            <a:spLocks noGrp="1" noChangeArrowheads="1"/>
          </p:cNvSpPr>
          <p:nvPr>
            <p:ph idx="4294967295"/>
          </p:nvPr>
        </p:nvSpPr>
        <p:spPr>
          <a:xfrm>
            <a:off x="0" y="1600200"/>
            <a:ext cx="8229600" cy="4525963"/>
          </a:xfrm>
        </p:spPr>
        <p:txBody>
          <a:bodyPr/>
          <a:lstStyle/>
          <a:p>
            <a:pPr eaLnBrk="1" hangingPunct="1"/>
            <a:r>
              <a:rPr lang="en-US" altLang="en-US">
                <a:ea typeface="ＭＳ Ｐゴシック" panose="020B0600070205080204" pitchFamily="34" charset="-128"/>
              </a:rPr>
              <a:t>Normal Distributions vary</a:t>
            </a:r>
          </a:p>
          <a:p>
            <a:pPr eaLnBrk="1" hangingPunct="1"/>
            <a:r>
              <a:rPr lang="en-US" altLang="en-US">
                <a:ea typeface="ＭＳ Ｐゴシック" panose="020B0600070205080204" pitchFamily="34" charset="-128"/>
              </a:rPr>
              <a:t>Distributions can be asymmetric</a:t>
            </a:r>
          </a:p>
          <a:p>
            <a:pPr eaLnBrk="1" hangingPunct="1"/>
            <a:r>
              <a:rPr lang="en-US" altLang="en-US">
                <a:ea typeface="ＭＳ Ｐゴシック" panose="020B0600070205080204" pitchFamily="34" charset="-128"/>
              </a:rPr>
              <a:t>Distributions can have more than one peak</a:t>
            </a:r>
          </a:p>
        </p:txBody>
      </p:sp>
    </p:spTree>
    <p:custDataLst>
      <p:tags r:id="rId1"/>
    </p:custDataLst>
  </p:cSld>
  <p:clrMapOvr>
    <a:masterClrMapping/>
  </p:clrMapOvr>
  <p:transition spd="slow" advClick="0" advTm="3500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5">
            <a:extLst>
              <a:ext uri="{FF2B5EF4-FFF2-40B4-BE49-F238E27FC236}">
                <a16:creationId xmlns:a16="http://schemas.microsoft.com/office/drawing/2014/main" id="{773B9E2C-725B-463B-BB1E-F7039908EC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
            <a:ext cx="6954132"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E7338BAB-0DA7-4B00-8AD9-84F2C3EB148A}"/>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 Skewed Distribution</a:t>
            </a:r>
          </a:p>
        </p:txBody>
      </p:sp>
      <p:pic>
        <p:nvPicPr>
          <p:cNvPr id="164867" name="Picture 3">
            <a:extLst>
              <a:ext uri="{FF2B5EF4-FFF2-40B4-BE49-F238E27FC236}">
                <a16:creationId xmlns:a16="http://schemas.microsoft.com/office/drawing/2014/main" id="{A2F4EAFD-9E92-4586-96F0-8BB47A2E02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5" y="1524000"/>
            <a:ext cx="8001000" cy="450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3">
            <a:extLst>
              <a:ext uri="{FF2B5EF4-FFF2-40B4-BE49-F238E27FC236}">
                <a16:creationId xmlns:a16="http://schemas.microsoft.com/office/drawing/2014/main" id="{8F9DD2A5-C690-40FC-A704-E6AF63AAAA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556" y="1058333"/>
            <a:ext cx="8946444" cy="491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DAB645A3-9078-452B-858E-B385576C523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Negative Skew</a:t>
            </a:r>
          </a:p>
        </p:txBody>
      </p:sp>
      <p:pic>
        <p:nvPicPr>
          <p:cNvPr id="168963" name="Picture 6">
            <a:extLst>
              <a:ext uri="{FF2B5EF4-FFF2-40B4-BE49-F238E27FC236}">
                <a16:creationId xmlns:a16="http://schemas.microsoft.com/office/drawing/2014/main" id="{5A0FCE76-66D4-4FAA-A9F2-8755230C4C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97999"/>
            <a:ext cx="6223000" cy="441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80E6FFCB-9954-4CDD-AC66-2BB57ADF12B9}"/>
              </a:ext>
            </a:extLst>
          </p:cNvPr>
          <p:cNvSpPr>
            <a:spLocks noGrp="1" noChangeArrowheads="1"/>
          </p:cNvSpPr>
          <p:nvPr>
            <p:ph type="title" idx="4294967295"/>
          </p:nvPr>
        </p:nvSpPr>
        <p:spPr>
          <a:xfrm>
            <a:off x="533400" y="685800"/>
            <a:ext cx="7773987" cy="1016000"/>
          </a:xfrm>
        </p:spPr>
        <p:txBody>
          <a:bodyPr/>
          <a:lstStyle/>
          <a:p>
            <a:pPr eaLnBrk="1" hangingPunct="1"/>
            <a:r>
              <a:rPr lang="en-US" altLang="en-US" dirty="0">
                <a:ea typeface="ＭＳ Ｐゴシック" panose="020B0600070205080204" pitchFamily="34" charset="-128"/>
              </a:rPr>
              <a:t>Bimodal Distribution</a:t>
            </a:r>
          </a:p>
        </p:txBody>
      </p:sp>
      <p:pic>
        <p:nvPicPr>
          <p:cNvPr id="171011" name="Picture 3">
            <a:extLst>
              <a:ext uri="{FF2B5EF4-FFF2-40B4-BE49-F238E27FC236}">
                <a16:creationId xmlns:a16="http://schemas.microsoft.com/office/drawing/2014/main" id="{E597D1F7-4654-46BC-BBB8-16179C23E0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4321" y="1524000"/>
            <a:ext cx="6610880" cy="449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3500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0E3B3975-93F2-4EA3-8F7B-D908F97FB9F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Summation Notation</a:t>
            </a:r>
          </a:p>
        </p:txBody>
      </p:sp>
      <p:sp>
        <p:nvSpPr>
          <p:cNvPr id="173059" name="Text Box 3">
            <a:extLst>
              <a:ext uri="{FF2B5EF4-FFF2-40B4-BE49-F238E27FC236}">
                <a16:creationId xmlns:a16="http://schemas.microsoft.com/office/drawing/2014/main" id="{CF6AD3B5-D0CC-4C99-86BB-58F75C01407C}"/>
              </a:ext>
            </a:extLst>
          </p:cNvPr>
          <p:cNvSpPr txBox="1">
            <a:spLocks noChangeArrowheads="1"/>
          </p:cNvSpPr>
          <p:nvPr/>
        </p:nvSpPr>
        <p:spPr bwMode="auto">
          <a:xfrm>
            <a:off x="3483680" y="2779007"/>
            <a:ext cx="1942840"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3334">
                <a:latin typeface="Geneva" charset="0"/>
              </a:rPr>
              <a:t>2 + 2 = 4</a:t>
            </a:r>
          </a:p>
        </p:txBody>
      </p:sp>
      <p:sp>
        <p:nvSpPr>
          <p:cNvPr id="173060" name="TextBox 5">
            <a:extLst>
              <a:ext uri="{FF2B5EF4-FFF2-40B4-BE49-F238E27FC236}">
                <a16:creationId xmlns:a16="http://schemas.microsoft.com/office/drawing/2014/main" id="{8727AEB9-F94B-407F-BFBB-20DC2A4165E3}"/>
              </a:ext>
            </a:extLst>
          </p:cNvPr>
          <p:cNvSpPr txBox="1">
            <a:spLocks noChangeArrowheads="1"/>
          </p:cNvSpPr>
          <p:nvPr/>
        </p:nvSpPr>
        <p:spPr bwMode="auto">
          <a:xfrm>
            <a:off x="429335" y="3657600"/>
            <a:ext cx="7370929" cy="51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22" dirty="0">
                <a:latin typeface="Verdana" panose="020B0604030504040204" pitchFamily="34" charset="0"/>
              </a:rPr>
              <a:t>21.16 + 26.01 + 24.01 + 19.37 = 90.54</a:t>
            </a:r>
          </a:p>
        </p:txBody>
      </p:sp>
    </p:spTree>
    <p:custDataLst>
      <p:tags r:id="rId1"/>
    </p:custDataLst>
  </p:cSld>
  <p:clrMapOvr>
    <a:masterClrMapping/>
  </p:clrMapOvr>
  <p:transition spd="slow" advClick="0" advTm="13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7C839AB5-EE52-403D-AA87-FD499DE94546}"/>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Weights of 4 Grapes</a:t>
            </a:r>
          </a:p>
        </p:txBody>
      </p:sp>
      <p:pic>
        <p:nvPicPr>
          <p:cNvPr id="175107" name="Picture 5">
            <a:extLst>
              <a:ext uri="{FF2B5EF4-FFF2-40B4-BE49-F238E27FC236}">
                <a16:creationId xmlns:a16="http://schemas.microsoft.com/office/drawing/2014/main" id="{3CE5BA86-6E8E-45AC-9D93-C969743A55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438400"/>
            <a:ext cx="4134556" cy="245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8" name="Picture 4">
            <a:extLst>
              <a:ext uri="{FF2B5EF4-FFF2-40B4-BE49-F238E27FC236}">
                <a16:creationId xmlns:a16="http://schemas.microsoft.com/office/drawing/2014/main" id="{A78E491F-DFB1-4AD8-9696-116BA9F06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048000"/>
            <a:ext cx="725841" cy="110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Picture 4">
            <a:extLst>
              <a:ext uri="{FF2B5EF4-FFF2-40B4-BE49-F238E27FC236}">
                <a16:creationId xmlns:a16="http://schemas.microsoft.com/office/drawing/2014/main" id="{AC3BA4D1-E0E1-474C-8DBA-024992F45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5951" y="3048000"/>
            <a:ext cx="725841" cy="110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400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7C96C92C-E9EF-4BD2-A6AD-8F0A3ACEBADD}"/>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Summing the Values</a:t>
            </a:r>
          </a:p>
        </p:txBody>
      </p:sp>
      <p:sp>
        <p:nvSpPr>
          <p:cNvPr id="177155" name="TextBox 8">
            <a:extLst>
              <a:ext uri="{FF2B5EF4-FFF2-40B4-BE49-F238E27FC236}">
                <a16:creationId xmlns:a16="http://schemas.microsoft.com/office/drawing/2014/main" id="{32BB3632-2A15-4596-9B45-92B364754E02}"/>
              </a:ext>
            </a:extLst>
          </p:cNvPr>
          <p:cNvSpPr txBox="1">
            <a:spLocks noChangeArrowheads="1"/>
          </p:cNvSpPr>
          <p:nvPr/>
        </p:nvSpPr>
        <p:spPr bwMode="auto">
          <a:xfrm>
            <a:off x="4531491" y="1803874"/>
            <a:ext cx="3724033" cy="234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667" dirty="0">
                <a:latin typeface="Verdana" panose="020B0604030504040204" pitchFamily="34" charset="0"/>
              </a:rPr>
              <a:t>Grape 1’s weight: X</a:t>
            </a:r>
            <a:r>
              <a:rPr lang="en-US" altLang="en-US" sz="2667" baseline="-25000" dirty="0">
                <a:latin typeface="Verdana" panose="020B0604030504040204" pitchFamily="34" charset="0"/>
              </a:rPr>
              <a:t>1</a:t>
            </a:r>
          </a:p>
          <a:p>
            <a:r>
              <a:rPr lang="en-US" altLang="en-US" sz="2667" dirty="0">
                <a:latin typeface="Verdana" panose="020B0604030504040204" pitchFamily="34" charset="0"/>
              </a:rPr>
              <a:t>Grape 2’s weight: X</a:t>
            </a:r>
            <a:r>
              <a:rPr lang="en-US" altLang="en-US" sz="2667" baseline="-25000" dirty="0">
                <a:latin typeface="Verdana" panose="020B0604030504040204" pitchFamily="34" charset="0"/>
              </a:rPr>
              <a:t>2</a:t>
            </a:r>
          </a:p>
          <a:p>
            <a:r>
              <a:rPr lang="en-US" altLang="en-US" sz="2667" dirty="0">
                <a:latin typeface="Verdana" panose="020B0604030504040204" pitchFamily="34" charset="0"/>
              </a:rPr>
              <a:t>Grape 3’s weight: X</a:t>
            </a:r>
            <a:r>
              <a:rPr lang="en-US" altLang="en-US" sz="2667" baseline="-25000" dirty="0">
                <a:latin typeface="Verdana" panose="020B0604030504040204" pitchFamily="34" charset="0"/>
              </a:rPr>
              <a:t>3</a:t>
            </a:r>
          </a:p>
          <a:p>
            <a:r>
              <a:rPr lang="en-US" altLang="en-US" sz="2667" dirty="0">
                <a:latin typeface="Verdana" panose="020B0604030504040204" pitchFamily="34" charset="0"/>
              </a:rPr>
              <a:t>Grape 4’s weight: X</a:t>
            </a:r>
            <a:r>
              <a:rPr lang="en-US" altLang="en-US" sz="2667" baseline="-25000" dirty="0">
                <a:latin typeface="Verdana" panose="020B0604030504040204" pitchFamily="34" charset="0"/>
              </a:rPr>
              <a:t>4</a:t>
            </a:r>
          </a:p>
          <a:p>
            <a:endParaRPr lang="en-US" altLang="en-US" sz="2667" baseline="-25000" dirty="0">
              <a:latin typeface="Verdana" panose="020B0604030504040204" pitchFamily="34" charset="0"/>
            </a:endParaRPr>
          </a:p>
          <a:p>
            <a:endParaRPr lang="en-US" altLang="en-US" sz="3334" baseline="-25000" dirty="0">
              <a:latin typeface="Verdana" panose="020B0604030504040204" pitchFamily="34" charset="0"/>
            </a:endParaRPr>
          </a:p>
        </p:txBody>
      </p:sp>
      <p:pic>
        <p:nvPicPr>
          <p:cNvPr id="177156" name="Picture 9">
            <a:extLst>
              <a:ext uri="{FF2B5EF4-FFF2-40B4-BE49-F238E27FC236}">
                <a16:creationId xmlns:a16="http://schemas.microsoft.com/office/drawing/2014/main" id="{B546A58B-B6AD-46ED-B60B-CEB402E0A0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46725"/>
            <a:ext cx="4134556" cy="245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57" name="Picture 10">
            <a:extLst>
              <a:ext uri="{FF2B5EF4-FFF2-40B4-BE49-F238E27FC236}">
                <a16:creationId xmlns:a16="http://schemas.microsoft.com/office/drawing/2014/main" id="{CA59399B-5B65-4F4B-A9C1-618ACCA5D3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6333" y="4038600"/>
            <a:ext cx="448027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8" name="TextBox 11">
            <a:extLst>
              <a:ext uri="{FF2B5EF4-FFF2-40B4-BE49-F238E27FC236}">
                <a16:creationId xmlns:a16="http://schemas.microsoft.com/office/drawing/2014/main" id="{C1B1C0EE-5991-4477-BDD8-FBEF9919CEA1}"/>
              </a:ext>
            </a:extLst>
          </p:cNvPr>
          <p:cNvSpPr txBox="1">
            <a:spLocks noChangeArrowheads="1"/>
          </p:cNvSpPr>
          <p:nvPr/>
        </p:nvSpPr>
        <p:spPr bwMode="auto">
          <a:xfrm>
            <a:off x="296333" y="5079294"/>
            <a:ext cx="4466287" cy="93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22" dirty="0">
                <a:latin typeface="Verdana" panose="020B0604030504040204" pitchFamily="34" charset="0"/>
              </a:rPr>
              <a:t>= 4.6 + 5.1 + 4.9 + 4.4</a:t>
            </a:r>
          </a:p>
          <a:p>
            <a:r>
              <a:rPr lang="en-US" altLang="en-US" sz="2722" dirty="0">
                <a:latin typeface="Verdana" panose="020B0604030504040204" pitchFamily="34" charset="0"/>
              </a:rPr>
              <a:t>= 19</a:t>
            </a:r>
          </a:p>
        </p:txBody>
      </p:sp>
      <p:pic>
        <p:nvPicPr>
          <p:cNvPr id="177159" name="Picture 4">
            <a:extLst>
              <a:ext uri="{FF2B5EF4-FFF2-40B4-BE49-F238E27FC236}">
                <a16:creationId xmlns:a16="http://schemas.microsoft.com/office/drawing/2014/main" id="{6110FF11-8883-4E96-968B-378324BD25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667" y="4699000"/>
            <a:ext cx="725841" cy="110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160" name="Picture 4">
            <a:extLst>
              <a:ext uri="{FF2B5EF4-FFF2-40B4-BE49-F238E27FC236}">
                <a16:creationId xmlns:a16="http://schemas.microsoft.com/office/drawing/2014/main" id="{4A7B7410-49DF-4116-B5CA-E00A72B90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4699000"/>
            <a:ext cx="725841" cy="110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52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4035" y="685800"/>
            <a:ext cx="6950765" cy="904461"/>
          </a:xfrm>
          <a:solidFill>
            <a:schemeClr val="accent2">
              <a:lumMod val="75000"/>
              <a:alpha val="75000"/>
            </a:schemeClr>
          </a:solidFill>
        </p:spPr>
        <p:txBody>
          <a:bodyPr>
            <a:normAutofit/>
          </a:bodyPr>
          <a:lstStyle/>
          <a:p>
            <a:r>
              <a:rPr lang="en-US" sz="2800" b="1" dirty="0">
                <a:solidFill>
                  <a:schemeClr val="bg1"/>
                </a:solidFill>
                <a:latin typeface="Arial" panose="020B0604020202020204" pitchFamily="34" charset="0"/>
                <a:cs typeface="Arial" panose="020B0604020202020204" pitchFamily="34" charset="0"/>
              </a:rPr>
              <a:t>Other Announcements</a:t>
            </a:r>
          </a:p>
        </p:txBody>
      </p:sp>
      <p:sp>
        <p:nvSpPr>
          <p:cNvPr id="4" name="Rounded Rectangle 3"/>
          <p:cNvSpPr/>
          <p:nvPr/>
        </p:nvSpPr>
        <p:spPr>
          <a:xfrm>
            <a:off x="1981201" y="1627108"/>
            <a:ext cx="5257799" cy="4392692"/>
          </a:xfrm>
          <a:prstGeom prst="round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wrap="square" rtlCol="0" anchor="ctr" anchorCtr="1">
            <a:spAutoFit/>
          </a:bodyPr>
          <a:lstStyle/>
          <a:p>
            <a:pPr marL="457200" indent="-457200" algn="ctr"/>
            <a:r>
              <a:rPr lang="en-US" sz="3600" b="1" dirty="0">
                <a:solidFill>
                  <a:prstClr val="white"/>
                </a:solidFill>
                <a:latin typeface="Arial" panose="020B0604020202020204" pitchFamily="34" charset="0"/>
                <a:cs typeface="Arial" panose="020B0604020202020204" pitchFamily="34" charset="0"/>
              </a:rPr>
              <a:t>Stop worrying about Grades</a:t>
            </a:r>
          </a:p>
          <a:p>
            <a:pPr marL="457200" indent="-457200" algn="ctr"/>
            <a:endParaRPr lang="en-US" sz="3600" b="1" dirty="0">
              <a:solidFill>
                <a:prstClr val="white"/>
              </a:solidFill>
              <a:latin typeface="Arial" panose="020B0604020202020204" pitchFamily="34" charset="0"/>
              <a:cs typeface="Arial" panose="020B0604020202020204" pitchFamily="34" charset="0"/>
            </a:endParaRPr>
          </a:p>
          <a:p>
            <a:pPr marL="457200" indent="-457200" algn="ctr"/>
            <a:r>
              <a:rPr lang="en-US" sz="3600" b="1" dirty="0">
                <a:solidFill>
                  <a:prstClr val="white"/>
                </a:solidFill>
                <a:latin typeface="Arial" panose="020B0604020202020204" pitchFamily="34" charset="0"/>
                <a:cs typeface="Arial" panose="020B0604020202020204" pitchFamily="34" charset="0"/>
              </a:rPr>
              <a:t>And </a:t>
            </a:r>
          </a:p>
          <a:p>
            <a:pPr marL="457200" indent="-457200" algn="ctr"/>
            <a:endParaRPr lang="en-US" sz="3600" b="1" dirty="0">
              <a:solidFill>
                <a:prstClr val="white"/>
              </a:solidFill>
              <a:latin typeface="Arial" panose="020B0604020202020204" pitchFamily="34" charset="0"/>
              <a:cs typeface="Arial" panose="020B0604020202020204" pitchFamily="34" charset="0"/>
            </a:endParaRPr>
          </a:p>
          <a:p>
            <a:pPr marL="457200" indent="-457200" algn="ctr"/>
            <a:r>
              <a:rPr lang="en-US" sz="3600" b="1" dirty="0">
                <a:solidFill>
                  <a:prstClr val="white"/>
                </a:solidFill>
                <a:latin typeface="Arial" panose="020B0604020202020204" pitchFamily="34" charset="0"/>
                <a:cs typeface="Arial" panose="020B0604020202020204" pitchFamily="34" charset="0"/>
              </a:rPr>
              <a:t>Enjoy the Learning Experience!</a:t>
            </a:r>
          </a:p>
        </p:txBody>
      </p:sp>
      <p:sp>
        <p:nvSpPr>
          <p:cNvPr id="5" name="Date Placeholder 4"/>
          <p:cNvSpPr>
            <a:spLocks noGrp="1"/>
          </p:cNvSpPr>
          <p:nvPr>
            <p:ph type="dt" sz="half" idx="10"/>
          </p:nvPr>
        </p:nvSpPr>
        <p:spPr>
          <a:xfrm>
            <a:off x="34090" y="6493374"/>
            <a:ext cx="2480510" cy="364625"/>
          </a:xfrm>
        </p:spPr>
        <p:txBody>
          <a:bodyPr/>
          <a:lstStyle/>
          <a:p>
            <a:r>
              <a:rPr lang="en-US" dirty="0"/>
              <a:t>1/25/2015 – Dr. Anil D Chaturvedi The University of Chicago</a:t>
            </a:r>
          </a:p>
        </p:txBody>
      </p:sp>
    </p:spTree>
    <p:extLst>
      <p:ext uri="{BB962C8B-B14F-4D97-AF65-F5344CB8AC3E}">
        <p14:creationId xmlns:p14="http://schemas.microsoft.com/office/powerpoint/2010/main" val="4793655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684A880E-CB44-4EA4-A642-28BD276CDBCE}"/>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Summing the First 3 Values</a:t>
            </a:r>
          </a:p>
        </p:txBody>
      </p:sp>
      <p:pic>
        <p:nvPicPr>
          <p:cNvPr id="179203" name="Picture 5">
            <a:extLst>
              <a:ext uri="{FF2B5EF4-FFF2-40B4-BE49-F238E27FC236}">
                <a16:creationId xmlns:a16="http://schemas.microsoft.com/office/drawing/2014/main" id="{382DF4BD-5F8C-4623-B231-1A3F286CC0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8334" y="2582333"/>
            <a:ext cx="881944"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4" name="TextBox 6">
            <a:extLst>
              <a:ext uri="{FF2B5EF4-FFF2-40B4-BE49-F238E27FC236}">
                <a16:creationId xmlns:a16="http://schemas.microsoft.com/office/drawing/2014/main" id="{6344915F-E147-47E3-BCDA-29C7C6220A08}"/>
              </a:ext>
            </a:extLst>
          </p:cNvPr>
          <p:cNvSpPr txBox="1">
            <a:spLocks noChangeArrowheads="1"/>
          </p:cNvSpPr>
          <p:nvPr/>
        </p:nvSpPr>
        <p:spPr bwMode="auto">
          <a:xfrm>
            <a:off x="228600" y="3712689"/>
            <a:ext cx="2956259" cy="93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22" dirty="0">
                <a:latin typeface="Verdana" panose="020B0604030504040204" pitchFamily="34" charset="0"/>
              </a:rPr>
              <a:t>4.6 + 5.1 + 4.9</a:t>
            </a:r>
          </a:p>
          <a:p>
            <a:endParaRPr lang="en-US" altLang="en-US" sz="2722" dirty="0">
              <a:latin typeface="Verdana" panose="020B0604030504040204" pitchFamily="34" charset="0"/>
            </a:endParaRPr>
          </a:p>
        </p:txBody>
      </p:sp>
      <p:pic>
        <p:nvPicPr>
          <p:cNvPr id="179205" name="Picture 7">
            <a:extLst>
              <a:ext uri="{FF2B5EF4-FFF2-40B4-BE49-F238E27FC236}">
                <a16:creationId xmlns:a16="http://schemas.microsoft.com/office/drawing/2014/main" id="{73D67A27-2E9A-4557-91FB-86F578E8966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722419"/>
            <a:ext cx="4134556" cy="245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000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218CCD4D-784F-4B43-8154-DFA73320C870}"/>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Abbreviated Notation</a:t>
            </a:r>
          </a:p>
        </p:txBody>
      </p:sp>
      <p:pic>
        <p:nvPicPr>
          <p:cNvPr id="181251" name="Picture 4">
            <a:extLst>
              <a:ext uri="{FF2B5EF4-FFF2-40B4-BE49-F238E27FC236}">
                <a16:creationId xmlns:a16="http://schemas.microsoft.com/office/drawing/2014/main" id="{344F4A6E-9C2B-441D-A14B-AE8B57D7ED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1333" y="3386667"/>
            <a:ext cx="4445000"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400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2B0AB245-1303-445A-BC1B-56721D1E1924}"/>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Sum of Squares</a:t>
            </a:r>
          </a:p>
        </p:txBody>
      </p:sp>
      <p:pic>
        <p:nvPicPr>
          <p:cNvPr id="183299" name="Picture 6">
            <a:extLst>
              <a:ext uri="{FF2B5EF4-FFF2-40B4-BE49-F238E27FC236}">
                <a16:creationId xmlns:a16="http://schemas.microsoft.com/office/drawing/2014/main" id="{038B0731-F8F7-43E3-8798-AE8E08776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362200"/>
            <a:ext cx="5750278"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0" name="TextBox 8">
            <a:extLst>
              <a:ext uri="{FF2B5EF4-FFF2-40B4-BE49-F238E27FC236}">
                <a16:creationId xmlns:a16="http://schemas.microsoft.com/office/drawing/2014/main" id="{FD01ACB9-80E1-4A8A-8812-A95ABF699440}"/>
              </a:ext>
            </a:extLst>
          </p:cNvPr>
          <p:cNvSpPr txBox="1">
            <a:spLocks noChangeArrowheads="1"/>
          </p:cNvSpPr>
          <p:nvPr/>
        </p:nvSpPr>
        <p:spPr bwMode="auto">
          <a:xfrm>
            <a:off x="1828800" y="3213628"/>
            <a:ext cx="6236003" cy="134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742950" indent="-285750">
              <a:defRPr sz="6000">
                <a:solidFill>
                  <a:schemeClr val="tx1"/>
                </a:solidFill>
                <a:latin typeface="Times" panose="02020603050405020304" pitchFamily="18" charset="0"/>
                <a:ea typeface="ＭＳ Ｐゴシック" panose="020B0600070205080204" pitchFamily="34" charset="-128"/>
              </a:defRPr>
            </a:lvl2pPr>
            <a:lvl3pPr marL="1143000" indent="-228600">
              <a:defRPr sz="6000">
                <a:solidFill>
                  <a:schemeClr val="tx1"/>
                </a:solidFill>
                <a:latin typeface="Times" panose="02020603050405020304" pitchFamily="18" charset="0"/>
                <a:ea typeface="ＭＳ Ｐゴシック" panose="020B0600070205080204" pitchFamily="34" charset="-128"/>
              </a:defRPr>
            </a:lvl3pPr>
            <a:lvl4pPr marL="1600200" indent="-228600">
              <a:defRPr sz="6000">
                <a:solidFill>
                  <a:schemeClr val="tx1"/>
                </a:solidFill>
                <a:latin typeface="Times" panose="02020603050405020304" pitchFamily="18" charset="0"/>
                <a:ea typeface="ＭＳ Ｐゴシック" panose="020B0600070205080204" pitchFamily="34" charset="-128"/>
              </a:defRPr>
            </a:lvl4pPr>
            <a:lvl5pPr marL="2057400" indent="-228600">
              <a:defRPr sz="60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r>
              <a:rPr lang="en-US" altLang="en-US" sz="2722" dirty="0">
                <a:latin typeface="Verdana" panose="020B0604030504040204" pitchFamily="34" charset="0"/>
              </a:rPr>
              <a:t>= 21.16 + 26.01 + 24.01 + 19.37</a:t>
            </a:r>
          </a:p>
          <a:p>
            <a:endParaRPr lang="en-US" altLang="en-US" sz="2722" dirty="0">
              <a:latin typeface="Verdana" panose="020B0604030504040204" pitchFamily="34" charset="0"/>
            </a:endParaRPr>
          </a:p>
          <a:p>
            <a:r>
              <a:rPr lang="en-US" altLang="en-US" sz="2722" dirty="0">
                <a:latin typeface="Verdana" panose="020B0604030504040204" pitchFamily="34" charset="0"/>
              </a:rPr>
              <a:t>= 90.54</a:t>
            </a:r>
          </a:p>
        </p:txBody>
      </p:sp>
    </p:spTree>
    <p:custDataLst>
      <p:tags r:id="rId1"/>
    </p:custDataLst>
  </p:cSld>
  <p:clrMapOvr>
    <a:masterClrMapping/>
  </p:clrMapOvr>
  <p:transition spd="slow" advClick="0" advTm="1200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6A09CF12-E0F8-4E95-B011-B368A189090C}"/>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It Makes a Difference</a:t>
            </a:r>
          </a:p>
        </p:txBody>
      </p:sp>
      <p:pic>
        <p:nvPicPr>
          <p:cNvPr id="185347" name="Picture 5">
            <a:extLst>
              <a:ext uri="{FF2B5EF4-FFF2-40B4-BE49-F238E27FC236}">
                <a16:creationId xmlns:a16="http://schemas.microsoft.com/office/drawing/2014/main" id="{0CB24AFB-D64F-4882-B4A9-D87FA72D37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1334" y="2963334"/>
            <a:ext cx="2645833"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6">
            <a:extLst>
              <a:ext uri="{FF2B5EF4-FFF2-40B4-BE49-F238E27FC236}">
                <a16:creationId xmlns:a16="http://schemas.microsoft.com/office/drawing/2014/main" id="{0E28AC78-2415-45EA-B084-E2422F0D7E4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59000" y="3979334"/>
            <a:ext cx="3563056"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9" name="Picture 7">
            <a:extLst>
              <a:ext uri="{FF2B5EF4-FFF2-40B4-BE49-F238E27FC236}">
                <a16:creationId xmlns:a16="http://schemas.microsoft.com/office/drawing/2014/main" id="{641C076A-CC50-4323-AE0A-61DFCC324AA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43667" y="4910667"/>
            <a:ext cx="2504722"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900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79C149B3-74CB-46F5-ACD9-032A5BA12466}"/>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Sum of Cross Products</a:t>
            </a:r>
          </a:p>
        </p:txBody>
      </p:sp>
      <p:pic>
        <p:nvPicPr>
          <p:cNvPr id="187395" name="Picture 7">
            <a:extLst>
              <a:ext uri="{FF2B5EF4-FFF2-40B4-BE49-F238E27FC236}">
                <a16:creationId xmlns:a16="http://schemas.microsoft.com/office/drawing/2014/main" id="{F0991552-C74E-4F1F-921D-B75CE10173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0667" y="4910667"/>
            <a:ext cx="2081389" cy="56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6" name="Picture 9">
            <a:extLst>
              <a:ext uri="{FF2B5EF4-FFF2-40B4-BE49-F238E27FC236}">
                <a16:creationId xmlns:a16="http://schemas.microsoft.com/office/drawing/2014/main" id="{4F1F0885-2744-4C6B-B790-210488F06E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43667" y="2413000"/>
            <a:ext cx="5136444" cy="210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200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12D78553-2A5F-4D90-8FC7-A30887B8A666}"/>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Linear Transformations</a:t>
            </a:r>
          </a:p>
        </p:txBody>
      </p:sp>
      <p:sp>
        <p:nvSpPr>
          <p:cNvPr id="189443" name="Rectangle 3">
            <a:extLst>
              <a:ext uri="{FF2B5EF4-FFF2-40B4-BE49-F238E27FC236}">
                <a16:creationId xmlns:a16="http://schemas.microsoft.com/office/drawing/2014/main" id="{C656B595-6909-4049-8579-FD828CD89E24}"/>
              </a:ext>
            </a:extLst>
          </p:cNvPr>
          <p:cNvSpPr>
            <a:spLocks noGrp="1" noChangeArrowheads="1"/>
          </p:cNvSpPr>
          <p:nvPr>
            <p:ph type="body" idx="4294967295"/>
          </p:nvPr>
        </p:nvSpPr>
        <p:spPr>
          <a:xfrm>
            <a:off x="0" y="1600200"/>
            <a:ext cx="8229600" cy="4525963"/>
          </a:xfrm>
        </p:spPr>
        <p:txBody>
          <a:bodyPr/>
          <a:lstStyle/>
          <a:p>
            <a:pPr eaLnBrk="1" hangingPunct="1"/>
            <a:r>
              <a:rPr lang="en-US" altLang="en-US" dirty="0">
                <a:ea typeface="ＭＳ Ｐゴシック" panose="020B0600070205080204" pitchFamily="34" charset="-128"/>
              </a:rPr>
              <a:t>Used to change from one measurement scale to another</a:t>
            </a:r>
          </a:p>
          <a:p>
            <a:pPr eaLnBrk="1" hangingPunct="1"/>
            <a:r>
              <a:rPr lang="en-US" altLang="en-US" dirty="0">
                <a:ea typeface="ＭＳ Ｐゴシック" panose="020B0600070205080204" pitchFamily="34" charset="-128"/>
              </a:rPr>
              <a:t>Involves multiplying by a constant and then adding a second constant</a:t>
            </a:r>
          </a:p>
        </p:txBody>
      </p:sp>
    </p:spTree>
    <p:custDataLst>
      <p:tags r:id="rId1"/>
    </p:custDataLst>
  </p:cSld>
  <p:clrMapOvr>
    <a:masterClrMapping/>
  </p:clrMapOvr>
  <p:transition spd="slow" advClick="0" advTm="1096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67810E62-1288-4B02-8C23-F0DA465E5E88}"/>
              </a:ext>
            </a:extLst>
          </p:cNvPr>
          <p:cNvSpPr>
            <a:spLocks noGrp="1" noChangeArrowheads="1"/>
          </p:cNvSpPr>
          <p:nvPr>
            <p:ph type="title" idx="4294967295"/>
          </p:nvPr>
        </p:nvSpPr>
        <p:spPr>
          <a:xfrm>
            <a:off x="0" y="274638"/>
            <a:ext cx="8229600" cy="1143000"/>
          </a:xfrm>
        </p:spPr>
        <p:txBody>
          <a:bodyPr>
            <a:normAutofit fontScale="90000"/>
          </a:bodyPr>
          <a:lstStyle/>
          <a:p>
            <a:pPr eaLnBrk="1" hangingPunct="1"/>
            <a:r>
              <a:rPr lang="en-US" altLang="en-US" dirty="0">
                <a:ea typeface="ＭＳ Ｐゴシック" panose="020B0600070205080204" pitchFamily="34" charset="-128"/>
              </a:rPr>
              <a:t>Converting Between </a:t>
            </a:r>
            <a:br>
              <a:rPr lang="en-US" altLang="en-US" dirty="0">
                <a:ea typeface="ＭＳ Ｐゴシック" panose="020B0600070205080204" pitchFamily="34" charset="-128"/>
              </a:rPr>
            </a:br>
            <a:r>
              <a:rPr lang="en-US" altLang="en-US" dirty="0">
                <a:ea typeface="ＭＳ Ｐゴシック" panose="020B0600070205080204" pitchFamily="34" charset="-128"/>
              </a:rPr>
              <a:t>Feet and Inches</a:t>
            </a:r>
          </a:p>
        </p:txBody>
      </p:sp>
      <p:graphicFrame>
        <p:nvGraphicFramePr>
          <p:cNvPr id="191491" name="Object 2">
            <a:extLst>
              <a:ext uri="{FF2B5EF4-FFF2-40B4-BE49-F238E27FC236}">
                <a16:creationId xmlns:a16="http://schemas.microsoft.com/office/drawing/2014/main" id="{DB30D93A-DDBD-494D-A3C5-B342BF7C96D8}"/>
              </a:ext>
            </a:extLst>
          </p:cNvPr>
          <p:cNvGraphicFramePr>
            <a:graphicFrameLocks noChangeAspect="1"/>
          </p:cNvGraphicFramePr>
          <p:nvPr/>
        </p:nvGraphicFramePr>
        <p:xfrm>
          <a:off x="3825875" y="2298348"/>
          <a:ext cx="4937125" cy="2637896"/>
        </p:xfrm>
        <a:graphic>
          <a:graphicData uri="http://schemas.openxmlformats.org/presentationml/2006/ole">
            <mc:AlternateContent xmlns:mc="http://schemas.openxmlformats.org/markup-compatibility/2006">
              <mc:Choice xmlns:v="urn:schemas-microsoft-com:vml" Requires="v">
                <p:oleObj spid="_x0000_s1029" name="Document" r:id="rId5" imgW="3456432" imgH="1978152" progId="Word.Document.8">
                  <p:embed/>
                </p:oleObj>
              </mc:Choice>
              <mc:Fallback>
                <p:oleObj name="Document" r:id="rId5" imgW="3456432" imgH="1978152" progId="Word.Document.8">
                  <p:embed/>
                  <p:pic>
                    <p:nvPicPr>
                      <p:cNvPr id="191491" name="Object 2">
                        <a:extLst>
                          <a:ext uri="{FF2B5EF4-FFF2-40B4-BE49-F238E27FC236}">
                            <a16:creationId xmlns:a16="http://schemas.microsoft.com/office/drawing/2014/main" id="{DB30D93A-DDBD-494D-A3C5-B342BF7C9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2298348"/>
                        <a:ext cx="4937125" cy="2637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1492" name="Text Box 23">
            <a:extLst>
              <a:ext uri="{FF2B5EF4-FFF2-40B4-BE49-F238E27FC236}">
                <a16:creationId xmlns:a16="http://schemas.microsoft.com/office/drawing/2014/main" id="{1AC38F02-5F04-4F5A-93A3-7E7893324BBF}"/>
              </a:ext>
            </a:extLst>
          </p:cNvPr>
          <p:cNvSpPr txBox="1">
            <a:spLocks noChangeArrowheads="1"/>
          </p:cNvSpPr>
          <p:nvPr/>
        </p:nvSpPr>
        <p:spPr bwMode="auto">
          <a:xfrm>
            <a:off x="1251480" y="5139091"/>
            <a:ext cx="7003521" cy="64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0" tIns="63500" rIns="127000" bIns="63500">
            <a:spAutoFit/>
          </a:bodyPr>
          <a:lstStyle>
            <a:lvl1pPr>
              <a:defRPr sz="6000">
                <a:solidFill>
                  <a:schemeClr val="tx1"/>
                </a:solidFill>
                <a:latin typeface="Times" panose="02020603050405020304" pitchFamily="18" charset="0"/>
                <a:ea typeface="ＭＳ Ｐゴシック" panose="020B0600070205080204" pitchFamily="34" charset="-128"/>
              </a:defRPr>
            </a:lvl1pPr>
            <a:lvl2pPr marL="37931725" indent="-37474525">
              <a:defRPr sz="6000">
                <a:solidFill>
                  <a:schemeClr val="tx1"/>
                </a:solidFill>
                <a:latin typeface="Times" panose="02020603050405020304" pitchFamily="18" charset="0"/>
                <a:ea typeface="ＭＳ Ｐゴシック" panose="020B0600070205080204" pitchFamily="34" charset="-128"/>
              </a:defRPr>
            </a:lvl2pPr>
            <a:lvl3pPr>
              <a:defRPr sz="6000">
                <a:solidFill>
                  <a:schemeClr val="tx1"/>
                </a:solidFill>
                <a:latin typeface="Times" panose="02020603050405020304" pitchFamily="18" charset="0"/>
                <a:ea typeface="ＭＳ Ｐゴシック" panose="020B0600070205080204" pitchFamily="34" charset="-128"/>
              </a:defRPr>
            </a:lvl3pPr>
            <a:lvl4pPr>
              <a:defRPr sz="6000">
                <a:solidFill>
                  <a:schemeClr val="tx1"/>
                </a:solidFill>
                <a:latin typeface="Times" panose="02020603050405020304" pitchFamily="18" charset="0"/>
                <a:ea typeface="ＭＳ Ｐゴシック" panose="020B0600070205080204" pitchFamily="34" charset="-128"/>
              </a:defRPr>
            </a:lvl4pPr>
            <a:lvl5pPr>
              <a:defRPr sz="6000">
                <a:solidFill>
                  <a:schemeClr val="tx1"/>
                </a:solidFill>
                <a:latin typeface="Times" panose="02020603050405020304" pitchFamily="18" charset="0"/>
                <a:ea typeface="ＭＳ Ｐゴシック" panose="020B0600070205080204" pitchFamily="34" charset="-128"/>
              </a:defRPr>
            </a:lvl5pPr>
            <a:lvl6pPr marL="50292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6pPr>
            <a:lvl7pPr marL="54864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7pPr>
            <a:lvl8pPr marL="59436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8pPr>
            <a:lvl9pPr marL="6400800" indent="-2743200" eaLnBrk="0" fontAlgn="base" hangingPunct="0">
              <a:spcBef>
                <a:spcPct val="0"/>
              </a:spcBef>
              <a:spcAft>
                <a:spcPct val="0"/>
              </a:spcAft>
              <a:defRPr sz="6000">
                <a:solidFill>
                  <a:schemeClr val="tx1"/>
                </a:solidFill>
                <a:latin typeface="Times" panose="02020603050405020304" pitchFamily="18" charset="0"/>
                <a:ea typeface="ＭＳ Ｐゴシック" panose="020B0600070205080204" pitchFamily="34" charset="-128"/>
              </a:defRPr>
            </a:lvl9pPr>
          </a:lstStyle>
          <a:p>
            <a:pPr>
              <a:spcBef>
                <a:spcPct val="50000"/>
              </a:spcBef>
            </a:pPr>
            <a:r>
              <a:rPr lang="en-US" altLang="en-US" sz="3334" dirty="0">
                <a:latin typeface="Geneva" charset="0"/>
              </a:rPr>
              <a:t>Inches = Feet x 12 Inches/feet</a:t>
            </a:r>
            <a:endParaRPr lang="en-US" altLang="en-US" sz="3334" dirty="0"/>
          </a:p>
        </p:txBody>
      </p:sp>
      <p:pic>
        <p:nvPicPr>
          <p:cNvPr id="191493" name="Picture 25">
            <a:extLst>
              <a:ext uri="{FF2B5EF4-FFF2-40B4-BE49-F238E27FC236}">
                <a16:creationId xmlns:a16="http://schemas.microsoft.com/office/drawing/2014/main" id="{7E171736-5BA1-45F4-AF4D-45B072C7BB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591" y="2472091"/>
            <a:ext cx="193234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advClick="0" advTm="14768"/>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334B0F8F-8D69-4922-BF30-23485C20AB21}"/>
              </a:ext>
            </a:extLst>
          </p:cNvPr>
          <p:cNvSpPr>
            <a:spLocks noGrp="1" noChangeArrowheads="1"/>
          </p:cNvSpPr>
          <p:nvPr>
            <p:ph type="title" idx="4294967295"/>
          </p:nvPr>
        </p:nvSpPr>
        <p:spPr>
          <a:xfrm>
            <a:off x="0" y="274638"/>
            <a:ext cx="8229600" cy="1143000"/>
          </a:xfrm>
        </p:spPr>
        <p:txBody>
          <a:bodyPr/>
          <a:lstStyle/>
          <a:p>
            <a:pPr eaLnBrk="1" hangingPunct="1"/>
            <a:r>
              <a:rPr lang="en-US" altLang="en-US" dirty="0">
                <a:ea typeface="ＭＳ Ｐゴシック" panose="020B0600070205080204" pitchFamily="34" charset="-128"/>
              </a:rPr>
              <a:t>Other Conversions</a:t>
            </a:r>
          </a:p>
        </p:txBody>
      </p:sp>
      <p:sp>
        <p:nvSpPr>
          <p:cNvPr id="193540" name="Rectangle 7">
            <a:extLst>
              <a:ext uri="{FF2B5EF4-FFF2-40B4-BE49-F238E27FC236}">
                <a16:creationId xmlns:a16="http://schemas.microsoft.com/office/drawing/2014/main" id="{8D0BE727-ADFC-4075-AFCE-43BE586556B1}"/>
              </a:ext>
            </a:extLst>
          </p:cNvPr>
          <p:cNvSpPr>
            <a:spLocks noGrp="1" noChangeArrowheads="1"/>
          </p:cNvSpPr>
          <p:nvPr>
            <p:ph type="body" idx="4294967295"/>
          </p:nvPr>
        </p:nvSpPr>
        <p:spPr>
          <a:xfrm>
            <a:off x="0" y="2413000"/>
            <a:ext cx="5224463" cy="2911475"/>
          </a:xfrm>
          <a:noFill/>
        </p:spPr>
        <p:txBody>
          <a:bodyPr/>
          <a:lstStyle/>
          <a:p>
            <a:pPr eaLnBrk="1" hangingPunct="1"/>
            <a:r>
              <a:rPr lang="en-US" altLang="en-US" dirty="0">
                <a:ea typeface="ＭＳ Ｐゴシック" panose="020B0600070205080204" pitchFamily="34" charset="-128"/>
              </a:rPr>
              <a:t>Converting from Fahrenheit to Celsius</a:t>
            </a:r>
          </a:p>
        </p:txBody>
      </p:sp>
      <p:pic>
        <p:nvPicPr>
          <p:cNvPr id="193539" name="Picture 4" descr="tempcompare.jpg                                                0002D9E4Norman                         BC763FDF:">
            <a:extLst>
              <a:ext uri="{FF2B5EF4-FFF2-40B4-BE49-F238E27FC236}">
                <a16:creationId xmlns:a16="http://schemas.microsoft.com/office/drawing/2014/main" id="{F07B222A-8F42-4EF5-ABC9-783B71537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894" y="1346288"/>
            <a:ext cx="2465034" cy="416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14208"/>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10" descr="j0288942">
            <a:extLst>
              <a:ext uri="{FF2B5EF4-FFF2-40B4-BE49-F238E27FC236}">
                <a16:creationId xmlns:a16="http://schemas.microsoft.com/office/drawing/2014/main" id="{4256288D-7EFD-4BB0-A106-AB2DE122FF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87320" y="4425597"/>
            <a:ext cx="1646591" cy="167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11" descr="j0336789">
            <a:extLst>
              <a:ext uri="{FF2B5EF4-FFF2-40B4-BE49-F238E27FC236}">
                <a16:creationId xmlns:a16="http://schemas.microsoft.com/office/drawing/2014/main" id="{5085CBA3-A656-458F-A3F1-1205AEB9B00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075841" y="2107847"/>
            <a:ext cx="1557514" cy="209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8" name="Picture 12" descr="j0212709">
            <a:extLst>
              <a:ext uri="{FF2B5EF4-FFF2-40B4-BE49-F238E27FC236}">
                <a16:creationId xmlns:a16="http://schemas.microsoft.com/office/drawing/2014/main" id="{BA4D8309-DA0B-42A8-B3A2-83551098E1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21" y="4242153"/>
            <a:ext cx="1664229" cy="161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Rectangle 20">
            <a:extLst>
              <a:ext uri="{FF2B5EF4-FFF2-40B4-BE49-F238E27FC236}">
                <a16:creationId xmlns:a16="http://schemas.microsoft.com/office/drawing/2014/main" id="{E4638128-5AAE-4A6C-B6D1-4050E84A4FAA}"/>
              </a:ext>
            </a:extLst>
          </p:cNvPr>
          <p:cNvSpPr>
            <a:spLocks noGrp="1" noChangeArrowheads="1"/>
          </p:cNvSpPr>
          <p:nvPr>
            <p:ph type="title" idx="4294967295"/>
          </p:nvPr>
        </p:nvSpPr>
        <p:spPr>
          <a:xfrm>
            <a:off x="0" y="922338"/>
            <a:ext cx="7772400" cy="1016000"/>
          </a:xfrm>
        </p:spPr>
        <p:txBody>
          <a:bodyPr>
            <a:normAutofit fontScale="90000"/>
          </a:bodyPr>
          <a:lstStyle/>
          <a:p>
            <a:pPr eaLnBrk="1" hangingPunct="1"/>
            <a:r>
              <a:rPr lang="en-US" altLang="en-US" dirty="0">
                <a:ea typeface="ＭＳ Ｐゴシック" panose="020B0600070205080204" pitchFamily="34" charset="-128"/>
              </a:rPr>
              <a:t>Converting from </a:t>
            </a:r>
            <a:br>
              <a:rPr lang="en-US" altLang="en-US" dirty="0">
                <a:ea typeface="ＭＳ Ｐゴシック" panose="020B0600070205080204" pitchFamily="34" charset="-128"/>
              </a:rPr>
            </a:br>
            <a:r>
              <a:rPr lang="en-US" altLang="en-US" dirty="0">
                <a:ea typeface="ＭＳ Ｐゴシック" panose="020B0600070205080204" pitchFamily="34" charset="-128"/>
              </a:rPr>
              <a:t>Centigrade to Fahrenheit</a:t>
            </a:r>
          </a:p>
        </p:txBody>
      </p:sp>
      <p:sp>
        <p:nvSpPr>
          <p:cNvPr id="195590" name="Rectangle 21">
            <a:extLst>
              <a:ext uri="{FF2B5EF4-FFF2-40B4-BE49-F238E27FC236}">
                <a16:creationId xmlns:a16="http://schemas.microsoft.com/office/drawing/2014/main" id="{3F5CDDFC-1588-400E-A467-9AEAD03B872A}"/>
              </a:ext>
            </a:extLst>
          </p:cNvPr>
          <p:cNvSpPr>
            <a:spLocks noGrp="1" noChangeArrowheads="1"/>
          </p:cNvSpPr>
          <p:nvPr>
            <p:ph type="body" sz="half" idx="4294967295"/>
          </p:nvPr>
        </p:nvSpPr>
        <p:spPr>
          <a:xfrm>
            <a:off x="0" y="2616200"/>
            <a:ext cx="5446713" cy="1320800"/>
          </a:xfrm>
        </p:spPr>
        <p:txBody>
          <a:bodyPr/>
          <a:lstStyle/>
          <a:p>
            <a:pPr eaLnBrk="1" hangingPunct="1"/>
            <a:r>
              <a:rPr lang="en-US" altLang="en-US" sz="2778" dirty="0">
                <a:ea typeface="ＭＳ Ｐゴシック" panose="020B0600070205080204" pitchFamily="34" charset="-128"/>
              </a:rPr>
              <a:t>Centigrade to Fahrenheit</a:t>
            </a:r>
          </a:p>
          <a:p>
            <a:pPr eaLnBrk="1" hangingPunct="1">
              <a:buFontTx/>
              <a:buNone/>
            </a:pPr>
            <a:r>
              <a:rPr lang="en-US" altLang="en-US" sz="2778" dirty="0">
                <a:ea typeface="ＭＳ Ｐゴシック" panose="020B0600070205080204" pitchFamily="34" charset="-128"/>
              </a:rPr>
              <a:t>	F = 1.8C + 32</a:t>
            </a:r>
          </a:p>
        </p:txBody>
      </p:sp>
    </p:spTree>
    <p:custDataLst>
      <p:tags r:id="rId1"/>
    </p:custDataLst>
  </p:cSld>
  <p:clrMapOvr>
    <a:masterClrMapping/>
  </p:clrMapOvr>
  <p:transition advClick="0" advTm="2072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F8113E9E-4B3B-4E66-B9BD-5192DA8C4D6A}"/>
              </a:ext>
            </a:extLst>
          </p:cNvPr>
          <p:cNvSpPr>
            <a:spLocks noGrp="1" noChangeArrowheads="1"/>
          </p:cNvSpPr>
          <p:nvPr>
            <p:ph type="title" idx="4294967295"/>
          </p:nvPr>
        </p:nvSpPr>
        <p:spPr>
          <a:xfrm>
            <a:off x="0" y="584200"/>
            <a:ext cx="8004175" cy="1016000"/>
          </a:xfrm>
        </p:spPr>
        <p:txBody>
          <a:bodyPr/>
          <a:lstStyle/>
          <a:p>
            <a:pPr eaLnBrk="1" hangingPunct="1"/>
            <a:r>
              <a:rPr lang="en-US" altLang="en-US" dirty="0">
                <a:ea typeface="ＭＳ Ｐゴシック" panose="020B0600070205080204" pitchFamily="34" charset="-128"/>
              </a:rPr>
              <a:t>Temperature in 5 Cities</a:t>
            </a:r>
          </a:p>
        </p:txBody>
      </p:sp>
      <p:pic>
        <p:nvPicPr>
          <p:cNvPr id="197635" name="Picture 3">
            <a:extLst>
              <a:ext uri="{FF2B5EF4-FFF2-40B4-BE49-F238E27FC236}">
                <a16:creationId xmlns:a16="http://schemas.microsoft.com/office/drawing/2014/main" id="{35679EB4-7CCE-4460-A98E-DBFC413336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2300111"/>
            <a:ext cx="6955014" cy="324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Click="0" advTm="10000"/>
</p:sld>
</file>

<file path=ppt/tags/tag1.xml><?xml version="1.0" encoding="utf-8"?>
<p:tagLst xmlns:a="http://schemas.openxmlformats.org/drawingml/2006/main" xmlns:r="http://schemas.openxmlformats.org/officeDocument/2006/relationships" xmlns:p="http://schemas.openxmlformats.org/presentationml/2006/main">
  <p:tag name="AUDIO_ID" val="291"/>
  <p:tag name="ELAPSEDTIME" val="7.0"/>
  <p:tag name="ANNOTATION_COUNT" val="0"/>
</p:tagLst>
</file>

<file path=ppt/tags/tag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UDIO_ID" val="259"/>
  <p:tag name="ELAPSEDTIME" val="24.6"/>
  <p:tag name="ANNOTATION_COUNT" val="0"/>
</p:tagLst>
</file>

<file path=ppt/tags/tag102.xml><?xml version="1.0" encoding="utf-8"?>
<p:tagLst xmlns:a="http://schemas.openxmlformats.org/drawingml/2006/main" xmlns:r="http://schemas.openxmlformats.org/officeDocument/2006/relationships" xmlns:p="http://schemas.openxmlformats.org/presentationml/2006/main">
  <p:tag name="BULLET_1" val="8226"/>
</p:tagLst>
</file>

<file path=ppt/tags/tag103.xml><?xml version="1.0" encoding="utf-8"?>
<p:tagLst xmlns:a="http://schemas.openxmlformats.org/drawingml/2006/main" xmlns:r="http://schemas.openxmlformats.org/officeDocument/2006/relationships" xmlns:p="http://schemas.openxmlformats.org/presentationml/2006/main">
  <p:tag name="AUDIO_ID" val="260"/>
  <p:tag name="ELAPSEDTIME" val="33.9"/>
  <p:tag name="ANNOTATION_COUNT" val="0"/>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UDIO_ID" val="296"/>
  <p:tag name="ELAPSEDTIME" val="39.7"/>
  <p:tag name="ANNOTATION_COUNT" val="0"/>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107.xml><?xml version="1.0" encoding="utf-8"?>
<p:tagLst xmlns:a="http://schemas.openxmlformats.org/drawingml/2006/main" xmlns:r="http://schemas.openxmlformats.org/officeDocument/2006/relationships" xmlns:p="http://schemas.openxmlformats.org/presentationml/2006/main">
  <p:tag name="AUDIO_ID" val="297"/>
  <p:tag name="ELAPSEDTIME" val="24.8"/>
  <p:tag name="ANNOTATION_COUNT" val="0"/>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109.xml><?xml version="1.0" encoding="utf-8"?>
<p:tagLst xmlns:a="http://schemas.openxmlformats.org/drawingml/2006/main" xmlns:r="http://schemas.openxmlformats.org/officeDocument/2006/relationships" xmlns:p="http://schemas.openxmlformats.org/presentationml/2006/main">
  <p:tag name="AUDIO_ID" val="298"/>
  <p:tag name="ELAPSEDTIME" val="32.7"/>
  <p:tag name="ANNOTATION_COUNT" val="0"/>
</p:tagLst>
</file>

<file path=ppt/tags/tag11.xml><?xml version="1.0" encoding="utf-8"?>
<p:tagLst xmlns:a="http://schemas.openxmlformats.org/drawingml/2006/main" xmlns:r="http://schemas.openxmlformats.org/officeDocument/2006/relationships" xmlns:p="http://schemas.openxmlformats.org/presentationml/2006/main">
  <p:tag name="AUDIO_ID" val="293"/>
  <p:tag name="ELAPSEDTIME" val="18.3"/>
  <p:tag name="ANNOTATION_COUNT" val="0"/>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111.xml><?xml version="1.0" encoding="utf-8"?>
<p:tagLst xmlns:a="http://schemas.openxmlformats.org/drawingml/2006/main" xmlns:r="http://schemas.openxmlformats.org/officeDocument/2006/relationships" xmlns:p="http://schemas.openxmlformats.org/presentationml/2006/main">
  <p:tag name="AUDIO_ID" val="299"/>
  <p:tag name="ELAPSEDTIME" val="64.4"/>
  <p:tag name="ANNOTATION_COUNT" val="0"/>
</p:tagLst>
</file>

<file path=ppt/tags/tag112.xml><?xml version="1.0" encoding="utf-8"?>
<p:tagLst xmlns:a="http://schemas.openxmlformats.org/drawingml/2006/main" xmlns:r="http://schemas.openxmlformats.org/officeDocument/2006/relationships" xmlns:p="http://schemas.openxmlformats.org/presentationml/2006/main">
  <p:tag name="BULLET_1" val="8226"/>
</p:tagLst>
</file>

<file path=ppt/tags/tag113.xml><?xml version="1.0" encoding="utf-8"?>
<p:tagLst xmlns:a="http://schemas.openxmlformats.org/drawingml/2006/main" xmlns:r="http://schemas.openxmlformats.org/officeDocument/2006/relationships" xmlns:p="http://schemas.openxmlformats.org/presentationml/2006/main">
  <p:tag name="AUDIO_ID" val="300"/>
  <p:tag name="ELAPSEDTIME" val="88.9"/>
  <p:tag name="ANNOTATION_COUNT" val="0"/>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33"/>
</p:tagLst>
</file>

<file path=ppt/tags/tag115.xml><?xml version="1.0" encoding="utf-8"?>
<p:tagLst xmlns:a="http://schemas.openxmlformats.org/drawingml/2006/main" xmlns:r="http://schemas.openxmlformats.org/officeDocument/2006/relationships" xmlns:p="http://schemas.openxmlformats.org/presentationml/2006/main">
  <p:tag name="AUDIO_ID" val="301"/>
  <p:tag name="ELAPSEDTIME" val="129.1"/>
  <p:tag name="ANNOTATION_COUNT" val="0"/>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117.xml><?xml version="1.0" encoding="utf-8"?>
<p:tagLst xmlns:a="http://schemas.openxmlformats.org/drawingml/2006/main" xmlns:r="http://schemas.openxmlformats.org/officeDocument/2006/relationships" xmlns:p="http://schemas.openxmlformats.org/presentationml/2006/main">
  <p:tag name="AUDIO_ID" val="302"/>
  <p:tag name="ELAPSEDTIME" val="72.8"/>
  <p:tag name="ANNOTATION_COUNT" val="0"/>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33"/>
</p:tagLst>
</file>

<file path=ppt/tags/tag119.xml><?xml version="1.0" encoding="utf-8"?>
<p:tagLst xmlns:a="http://schemas.openxmlformats.org/drawingml/2006/main" xmlns:r="http://schemas.openxmlformats.org/officeDocument/2006/relationships" xmlns:p="http://schemas.openxmlformats.org/presentationml/2006/main">
  <p:tag name="AUDIO_ID" val="303"/>
  <p:tag name="ELAPSEDTIME" val="50.3"/>
  <p:tag name="ANNOTATION_COUNT" val="0"/>
</p:tagLst>
</file>

<file path=ppt/tags/tag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90"/>
  <p:tag name="MARGIN_3" val="180"/>
  <p:tag name="MARGIN_4" val="270"/>
  <p:tag name="MARGIN_5" val="360"/>
  <p:tag name="FONT_SIZE" val="30"/>
</p:tagLst>
</file>

<file path=ppt/tags/tag1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33"/>
</p:tagLst>
</file>

<file path=ppt/tags/tag121.xml><?xml version="1.0" encoding="utf-8"?>
<p:tagLst xmlns:a="http://schemas.openxmlformats.org/drawingml/2006/main" xmlns:r="http://schemas.openxmlformats.org/officeDocument/2006/relationships" xmlns:p="http://schemas.openxmlformats.org/presentationml/2006/main">
  <p:tag name="AUDIO_ID" val="304"/>
  <p:tag name="ELAPSEDTIME" val="33.6"/>
  <p:tag name="ANNOTATION_COUNT" val="0"/>
</p:tagLst>
</file>

<file path=ppt/tags/tag12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123.xml><?xml version="1.0" encoding="utf-8"?>
<p:tagLst xmlns:a="http://schemas.openxmlformats.org/drawingml/2006/main" xmlns:r="http://schemas.openxmlformats.org/officeDocument/2006/relationships" xmlns:p="http://schemas.openxmlformats.org/presentationml/2006/main">
  <p:tag name="AUDIO_ID" val="307"/>
  <p:tag name="ELAPSEDTIME" val="77.2"/>
  <p:tag name="ANNOTATION_COUNT" val="0"/>
</p:tagLst>
</file>

<file path=ppt/tags/tag1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125.xml><?xml version="1.0" encoding="utf-8"?>
<p:tagLst xmlns:a="http://schemas.openxmlformats.org/drawingml/2006/main" xmlns:r="http://schemas.openxmlformats.org/officeDocument/2006/relationships" xmlns:p="http://schemas.openxmlformats.org/presentationml/2006/main">
  <p:tag name="AUDIO_ID" val="305"/>
  <p:tag name="ELAPSEDTIME" val="40.7"/>
  <p:tag name="ANNOTATION_COUNT" val="0"/>
</p:tagLst>
</file>

<file path=ppt/tags/tag1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33"/>
</p:tagLst>
</file>

<file path=ppt/tags/tag127.xml><?xml version="1.0" encoding="utf-8"?>
<p:tagLst xmlns:a="http://schemas.openxmlformats.org/drawingml/2006/main" xmlns:r="http://schemas.openxmlformats.org/officeDocument/2006/relationships" xmlns:p="http://schemas.openxmlformats.org/presentationml/2006/main">
  <p:tag name="AUDIO_ID" val="306"/>
  <p:tag name="ELAPSEDTIME" val="67.4"/>
  <p:tag name="ANNOTATION_COUNT" val="0"/>
</p:tagLst>
</file>

<file path=ppt/tags/tag1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98.12504"/>
  <p:tag name="MARGIN_3" val="196.25"/>
  <p:tag name="MARGIN_4" val="294.5"/>
  <p:tag name="MARGIN_5" val="392.625"/>
  <p:tag name="FONT_SIZE" val="33"/>
</p:tagLst>
</file>

<file path=ppt/tags/tag129.xml><?xml version="1.0" encoding="utf-8"?>
<p:tagLst xmlns:a="http://schemas.openxmlformats.org/drawingml/2006/main" xmlns:r="http://schemas.openxmlformats.org/officeDocument/2006/relationships" xmlns:p="http://schemas.openxmlformats.org/presentationml/2006/main">
  <p:tag name="AUDIO_ID" val="256"/>
  <p:tag name="ELAPSEDTIME" val="32.1"/>
  <p:tag name="ANNOTATION_COUNT" val="0"/>
</p:tagLst>
</file>

<file path=ppt/tags/tag13.xml><?xml version="1.0" encoding="utf-8"?>
<p:tagLst xmlns:a="http://schemas.openxmlformats.org/drawingml/2006/main" xmlns:r="http://schemas.openxmlformats.org/officeDocument/2006/relationships" xmlns:p="http://schemas.openxmlformats.org/presentationml/2006/main">
  <p:tag name="AUDIO_ID" val="294"/>
  <p:tag name="ELAPSEDTIME" val="24.1"/>
  <p:tag name="ANNOTATION_COUNT" val="0"/>
</p:tagLst>
</file>

<file path=ppt/tags/tag1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131.xml><?xml version="1.0" encoding="utf-8"?>
<p:tagLst xmlns:a="http://schemas.openxmlformats.org/drawingml/2006/main" xmlns:r="http://schemas.openxmlformats.org/officeDocument/2006/relationships" xmlns:p="http://schemas.openxmlformats.org/presentationml/2006/main">
  <p:tag name="AUDIO_ID" val="257"/>
  <p:tag name="ELAPSEDTIME" val="5.0"/>
  <p:tag name="ANNOTATION_COUNT" val="0"/>
</p:tagLst>
</file>

<file path=ppt/tags/tag13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33.xml><?xml version="1.0" encoding="utf-8"?>
<p:tagLst xmlns:a="http://schemas.openxmlformats.org/drawingml/2006/main" xmlns:r="http://schemas.openxmlformats.org/officeDocument/2006/relationships" xmlns:p="http://schemas.openxmlformats.org/presentationml/2006/main">
  <p:tag name="AUDIO_ID" val="258"/>
  <p:tag name="ELAPSEDTIME" val="37.9"/>
  <p:tag name="ANNOTATION_COUNT" val="0"/>
</p:tagLst>
</file>

<file path=ppt/tags/tag134.xml><?xml version="1.0" encoding="utf-8"?>
<p:tagLst xmlns:a="http://schemas.openxmlformats.org/drawingml/2006/main" xmlns:r="http://schemas.openxmlformats.org/officeDocument/2006/relationships" xmlns:p="http://schemas.openxmlformats.org/presentationml/2006/main">
  <p:tag name="BULLET_1" val="8226"/>
</p:tagLst>
</file>

<file path=ppt/tags/tag135.xml><?xml version="1.0" encoding="utf-8"?>
<p:tagLst xmlns:a="http://schemas.openxmlformats.org/drawingml/2006/main" xmlns:r="http://schemas.openxmlformats.org/officeDocument/2006/relationships" xmlns:p="http://schemas.openxmlformats.org/presentationml/2006/main">
  <p:tag name="AUDIO_ID" val="259"/>
  <p:tag name="ELAPSEDTIME" val="37.2"/>
  <p:tag name="ANNOTATION_COUNT" val="0"/>
</p:tagLst>
</file>

<file path=ppt/tags/tag136.xml><?xml version="1.0" encoding="utf-8"?>
<p:tagLst xmlns:a="http://schemas.openxmlformats.org/drawingml/2006/main" xmlns:r="http://schemas.openxmlformats.org/officeDocument/2006/relationships" xmlns:p="http://schemas.openxmlformats.org/presentationml/2006/main">
  <p:tag name="BULLET_1" val="8226"/>
</p:tagLst>
</file>

<file path=ppt/tags/tag137.xml><?xml version="1.0" encoding="utf-8"?>
<p:tagLst xmlns:a="http://schemas.openxmlformats.org/drawingml/2006/main" xmlns:r="http://schemas.openxmlformats.org/officeDocument/2006/relationships" xmlns:p="http://schemas.openxmlformats.org/presentationml/2006/main">
  <p:tag name="AUDIO_ID" val="260"/>
  <p:tag name="ELAPSEDTIME" val="27.2"/>
  <p:tag name="ANNOTATION_COUNT" val="0"/>
</p:tagLst>
</file>

<file path=ppt/tags/tag13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4"/>
</p:tagLst>
</file>

<file path=ppt/tags/tag139.xml><?xml version="1.0" encoding="utf-8"?>
<p:tagLst xmlns:a="http://schemas.openxmlformats.org/drawingml/2006/main" xmlns:r="http://schemas.openxmlformats.org/officeDocument/2006/relationships" xmlns:p="http://schemas.openxmlformats.org/presentationml/2006/main">
  <p:tag name="AUDIO_ID" val="261"/>
  <p:tag name="ELAPSEDTIME" val="64.5"/>
  <p:tag name="ANNOTATION_COUNT" val="0"/>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Lst>
</file>

<file path=ppt/tags/tag141.xml><?xml version="1.0" encoding="utf-8"?>
<p:tagLst xmlns:a="http://schemas.openxmlformats.org/drawingml/2006/main" xmlns:r="http://schemas.openxmlformats.org/officeDocument/2006/relationships" xmlns:p="http://schemas.openxmlformats.org/presentationml/2006/main">
  <p:tag name="AUDIO_ID" val="262"/>
  <p:tag name="ELAPSEDTIME" val="23.0"/>
  <p:tag name="ANNOTATION_COUNT" val="0"/>
</p:tagLst>
</file>

<file path=ppt/tags/tag14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8"/>
</p:tagLst>
</file>

<file path=ppt/tags/tag143.xml><?xml version="1.0" encoding="utf-8"?>
<p:tagLst xmlns:a="http://schemas.openxmlformats.org/drawingml/2006/main" xmlns:r="http://schemas.openxmlformats.org/officeDocument/2006/relationships" xmlns:p="http://schemas.openxmlformats.org/presentationml/2006/main">
  <p:tag name="AUDIO_ID" val="263"/>
  <p:tag name="ELAPSEDTIME" val="20.2"/>
  <p:tag name="ANNOTATION_COUNT" val="0"/>
</p:tagLst>
</file>

<file path=ppt/tags/tag144.xml><?xml version="1.0" encoding="utf-8"?>
<p:tagLst xmlns:a="http://schemas.openxmlformats.org/drawingml/2006/main" xmlns:r="http://schemas.openxmlformats.org/officeDocument/2006/relationships" xmlns:p="http://schemas.openxmlformats.org/presentationml/2006/main">
  <p:tag name="BULLET_1" val="8226"/>
</p:tagLst>
</file>

<file path=ppt/tags/tag145.xml><?xml version="1.0" encoding="utf-8"?>
<p:tagLst xmlns:a="http://schemas.openxmlformats.org/drawingml/2006/main" xmlns:r="http://schemas.openxmlformats.org/officeDocument/2006/relationships" xmlns:p="http://schemas.openxmlformats.org/presentationml/2006/main">
  <p:tag name="AUDIO_ID" val="264"/>
  <p:tag name="ELAPSEDTIME" val="19.8"/>
  <p:tag name="ANNOTATION_COUNT" val="0"/>
</p:tagLst>
</file>

<file path=ppt/tags/tag14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28"/>
</p:tagLst>
</file>

<file path=ppt/tags/tag147.xml><?xml version="1.0" encoding="utf-8"?>
<p:tagLst xmlns:a="http://schemas.openxmlformats.org/drawingml/2006/main" xmlns:r="http://schemas.openxmlformats.org/officeDocument/2006/relationships" xmlns:p="http://schemas.openxmlformats.org/presentationml/2006/main">
  <p:tag name="AUDIO_ID" val="265"/>
  <p:tag name="ELAPSEDTIME" val="10.9"/>
  <p:tag name="ANNOTATION_COUNT" val="0"/>
</p:tagLst>
</file>

<file path=ppt/tags/tag14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49.xml><?xml version="1.0" encoding="utf-8"?>
<p:tagLst xmlns:a="http://schemas.openxmlformats.org/drawingml/2006/main" xmlns:r="http://schemas.openxmlformats.org/officeDocument/2006/relationships" xmlns:p="http://schemas.openxmlformats.org/presentationml/2006/main">
  <p:tag name="AUDIO_ID" val="267"/>
  <p:tag name="ELAPSEDTIME" val="29.6"/>
  <p:tag name="ANNOTATION_COUNT" val="0"/>
</p:tagLst>
</file>

<file path=ppt/tags/tag15.xml><?xml version="1.0" encoding="utf-8"?>
<p:tagLst xmlns:a="http://schemas.openxmlformats.org/drawingml/2006/main" xmlns:r="http://schemas.openxmlformats.org/officeDocument/2006/relationships" xmlns:p="http://schemas.openxmlformats.org/presentationml/2006/main">
  <p:tag name="AUDIO_ID" val="260"/>
  <p:tag name="ELAPSEDTIME" val="7.3"/>
  <p:tag name="ANNOTATION_COUNT" val="0"/>
</p:tagLst>
</file>

<file path=ppt/tags/tag150.xml><?xml version="1.0" encoding="utf-8"?>
<p:tagLst xmlns:a="http://schemas.openxmlformats.org/drawingml/2006/main" xmlns:r="http://schemas.openxmlformats.org/officeDocument/2006/relationships" xmlns:p="http://schemas.openxmlformats.org/presentationml/2006/main">
  <p:tag name="BULLET_1" val="8226"/>
</p:tagLst>
</file>

<file path=ppt/tags/tag151.xml><?xml version="1.0" encoding="utf-8"?>
<p:tagLst xmlns:a="http://schemas.openxmlformats.org/drawingml/2006/main" xmlns:r="http://schemas.openxmlformats.org/officeDocument/2006/relationships" xmlns:p="http://schemas.openxmlformats.org/presentationml/2006/main">
  <p:tag name="AUDIO_ID" val="268"/>
  <p:tag name="ELAPSEDTIME" val="23.9"/>
  <p:tag name="ANNOTATION_COUNT" val="0"/>
</p:tagLst>
</file>

<file path=ppt/tags/tag15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3.xml><?xml version="1.0" encoding="utf-8"?>
<p:tagLst xmlns:a="http://schemas.openxmlformats.org/drawingml/2006/main" xmlns:r="http://schemas.openxmlformats.org/officeDocument/2006/relationships" xmlns:p="http://schemas.openxmlformats.org/presentationml/2006/main">
  <p:tag name="AUDIO_ID" val="256"/>
  <p:tag name="ELAPSEDTIME" val="12.9"/>
  <p:tag name="ANNOTATION_COUNT" val="0"/>
</p:tagLst>
</file>

<file path=ppt/tags/tag15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55.xml><?xml version="1.0" encoding="utf-8"?>
<p:tagLst xmlns:a="http://schemas.openxmlformats.org/drawingml/2006/main" xmlns:r="http://schemas.openxmlformats.org/officeDocument/2006/relationships" xmlns:p="http://schemas.openxmlformats.org/presentationml/2006/main">
  <p:tag name="AUDIO_ID" val="257"/>
  <p:tag name="ELAPSEDTIME" val="7.9"/>
  <p:tag name="ANNOTATION_COUNT" val="0"/>
</p:tagLst>
</file>

<file path=ppt/tags/tag156.xml><?xml version="1.0" encoding="utf-8"?>
<p:tagLst xmlns:a="http://schemas.openxmlformats.org/drawingml/2006/main" xmlns:r="http://schemas.openxmlformats.org/officeDocument/2006/relationships" xmlns:p="http://schemas.openxmlformats.org/presentationml/2006/main">
  <p:tag name="BULLET_1" val="8226"/>
</p:tagLst>
</file>

<file path=ppt/tags/tag157.xml><?xml version="1.0" encoding="utf-8"?>
<p:tagLst xmlns:a="http://schemas.openxmlformats.org/drawingml/2006/main" xmlns:r="http://schemas.openxmlformats.org/officeDocument/2006/relationships" xmlns:p="http://schemas.openxmlformats.org/presentationml/2006/main">
  <p:tag name="AUDIO_ID" val="258"/>
  <p:tag name="ELAPSEDTIME" val="49.8"/>
  <p:tag name="ANNOTATION_COUNT" val="0"/>
</p:tagLst>
</file>

<file path=ppt/tags/tag158.xml><?xml version="1.0" encoding="utf-8"?>
<p:tagLst xmlns:a="http://schemas.openxmlformats.org/drawingml/2006/main" xmlns:r="http://schemas.openxmlformats.org/officeDocument/2006/relationships" xmlns:p="http://schemas.openxmlformats.org/presentationml/2006/main">
  <p:tag name="BULLET_1" val="8226"/>
  <p:tag name="BULLET_2" val="8226"/>
</p:tagLst>
</file>

<file path=ppt/tags/tag159.xml><?xml version="1.0" encoding="utf-8"?>
<p:tagLst xmlns:a="http://schemas.openxmlformats.org/drawingml/2006/main" xmlns:r="http://schemas.openxmlformats.org/officeDocument/2006/relationships" xmlns:p="http://schemas.openxmlformats.org/presentationml/2006/main">
  <p:tag name="AUDIO_ID" val="259"/>
  <p:tag name="ELAPSEDTIME" val="7.4"/>
  <p:tag name="ANNOTATION_COUNT" val="0"/>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60.xml><?xml version="1.0" encoding="utf-8"?>
<p:tagLst xmlns:a="http://schemas.openxmlformats.org/drawingml/2006/main" xmlns:r="http://schemas.openxmlformats.org/officeDocument/2006/relationships" xmlns:p="http://schemas.openxmlformats.org/presentationml/2006/main">
  <p:tag name="BULLET_1" val="8226"/>
</p:tagLst>
</file>

<file path=ppt/tags/tag161.xml><?xml version="1.0" encoding="utf-8"?>
<p:tagLst xmlns:a="http://schemas.openxmlformats.org/drawingml/2006/main" xmlns:r="http://schemas.openxmlformats.org/officeDocument/2006/relationships" xmlns:p="http://schemas.openxmlformats.org/presentationml/2006/main">
  <p:tag name="AUDIO_ID" val="260"/>
  <p:tag name="ELAPSEDTIME" val="11.5"/>
  <p:tag name="ANNOTATION_COUNT" val="0"/>
</p:tagLst>
</file>

<file path=ppt/tags/tag162.xml><?xml version="1.0" encoding="utf-8"?>
<p:tagLst xmlns:a="http://schemas.openxmlformats.org/drawingml/2006/main" xmlns:r="http://schemas.openxmlformats.org/officeDocument/2006/relationships" xmlns:p="http://schemas.openxmlformats.org/presentationml/2006/main">
  <p:tag name="BULLET_1" val="8226"/>
</p:tagLst>
</file>

<file path=ppt/tags/tag163.xml><?xml version="1.0" encoding="utf-8"?>
<p:tagLst xmlns:a="http://schemas.openxmlformats.org/drawingml/2006/main" xmlns:r="http://schemas.openxmlformats.org/officeDocument/2006/relationships" xmlns:p="http://schemas.openxmlformats.org/presentationml/2006/main">
  <p:tag name="AUDIO_ID" val="261"/>
  <p:tag name="ELAPSEDTIME" val="10.8"/>
  <p:tag name="ANNOTATION_COUNT" val="0"/>
</p:tagLst>
</file>

<file path=ppt/tags/tag16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65.xml><?xml version="1.0" encoding="utf-8"?>
<p:tagLst xmlns:a="http://schemas.openxmlformats.org/drawingml/2006/main" xmlns:r="http://schemas.openxmlformats.org/officeDocument/2006/relationships" xmlns:p="http://schemas.openxmlformats.org/presentationml/2006/main">
  <p:tag name="AUDIO_ID" val="262"/>
  <p:tag name="ELAPSEDTIME" val="25.1"/>
  <p:tag name="ANNOTATION_COUNT" val="0"/>
</p:tagLst>
</file>

<file path=ppt/tags/tag166.xml><?xml version="1.0" encoding="utf-8"?>
<p:tagLst xmlns:a="http://schemas.openxmlformats.org/drawingml/2006/main" xmlns:r="http://schemas.openxmlformats.org/officeDocument/2006/relationships" xmlns:p="http://schemas.openxmlformats.org/presentationml/2006/main">
  <p:tag name="BULLET_1" val="8226"/>
</p:tagLst>
</file>

<file path=ppt/tags/tag167.xml><?xml version="1.0" encoding="utf-8"?>
<p:tagLst xmlns:a="http://schemas.openxmlformats.org/drawingml/2006/main" xmlns:r="http://schemas.openxmlformats.org/officeDocument/2006/relationships" xmlns:p="http://schemas.openxmlformats.org/presentationml/2006/main">
  <p:tag name="AUDIO_ID" val="263"/>
  <p:tag name="ELAPSEDTIME" val="20.6"/>
  <p:tag name="ANNOTATION_COUNT" val="0"/>
</p:tagLst>
</file>

<file path=ppt/tags/tag16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69.xml><?xml version="1.0" encoding="utf-8"?>
<p:tagLst xmlns:a="http://schemas.openxmlformats.org/drawingml/2006/main" xmlns:r="http://schemas.openxmlformats.org/officeDocument/2006/relationships" xmlns:p="http://schemas.openxmlformats.org/presentationml/2006/main">
  <p:tag name="AUDIO_ID" val="269"/>
  <p:tag name="ELAPSEDTIME" val="17.2"/>
  <p:tag name="ANNOTATION_COUNT" val="0"/>
</p:tagLst>
</file>

<file path=ppt/tags/tag17.xml><?xml version="1.0" encoding="utf-8"?>
<p:tagLst xmlns:a="http://schemas.openxmlformats.org/drawingml/2006/main" xmlns:r="http://schemas.openxmlformats.org/officeDocument/2006/relationships" xmlns:p="http://schemas.openxmlformats.org/presentationml/2006/main">
  <p:tag name="AUDIO_ID" val="282"/>
  <p:tag name="ELAPSEDTIME" val="10.4"/>
  <p:tag name="ANNOTATION_COUNT" val="0"/>
</p:tagLst>
</file>

<file path=ppt/tags/tag17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1.xml><?xml version="1.0" encoding="utf-8"?>
<p:tagLst xmlns:a="http://schemas.openxmlformats.org/drawingml/2006/main" xmlns:r="http://schemas.openxmlformats.org/officeDocument/2006/relationships" xmlns:p="http://schemas.openxmlformats.org/presentationml/2006/main">
  <p:tag name="AUDIO_ID" val="265"/>
  <p:tag name="ELAPSEDTIME" val="15.2"/>
  <p:tag name="ANNOTATION_COUNT" val="0"/>
</p:tagLst>
</file>

<file path=ppt/tags/tag17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3.xml><?xml version="1.0" encoding="utf-8"?>
<p:tagLst xmlns:a="http://schemas.openxmlformats.org/drawingml/2006/main" xmlns:r="http://schemas.openxmlformats.org/officeDocument/2006/relationships" xmlns:p="http://schemas.openxmlformats.org/presentationml/2006/main">
  <p:tag name="AUDIO_ID" val="267"/>
  <p:tag name="ELAPSEDTIME" val="14.8"/>
  <p:tag name="ANNOTATION_COUNT" val="0"/>
</p:tagLst>
</file>

<file path=ppt/tags/tag17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5.xml><?xml version="1.0" encoding="utf-8"?>
<p:tagLst xmlns:a="http://schemas.openxmlformats.org/drawingml/2006/main" xmlns:r="http://schemas.openxmlformats.org/officeDocument/2006/relationships" xmlns:p="http://schemas.openxmlformats.org/presentationml/2006/main">
  <p:tag name="AUDIO_ID" val="260"/>
  <p:tag name="ELAPSEDTIME" val="19.8"/>
  <p:tag name="ANNOTATION_COUNT" val="0"/>
</p:tagLst>
</file>

<file path=ppt/tags/tag17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7.xml><?xml version="1.0" encoding="utf-8"?>
<p:tagLst xmlns:a="http://schemas.openxmlformats.org/drawingml/2006/main" xmlns:r="http://schemas.openxmlformats.org/officeDocument/2006/relationships" xmlns:p="http://schemas.openxmlformats.org/presentationml/2006/main">
  <p:tag name="AUDIO_ID" val="259"/>
  <p:tag name="ELAPSEDTIME" val="11.2"/>
  <p:tag name="ANNOTATION_COUNT" val="0"/>
</p:tagLst>
</file>

<file path=ppt/tags/tag17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79.xml><?xml version="1.0" encoding="utf-8"?>
<p:tagLst xmlns:a="http://schemas.openxmlformats.org/drawingml/2006/main" xmlns:r="http://schemas.openxmlformats.org/officeDocument/2006/relationships" xmlns:p="http://schemas.openxmlformats.org/presentationml/2006/main">
  <p:tag name="AUDIO_ID" val="268"/>
  <p:tag name="ELAPSEDTIME" val="13.6"/>
  <p:tag name="ANNOTATION_COUNT" val="0"/>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90"/>
  <p:tag name="MARGIN_3" val="180"/>
  <p:tag name="MARGIN_4" val="270"/>
  <p:tag name="MARGIN_5" val="360"/>
  <p:tag name="FONT_SIZE" val="30"/>
</p:tagLst>
</file>

<file path=ppt/tags/tag180.xml><?xml version="1.0" encoding="utf-8"?>
<p:tagLst xmlns:a="http://schemas.openxmlformats.org/drawingml/2006/main" xmlns:r="http://schemas.openxmlformats.org/officeDocument/2006/relationships" xmlns:p="http://schemas.openxmlformats.org/presentationml/2006/main">
  <p:tag name="BULLET_1" val="8226"/>
</p:tagLst>
</file>

<file path=ppt/tags/tag181.xml><?xml version="1.0" encoding="utf-8"?>
<p:tagLst xmlns:a="http://schemas.openxmlformats.org/drawingml/2006/main" xmlns:r="http://schemas.openxmlformats.org/officeDocument/2006/relationships" xmlns:p="http://schemas.openxmlformats.org/presentationml/2006/main">
  <p:tag name="AUDIO_ID" val="266"/>
  <p:tag name="ELAPSEDTIME" val="24.4"/>
  <p:tag name="ANNOTATION_COUNT" val="0"/>
</p:tagLst>
</file>

<file path=ppt/tags/tag18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83.xml><?xml version="1.0" encoding="utf-8"?>
<p:tagLst xmlns:a="http://schemas.openxmlformats.org/drawingml/2006/main" xmlns:r="http://schemas.openxmlformats.org/officeDocument/2006/relationships" xmlns:p="http://schemas.openxmlformats.org/presentationml/2006/main">
  <p:tag name="AUDIO_ID" val="270"/>
  <p:tag name="ELAPSEDTIME" val="23.4"/>
  <p:tag name="ANNOTATION_COUNT" val="0"/>
</p:tagLst>
</file>

<file path=ppt/tags/tag184.xml><?xml version="1.0" encoding="utf-8"?>
<p:tagLst xmlns:a="http://schemas.openxmlformats.org/drawingml/2006/main" xmlns:r="http://schemas.openxmlformats.org/officeDocument/2006/relationships" xmlns:p="http://schemas.openxmlformats.org/presentationml/2006/main">
  <p:tag name="BULLET_1" val="8226"/>
</p:tagLst>
</file>

<file path=ppt/tags/tag185.xml><?xml version="1.0" encoding="utf-8"?>
<p:tagLst xmlns:a="http://schemas.openxmlformats.org/drawingml/2006/main" xmlns:r="http://schemas.openxmlformats.org/officeDocument/2006/relationships" xmlns:p="http://schemas.openxmlformats.org/presentationml/2006/main">
  <p:tag name="AUDIO_ID" val="271"/>
  <p:tag name="ELAPSEDTIME" val="22.3"/>
  <p:tag name="ANNOTATION_COUNT" val="0"/>
</p:tagLst>
</file>

<file path=ppt/tags/tag18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187.xml><?xml version="1.0" encoding="utf-8"?>
<p:tagLst xmlns:a="http://schemas.openxmlformats.org/drawingml/2006/main" xmlns:r="http://schemas.openxmlformats.org/officeDocument/2006/relationships" xmlns:p="http://schemas.openxmlformats.org/presentationml/2006/main">
  <p:tag name="AUDIO_ID" val="310"/>
  <p:tag name="ELAPSEDTIME" val="13.2"/>
  <p:tag name="ANNOTATION_COUNT" val="0"/>
</p:tagLst>
</file>

<file path=ppt/tags/tag18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4"/>
</p:tagLst>
</file>

<file path=ppt/tags/tag189.xml><?xml version="1.0" encoding="utf-8"?>
<p:tagLst xmlns:a="http://schemas.openxmlformats.org/drawingml/2006/main" xmlns:r="http://schemas.openxmlformats.org/officeDocument/2006/relationships" xmlns:p="http://schemas.openxmlformats.org/presentationml/2006/main">
  <p:tag name="AUDIO_ID" val="322"/>
  <p:tag name="ELAPSEDTIME" val="12.6"/>
  <p:tag name="ANNOTATION_COUNT" val="0"/>
</p:tagLst>
</file>

<file path=ppt/tags/tag19.xml><?xml version="1.0" encoding="utf-8"?>
<p:tagLst xmlns:a="http://schemas.openxmlformats.org/drawingml/2006/main" xmlns:r="http://schemas.openxmlformats.org/officeDocument/2006/relationships" xmlns:p="http://schemas.openxmlformats.org/presentationml/2006/main">
  <p:tag name="AUDIO_ID" val="281"/>
  <p:tag name="ELAPSEDTIME" val="35.0"/>
  <p:tag name="ANNOTATION_COUNT" val="0"/>
</p:tagLst>
</file>

<file path=ppt/tags/tag1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14"/>
</p:tagLst>
</file>

<file path=ppt/tags/tag191.xml><?xml version="1.0" encoding="utf-8"?>
<p:tagLst xmlns:a="http://schemas.openxmlformats.org/drawingml/2006/main" xmlns:r="http://schemas.openxmlformats.org/officeDocument/2006/relationships" xmlns:p="http://schemas.openxmlformats.org/presentationml/2006/main">
  <p:tag name="AUDIO_ID" val="256"/>
  <p:tag name="ELAPSEDTIME" val="21.0"/>
  <p:tag name="ANNOTATION_COUNT" val="0"/>
</p:tagLst>
</file>

<file path=ppt/tags/tag19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4"/>
</p:tagLst>
</file>

<file path=ppt/tags/tag193.xml><?xml version="1.0" encoding="utf-8"?>
<p:tagLst xmlns:a="http://schemas.openxmlformats.org/drawingml/2006/main" xmlns:r="http://schemas.openxmlformats.org/officeDocument/2006/relationships" xmlns:p="http://schemas.openxmlformats.org/presentationml/2006/main">
  <p:tag name="AUDIO_ID" val="323"/>
  <p:tag name="ELAPSEDTIME" val="19.5"/>
  <p:tag name="ANNOTATION_COUNT" val="0"/>
</p:tagLst>
</file>

<file path=ppt/tags/tag19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195.xml><?xml version="1.0" encoding="utf-8"?>
<p:tagLst xmlns:a="http://schemas.openxmlformats.org/drawingml/2006/main" xmlns:r="http://schemas.openxmlformats.org/officeDocument/2006/relationships" xmlns:p="http://schemas.openxmlformats.org/presentationml/2006/main">
  <p:tag name="AUDIO_ID" val="321"/>
  <p:tag name="ELAPSEDTIME" val="15.3"/>
  <p:tag name="ANNOTATION_COUNT" val="0"/>
</p:tagLst>
</file>

<file path=ppt/tags/tag196.xml><?xml version="1.0" encoding="utf-8"?>
<p:tagLst xmlns:a="http://schemas.openxmlformats.org/drawingml/2006/main" xmlns:r="http://schemas.openxmlformats.org/officeDocument/2006/relationships" xmlns:p="http://schemas.openxmlformats.org/presentationml/2006/main">
  <p:tag name="BULLET_1" val="8226"/>
</p:tagLst>
</file>

<file path=ppt/tags/tag197.xml><?xml version="1.0" encoding="utf-8"?>
<p:tagLst xmlns:a="http://schemas.openxmlformats.org/drawingml/2006/main" xmlns:r="http://schemas.openxmlformats.org/officeDocument/2006/relationships" xmlns:p="http://schemas.openxmlformats.org/presentationml/2006/main">
  <p:tag name="AUDIO_ID" val="311"/>
  <p:tag name="ELAPSEDTIME" val="17.4"/>
  <p:tag name="ANNOTATION_COUNT" val="0"/>
</p:tagLst>
</file>

<file path=ppt/tags/tag19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4"/>
</p:tagLst>
</file>

<file path=ppt/tags/tag199.xml><?xml version="1.0" encoding="utf-8"?>
<p:tagLst xmlns:a="http://schemas.openxmlformats.org/drawingml/2006/main" xmlns:r="http://schemas.openxmlformats.org/officeDocument/2006/relationships" xmlns:p="http://schemas.openxmlformats.org/presentationml/2006/main">
  <p:tag name="AUDIO_ID" val="324"/>
  <p:tag name="ELAPSEDTIME" val="34.5"/>
  <p:tag name="ANNOTATION_COUNT" val="0"/>
</p:tagLst>
</file>

<file path=ppt/tags/tag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90"/>
  <p:tag name="MARGIN_3" val="180"/>
  <p:tag name="MARGIN_4" val="270"/>
  <p:tag name="MARGIN_5" val="360"/>
  <p:tag name="FONT_SIZE" val="30"/>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20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201.xml><?xml version="1.0" encoding="utf-8"?>
<p:tagLst xmlns:a="http://schemas.openxmlformats.org/drawingml/2006/main" xmlns:r="http://schemas.openxmlformats.org/officeDocument/2006/relationships" xmlns:p="http://schemas.openxmlformats.org/presentationml/2006/main">
  <p:tag name="AUDIO_ID" val="326"/>
  <p:tag name="ELAPSEDTIME" val="16.9"/>
  <p:tag name="ANNOTATION_COUNT" val="0"/>
</p:tagLst>
</file>

<file path=ppt/tags/tag2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0"/>
</p:tagLst>
</file>

<file path=ppt/tags/tag203.xml><?xml version="1.0" encoding="utf-8"?>
<p:tagLst xmlns:a="http://schemas.openxmlformats.org/drawingml/2006/main" xmlns:r="http://schemas.openxmlformats.org/officeDocument/2006/relationships" xmlns:p="http://schemas.openxmlformats.org/presentationml/2006/main">
  <p:tag name="AUDIO_ID" val="327"/>
  <p:tag name="ELAPSEDTIME" val="22.4"/>
  <p:tag name="ANNOTATION_COUNT" val="0"/>
</p:tagLst>
</file>

<file path=ppt/tags/tag204.xml><?xml version="1.0" encoding="utf-8"?>
<p:tagLst xmlns:a="http://schemas.openxmlformats.org/drawingml/2006/main" xmlns:r="http://schemas.openxmlformats.org/officeDocument/2006/relationships" xmlns:p="http://schemas.openxmlformats.org/presentationml/2006/main">
  <p:tag name="BULLET_1" val="8226"/>
</p:tagLst>
</file>

<file path=ppt/tags/tag205.xml><?xml version="1.0" encoding="utf-8"?>
<p:tagLst xmlns:a="http://schemas.openxmlformats.org/drawingml/2006/main" xmlns:r="http://schemas.openxmlformats.org/officeDocument/2006/relationships" xmlns:p="http://schemas.openxmlformats.org/presentationml/2006/main">
  <p:tag name="AUDIO_ID" val="328"/>
  <p:tag name="ELAPSEDTIME" val="21.6"/>
  <p:tag name="ANNOTATION_COUNT" val="0"/>
</p:tagLst>
</file>

<file path=ppt/tags/tag20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8"/>
</p:tagLst>
</file>

<file path=ppt/tags/tag207.xml><?xml version="1.0" encoding="utf-8"?>
<p:tagLst xmlns:a="http://schemas.openxmlformats.org/drawingml/2006/main" xmlns:r="http://schemas.openxmlformats.org/officeDocument/2006/relationships" xmlns:p="http://schemas.openxmlformats.org/presentationml/2006/main">
  <p:tag name="AUDIO_ID" val="329"/>
  <p:tag name="ELAPSEDTIME" val="33.2"/>
  <p:tag name="ANNOTATION_COUNT" val="0"/>
</p:tagLst>
</file>

<file path=ppt/tags/tag20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7"/>
</p:tagLst>
</file>

<file path=ppt/tags/tag209.xml><?xml version="1.0" encoding="utf-8"?>
<p:tagLst xmlns:a="http://schemas.openxmlformats.org/drawingml/2006/main" xmlns:r="http://schemas.openxmlformats.org/officeDocument/2006/relationships" xmlns:p="http://schemas.openxmlformats.org/presentationml/2006/main">
  <p:tag name="AUDIO_ID" val="312"/>
  <p:tag name="ELAPSEDTIME" val="16.9"/>
  <p:tag name="ANNOTATION_COUNT" val="0"/>
</p:tagLst>
</file>

<file path=ppt/tags/tag21.xml><?xml version="1.0" encoding="utf-8"?>
<p:tagLst xmlns:a="http://schemas.openxmlformats.org/drawingml/2006/main" xmlns:r="http://schemas.openxmlformats.org/officeDocument/2006/relationships" xmlns:p="http://schemas.openxmlformats.org/presentationml/2006/main">
  <p:tag name="AUDIO_ID" val="272"/>
  <p:tag name="ELAPSEDTIME" val="6.6"/>
  <p:tag name="ANNOTATION_COUNT" val="0"/>
</p:tagLst>
</file>

<file path=ppt/tags/tag2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7"/>
</p:tagLst>
</file>

<file path=ppt/tags/tag211.xml><?xml version="1.0" encoding="utf-8"?>
<p:tagLst xmlns:a="http://schemas.openxmlformats.org/drawingml/2006/main" xmlns:r="http://schemas.openxmlformats.org/officeDocument/2006/relationships" xmlns:p="http://schemas.openxmlformats.org/presentationml/2006/main">
  <p:tag name="AUDIO_ID" val="331"/>
  <p:tag name="ELAPSEDTIME" val="11.3"/>
  <p:tag name="ANNOTATION_COUNT" val="0"/>
</p:tagLst>
</file>

<file path=ppt/tags/tag2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0"/>
</p:tagLst>
</file>

<file path=ppt/tags/tag213.xml><?xml version="1.0" encoding="utf-8"?>
<p:tagLst xmlns:a="http://schemas.openxmlformats.org/drawingml/2006/main" xmlns:r="http://schemas.openxmlformats.org/officeDocument/2006/relationships" xmlns:p="http://schemas.openxmlformats.org/presentationml/2006/main">
  <p:tag name="AUDIO_ID" val="332"/>
  <p:tag name="ELAPSEDTIME" val="35.0"/>
  <p:tag name="ANNOTATION_COUNT" val="0"/>
</p:tagLst>
</file>

<file path=ppt/tags/tag2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6"/>
</p:tagLst>
</file>

<file path=ppt/tags/tag215.xml><?xml version="1.0" encoding="utf-8"?>
<p:tagLst xmlns:a="http://schemas.openxmlformats.org/drawingml/2006/main" xmlns:r="http://schemas.openxmlformats.org/officeDocument/2006/relationships" xmlns:p="http://schemas.openxmlformats.org/presentationml/2006/main">
  <p:tag name="AUDIO_ID" val="333"/>
  <p:tag name="ELAPSEDTIME" val="14.8"/>
  <p:tag name="ANNOTATION_COUNT" val="0"/>
</p:tagLst>
</file>

<file path=ppt/tags/tag21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6"/>
</p:tagLst>
</file>

<file path=ppt/tags/tag217.xml><?xml version="1.0" encoding="utf-8"?>
<p:tagLst xmlns:a="http://schemas.openxmlformats.org/drawingml/2006/main" xmlns:r="http://schemas.openxmlformats.org/officeDocument/2006/relationships" xmlns:p="http://schemas.openxmlformats.org/presentationml/2006/main">
  <p:tag name="AUDIO_ID" val="313"/>
  <p:tag name="ELAPSEDTIME" val="19.0"/>
  <p:tag name="ANNOTATION_COUNT" val="0"/>
</p:tagLst>
</file>

<file path=ppt/tags/tag218.xml><?xml version="1.0" encoding="utf-8"?>
<p:tagLst xmlns:a="http://schemas.openxmlformats.org/drawingml/2006/main" xmlns:r="http://schemas.openxmlformats.org/officeDocument/2006/relationships" xmlns:p="http://schemas.openxmlformats.org/presentationml/2006/main">
  <p:tag name="BULLET_1" val="8226"/>
  <p:tag name="BULLET_2" val="8226"/>
</p:tagLst>
</file>

<file path=ppt/tags/tag219.xml><?xml version="1.0" encoding="utf-8"?>
<p:tagLst xmlns:a="http://schemas.openxmlformats.org/drawingml/2006/main" xmlns:r="http://schemas.openxmlformats.org/officeDocument/2006/relationships" xmlns:p="http://schemas.openxmlformats.org/presentationml/2006/main">
  <p:tag name="AUDIO_ID" val="315"/>
  <p:tag name="ELAPSEDTIME" val="9.6"/>
  <p:tag name="ANNOTATION_COUNT" val="0"/>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2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4"/>
</p:tagLst>
</file>

<file path=ppt/tags/tag221.xml><?xml version="1.0" encoding="utf-8"?>
<p:tagLst xmlns:a="http://schemas.openxmlformats.org/drawingml/2006/main" xmlns:r="http://schemas.openxmlformats.org/officeDocument/2006/relationships" xmlns:p="http://schemas.openxmlformats.org/presentationml/2006/main">
  <p:tag name="AUDIO_ID" val="316"/>
  <p:tag name="ELAPSEDTIME" val="7.9"/>
  <p:tag name="ANNOTATION_COUNT" val="0"/>
</p:tagLst>
</file>

<file path=ppt/tags/tag22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14"/>
</p:tagLst>
</file>

<file path=ppt/tags/tag223.xml><?xml version="1.0" encoding="utf-8"?>
<p:tagLst xmlns:a="http://schemas.openxmlformats.org/drawingml/2006/main" xmlns:r="http://schemas.openxmlformats.org/officeDocument/2006/relationships" xmlns:p="http://schemas.openxmlformats.org/presentationml/2006/main">
  <p:tag name="AUDIO_ID" val="318"/>
  <p:tag name="ELAPSEDTIME" val="18.3"/>
  <p:tag name="ANNOTATION_COUNT" val="0"/>
</p:tagLst>
</file>

<file path=ppt/tags/tag2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14"/>
</p:tagLst>
</file>

<file path=ppt/tags/tag225.xml><?xml version="1.0" encoding="utf-8"?>
<p:tagLst xmlns:a="http://schemas.openxmlformats.org/drawingml/2006/main" xmlns:r="http://schemas.openxmlformats.org/officeDocument/2006/relationships" xmlns:p="http://schemas.openxmlformats.org/presentationml/2006/main">
  <p:tag name="AUDIO_ID" val="335"/>
  <p:tag name="ELAPSEDTIME" val="8.1"/>
  <p:tag name="ANNOTATION_COUNT" val="0"/>
</p:tagLst>
</file>

<file path=ppt/tags/tag22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6"/>
</p:tagLst>
</file>

<file path=ppt/tags/tag227.xml><?xml version="1.0" encoding="utf-8"?>
<p:tagLst xmlns:a="http://schemas.openxmlformats.org/drawingml/2006/main" xmlns:r="http://schemas.openxmlformats.org/officeDocument/2006/relationships" xmlns:p="http://schemas.openxmlformats.org/presentationml/2006/main">
  <p:tag name="AUDIO_ID" val="319"/>
  <p:tag name="ELAPSEDTIME" val="17.7"/>
  <p:tag name="ANNOTATION_COUNT" val="0"/>
</p:tagLst>
</file>

<file path=ppt/tags/tag228.xml><?xml version="1.0" encoding="utf-8"?>
<p:tagLst xmlns:a="http://schemas.openxmlformats.org/drawingml/2006/main" xmlns:r="http://schemas.openxmlformats.org/officeDocument/2006/relationships" xmlns:p="http://schemas.openxmlformats.org/presentationml/2006/main">
  <p:tag name="BULLET_1" val="8226"/>
  <p:tag name="BULLET_2" val="8226"/>
</p:tagLst>
</file>

<file path=ppt/tags/tag229.xml><?xml version="1.0" encoding="utf-8"?>
<p:tagLst xmlns:a="http://schemas.openxmlformats.org/drawingml/2006/main" xmlns:r="http://schemas.openxmlformats.org/officeDocument/2006/relationships" xmlns:p="http://schemas.openxmlformats.org/presentationml/2006/main">
  <p:tag name="AUDIO_ID" val="345"/>
  <p:tag name="ELAPSEDTIME" val="6.7"/>
  <p:tag name="ANNOTATION_COUNT" val="0"/>
</p:tagLst>
</file>

<file path=ppt/tags/tag23.xml><?xml version="1.0" encoding="utf-8"?>
<p:tagLst xmlns:a="http://schemas.openxmlformats.org/drawingml/2006/main" xmlns:r="http://schemas.openxmlformats.org/officeDocument/2006/relationships" xmlns:p="http://schemas.openxmlformats.org/presentationml/2006/main">
  <p:tag name="AUDIO_ID" val="295"/>
  <p:tag name="ELAPSEDTIME" val="13.5"/>
  <p:tag name="ANNOTATION_COUNT" val="0"/>
</p:tagLst>
</file>

<file path=ppt/tags/tag23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4"/>
</p:tagLst>
</file>

<file path=ppt/tags/tag231.xml><?xml version="1.0" encoding="utf-8"?>
<p:tagLst xmlns:a="http://schemas.openxmlformats.org/drawingml/2006/main" xmlns:r="http://schemas.openxmlformats.org/officeDocument/2006/relationships" xmlns:p="http://schemas.openxmlformats.org/presentationml/2006/main">
  <p:tag name="AUDIO_ID" val="346"/>
  <p:tag name="ELAPSEDTIME" val="15.5"/>
  <p:tag name="ANNOTATION_COUNT" val="0"/>
</p:tagLst>
</file>

<file path=ppt/tags/tag23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14"/>
</p:tagLst>
</file>

<file path=ppt/tags/tag233.xml><?xml version="1.0" encoding="utf-8"?>
<p:tagLst xmlns:a="http://schemas.openxmlformats.org/drawingml/2006/main" xmlns:r="http://schemas.openxmlformats.org/officeDocument/2006/relationships" xmlns:p="http://schemas.openxmlformats.org/presentationml/2006/main">
  <p:tag name="AUDIO_ID" val="343"/>
  <p:tag name="ELAPSEDTIME" val="21.9"/>
  <p:tag name="ANNOTATION_COUNT" val="0"/>
</p:tagLst>
</file>

<file path=ppt/tags/tag23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0"/>
</p:tagLst>
</file>

<file path=ppt/tags/tag235.xml><?xml version="1.0" encoding="utf-8"?>
<p:tagLst xmlns:a="http://schemas.openxmlformats.org/drawingml/2006/main" xmlns:r="http://schemas.openxmlformats.org/officeDocument/2006/relationships" xmlns:p="http://schemas.openxmlformats.org/presentationml/2006/main">
  <p:tag name="AUDIO_ID" val="336"/>
  <p:tag name="ELAPSEDTIME" val="41.1"/>
  <p:tag name="ANNOTATION_COUNT" val="0"/>
</p:tagLst>
</file>

<file path=ppt/tags/tag23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6"/>
</p:tagLst>
</file>

<file path=ppt/tags/tag237.xml><?xml version="1.0" encoding="utf-8"?>
<p:tagLst xmlns:a="http://schemas.openxmlformats.org/drawingml/2006/main" xmlns:r="http://schemas.openxmlformats.org/officeDocument/2006/relationships" xmlns:p="http://schemas.openxmlformats.org/presentationml/2006/main">
  <p:tag name="AUDIO_ID" val="338"/>
  <p:tag name="ELAPSEDTIME" val="8.8"/>
  <p:tag name="ANNOTATION_COUNT" val="0"/>
</p:tagLst>
</file>

<file path=ppt/tags/tag23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16"/>
</p:tagLst>
</file>

<file path=ppt/tags/tag239.xml><?xml version="1.0" encoding="utf-8"?>
<p:tagLst xmlns:a="http://schemas.openxmlformats.org/drawingml/2006/main" xmlns:r="http://schemas.openxmlformats.org/officeDocument/2006/relationships" xmlns:p="http://schemas.openxmlformats.org/presentationml/2006/main">
  <p:tag name="AUDIO_ID" val="320"/>
  <p:tag name="ELAPSEDTIME" val="12.7"/>
  <p:tag name="ANNOTATION_COUNT" val="0"/>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90"/>
  <p:tag name="MARGIN_3" val="180"/>
  <p:tag name="MARGIN_4" val="270"/>
  <p:tag name="MARGIN_5" val="360"/>
  <p:tag name="FONT_SIZE" val="30"/>
</p:tagLst>
</file>

<file path=ppt/tags/tag240.xml><?xml version="1.0" encoding="utf-8"?>
<p:tagLst xmlns:a="http://schemas.openxmlformats.org/drawingml/2006/main" xmlns:r="http://schemas.openxmlformats.org/officeDocument/2006/relationships" xmlns:p="http://schemas.openxmlformats.org/presentationml/2006/main">
  <p:tag name="BULLET_1" val="8226"/>
</p:tagLst>
</file>

<file path=ppt/tags/tag241.xml><?xml version="1.0" encoding="utf-8"?>
<p:tagLst xmlns:a="http://schemas.openxmlformats.org/drawingml/2006/main" xmlns:r="http://schemas.openxmlformats.org/officeDocument/2006/relationships" xmlns:p="http://schemas.openxmlformats.org/presentationml/2006/main">
  <p:tag name="AUDIO_ID" val="339"/>
  <p:tag name="ELAPSEDTIME" val="9.0"/>
  <p:tag name="ANNOTATION_COUNT" val="0"/>
</p:tagLst>
</file>

<file path=ppt/tags/tag24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243.xml><?xml version="1.0" encoding="utf-8"?>
<p:tagLst xmlns:a="http://schemas.openxmlformats.org/drawingml/2006/main" xmlns:r="http://schemas.openxmlformats.org/officeDocument/2006/relationships" xmlns:p="http://schemas.openxmlformats.org/presentationml/2006/main">
  <p:tag name="AUDIO_ID" val="340"/>
  <p:tag name="ELAPSEDTIME" val="6.9"/>
  <p:tag name="ANNOTATION_COUNT" val="0"/>
</p:tagLst>
</file>

<file path=ppt/tags/tag244.xml><?xml version="1.0" encoding="utf-8"?>
<p:tagLst xmlns:a="http://schemas.openxmlformats.org/drawingml/2006/main" xmlns:r="http://schemas.openxmlformats.org/officeDocument/2006/relationships" xmlns:p="http://schemas.openxmlformats.org/presentationml/2006/main">
  <p:tag name="BULLET_1" val="8226"/>
</p:tagLst>
</file>

<file path=ppt/tags/tag245.xml><?xml version="1.0" encoding="utf-8"?>
<p:tagLst xmlns:a="http://schemas.openxmlformats.org/drawingml/2006/main" xmlns:r="http://schemas.openxmlformats.org/officeDocument/2006/relationships" xmlns:p="http://schemas.openxmlformats.org/presentationml/2006/main">
  <p:tag name="AUDIO_ID" val="342"/>
  <p:tag name="ELAPSEDTIME" val="5.0"/>
  <p:tag name="ANNOTATION_COUNT" val="0"/>
</p:tagLst>
</file>

<file path=ppt/tags/tag24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8"/>
</p:tagLst>
</file>

<file path=ppt/tags/tag247.xml><?xml version="1.0" encoding="utf-8"?>
<p:tagLst xmlns:a="http://schemas.openxmlformats.org/drawingml/2006/main" xmlns:r="http://schemas.openxmlformats.org/officeDocument/2006/relationships" xmlns:p="http://schemas.openxmlformats.org/presentationml/2006/main">
  <p:tag name="AUDIO_ID" val="341"/>
  <p:tag name="ELAPSEDTIME" val="43.5"/>
  <p:tag name="ANNOTATION_COUNT" val="0"/>
</p:tagLst>
</file>

<file path=ppt/tags/tag2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9"/>
</p:tagLst>
</file>

<file path=ppt/tags/tag25.xml><?xml version="1.0" encoding="utf-8"?>
<p:tagLst xmlns:a="http://schemas.openxmlformats.org/drawingml/2006/main" xmlns:r="http://schemas.openxmlformats.org/officeDocument/2006/relationships" xmlns:p="http://schemas.openxmlformats.org/presentationml/2006/main">
  <p:tag name="AUDIO_ID" val="296"/>
  <p:tag name="ELAPSEDTIME" val="41.9"/>
  <p:tag name="ANNOTATION_COUNT" val="0"/>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27.xml><?xml version="1.0" encoding="utf-8"?>
<p:tagLst xmlns:a="http://schemas.openxmlformats.org/drawingml/2006/main" xmlns:r="http://schemas.openxmlformats.org/officeDocument/2006/relationships" xmlns:p="http://schemas.openxmlformats.org/presentationml/2006/main">
  <p:tag name="AUDIO_ID" val="297"/>
  <p:tag name="ELAPSEDTIME" val="15.4"/>
  <p:tag name="ANNOTATION_COUNT" val="0"/>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90"/>
  <p:tag name="MARGIN_3" val="180"/>
  <p:tag name="MARGIN_4" val="270"/>
  <p:tag name="MARGIN_5" val="360"/>
  <p:tag name="FONT_SIZE" val="30"/>
</p:tagLst>
</file>

<file path=ppt/tags/tag29.xml><?xml version="1.0" encoding="utf-8"?>
<p:tagLst xmlns:a="http://schemas.openxmlformats.org/drawingml/2006/main" xmlns:r="http://schemas.openxmlformats.org/officeDocument/2006/relationships" xmlns:p="http://schemas.openxmlformats.org/presentationml/2006/main">
  <p:tag name="AUDIO_ID" val="286"/>
  <p:tag name="ELAPSEDTIME" val="16.1"/>
  <p:tag name="ANNOTATION_COUNT" val="0"/>
</p:tagLst>
</file>

<file path=ppt/tags/tag3.xml><?xml version="1.0" encoding="utf-8"?>
<p:tagLst xmlns:a="http://schemas.openxmlformats.org/drawingml/2006/main" xmlns:r="http://schemas.openxmlformats.org/officeDocument/2006/relationships" xmlns:p="http://schemas.openxmlformats.org/presentationml/2006/main">
  <p:tag name="AUDIO_ID" val="267"/>
  <p:tag name="ELAPSEDTIME" val="4.8"/>
  <p:tag name="ANNOTATION_COUNT" val="0"/>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31.xml><?xml version="1.0" encoding="utf-8"?>
<p:tagLst xmlns:a="http://schemas.openxmlformats.org/drawingml/2006/main" xmlns:r="http://schemas.openxmlformats.org/officeDocument/2006/relationships" xmlns:p="http://schemas.openxmlformats.org/presentationml/2006/main">
  <p:tag name="AUDIO_ID" val="290"/>
  <p:tag name="ELAPSEDTIME" val="62.1"/>
  <p:tag name="ANNOTATION_COUNT" val="0"/>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3.xml><?xml version="1.0" encoding="utf-8"?>
<p:tagLst xmlns:a="http://schemas.openxmlformats.org/drawingml/2006/main" xmlns:r="http://schemas.openxmlformats.org/officeDocument/2006/relationships" xmlns:p="http://schemas.openxmlformats.org/presentationml/2006/main">
  <p:tag name="AUDIO_ID" val="288"/>
  <p:tag name="ELAPSEDTIME" val="58.3"/>
  <p:tag name="ANNOTATION_COUNT" val="0"/>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35.xml><?xml version="1.0" encoding="utf-8"?>
<p:tagLst xmlns:a="http://schemas.openxmlformats.org/drawingml/2006/main" xmlns:r="http://schemas.openxmlformats.org/officeDocument/2006/relationships" xmlns:p="http://schemas.openxmlformats.org/presentationml/2006/main">
  <p:tag name="AUDIO_ID" val="289"/>
  <p:tag name="ELAPSEDTIME" val="54.8"/>
  <p:tag name="ANNOTATION_COUNT" val="0"/>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37.xml><?xml version="1.0" encoding="utf-8"?>
<p:tagLst xmlns:a="http://schemas.openxmlformats.org/drawingml/2006/main" xmlns:r="http://schemas.openxmlformats.org/officeDocument/2006/relationships" xmlns:p="http://schemas.openxmlformats.org/presentationml/2006/main">
  <p:tag name="AUDIO_ID" val="286"/>
  <p:tag name="ELAPSEDTIME" val="25.8"/>
  <p:tag name="ANNOTATION_COUNT" val="0"/>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39.xml><?xml version="1.0" encoding="utf-8"?>
<p:tagLst xmlns:a="http://schemas.openxmlformats.org/drawingml/2006/main" xmlns:r="http://schemas.openxmlformats.org/officeDocument/2006/relationships" xmlns:p="http://schemas.openxmlformats.org/presentationml/2006/main">
  <p:tag name="AUDIO_ID" val="287"/>
  <p:tag name="ELAPSEDTIME" val="34.0"/>
  <p:tag name="ANNOTATION_COUNT" val="0"/>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0"/>
  <p:tag name="MARGIN_3" val="180"/>
  <p:tag name="MARGIN_4" val="270"/>
  <p:tag name="MARGIN_5" val="360"/>
  <p:tag name="FONT_SIZE" val="30"/>
</p:tagLst>
</file>

<file path=ppt/tags/tag41.xml><?xml version="1.0" encoding="utf-8"?>
<p:tagLst xmlns:a="http://schemas.openxmlformats.org/drawingml/2006/main" xmlns:r="http://schemas.openxmlformats.org/officeDocument/2006/relationships" xmlns:p="http://schemas.openxmlformats.org/presentationml/2006/main">
  <p:tag name="AUDIO_ID" val="269"/>
  <p:tag name="ELAPSEDTIME" val="28.3"/>
  <p:tag name="ANNOTATION_COUNT" val="0"/>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43.xml><?xml version="1.0" encoding="utf-8"?>
<p:tagLst xmlns:a="http://schemas.openxmlformats.org/drawingml/2006/main" xmlns:r="http://schemas.openxmlformats.org/officeDocument/2006/relationships" xmlns:p="http://schemas.openxmlformats.org/presentationml/2006/main">
  <p:tag name="AUDIO_ID" val="280"/>
  <p:tag name="ELAPSEDTIME" val="13.6"/>
  <p:tag name="ANNOTATION_COUNT" val="0"/>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0"/>
  <p:tag name="MARGIN_3" val="180"/>
  <p:tag name="MARGIN_4" val="270"/>
  <p:tag name="MARGIN_5" val="360"/>
  <p:tag name="FONT_SIZE" val="30"/>
</p:tagLst>
</file>

<file path=ppt/tags/tag45.xml><?xml version="1.0" encoding="utf-8"?>
<p:tagLst xmlns:a="http://schemas.openxmlformats.org/drawingml/2006/main" xmlns:r="http://schemas.openxmlformats.org/officeDocument/2006/relationships" xmlns:p="http://schemas.openxmlformats.org/presentationml/2006/main">
  <p:tag name="AUDIO_ID" val="281"/>
  <p:tag name="ELAPSEDTIME" val="36.2"/>
  <p:tag name="ANNOTATION_COUNT" val="0"/>
</p:tagLst>
</file>

<file path=ppt/tags/tag46.xml><?xml version="1.0" encoding="utf-8"?>
<p:tagLst xmlns:a="http://schemas.openxmlformats.org/drawingml/2006/main" xmlns:r="http://schemas.openxmlformats.org/officeDocument/2006/relationships" xmlns:p="http://schemas.openxmlformats.org/presentationml/2006/main">
  <p:tag name="BULLET_1" val="8226"/>
</p:tagLst>
</file>

<file path=ppt/tags/tag47.xml><?xml version="1.0" encoding="utf-8"?>
<p:tagLst xmlns:a="http://schemas.openxmlformats.org/drawingml/2006/main" xmlns:r="http://schemas.openxmlformats.org/officeDocument/2006/relationships" xmlns:p="http://schemas.openxmlformats.org/presentationml/2006/main">
  <p:tag name="AUDIO_ID" val="282"/>
  <p:tag name="ELAPSEDTIME" val="16.2"/>
  <p:tag name="ANNOTATION_COUNT" val="0"/>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49.xml><?xml version="1.0" encoding="utf-8"?>
<p:tagLst xmlns:a="http://schemas.openxmlformats.org/drawingml/2006/main" xmlns:r="http://schemas.openxmlformats.org/officeDocument/2006/relationships" xmlns:p="http://schemas.openxmlformats.org/presentationml/2006/main">
  <p:tag name="AUDIO_ID" val="285"/>
  <p:tag name="ELAPSEDTIME" val="24.1"/>
  <p:tag name="ANNOTATION_COUNT" val="0"/>
</p:tagLst>
</file>

<file path=ppt/tags/tag5.xml><?xml version="1.0" encoding="utf-8"?>
<p:tagLst xmlns:a="http://schemas.openxmlformats.org/drawingml/2006/main" xmlns:r="http://schemas.openxmlformats.org/officeDocument/2006/relationships" xmlns:p="http://schemas.openxmlformats.org/presentationml/2006/main">
  <p:tag name="AUDIO_ID" val="287"/>
  <p:tag name="ELAPSEDTIME" val="4.8"/>
  <p:tag name="ANNOTATION_COUNT" val="0"/>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UDIO_ID" val="286"/>
  <p:tag name="ELAPSEDTIME" val="35.7"/>
  <p:tag name="ANNOTATION_COUNT" val="0"/>
</p:tagLst>
</file>

<file path=ppt/tags/tag52.xml><?xml version="1.0" encoding="utf-8"?>
<p:tagLst xmlns:a="http://schemas.openxmlformats.org/drawingml/2006/main" xmlns:r="http://schemas.openxmlformats.org/officeDocument/2006/relationships" xmlns:p="http://schemas.openxmlformats.org/presentationml/2006/main">
  <p:tag name="BULLET_1" val="8226"/>
</p:tagLst>
</file>

<file path=ppt/tags/tag53.xml><?xml version="1.0" encoding="utf-8"?>
<p:tagLst xmlns:a="http://schemas.openxmlformats.org/drawingml/2006/main" xmlns:r="http://schemas.openxmlformats.org/officeDocument/2006/relationships" xmlns:p="http://schemas.openxmlformats.org/presentationml/2006/main">
  <p:tag name="AUDIO_ID" val="287"/>
  <p:tag name="ELAPSEDTIME" val="88.2"/>
  <p:tag name="ANNOTATION_COUNT" val="0"/>
</p:tagLst>
</file>

<file path=ppt/tags/tag54.xml><?xml version="1.0" encoding="utf-8"?>
<p:tagLst xmlns:a="http://schemas.openxmlformats.org/drawingml/2006/main" xmlns:r="http://schemas.openxmlformats.org/officeDocument/2006/relationships" xmlns:p="http://schemas.openxmlformats.org/presentationml/2006/main">
  <p:tag name="BULLET_1" val="8226"/>
</p:tagLst>
</file>

<file path=ppt/tags/tag55.xml><?xml version="1.0" encoding="utf-8"?>
<p:tagLst xmlns:a="http://schemas.openxmlformats.org/drawingml/2006/main" xmlns:r="http://schemas.openxmlformats.org/officeDocument/2006/relationships" xmlns:p="http://schemas.openxmlformats.org/presentationml/2006/main">
  <p:tag name="AUDIO_ID" val="288"/>
  <p:tag name="ELAPSEDTIME" val="106.6"/>
  <p:tag name="ANNOTATION_COUNT" val="0"/>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57.xml><?xml version="1.0" encoding="utf-8"?>
<p:tagLst xmlns:a="http://schemas.openxmlformats.org/drawingml/2006/main" xmlns:r="http://schemas.openxmlformats.org/officeDocument/2006/relationships" xmlns:p="http://schemas.openxmlformats.org/presentationml/2006/main">
  <p:tag name="AUDIO_ID" val="256"/>
  <p:tag name="ELAPSEDTIME" val="15.3"/>
  <p:tag name="ANNOTATION_COUNT" val="0"/>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33"/>
</p:tagLst>
</file>

<file path=ppt/tags/tag59.xml><?xml version="1.0" encoding="utf-8"?>
<p:tagLst xmlns:a="http://schemas.openxmlformats.org/drawingml/2006/main" xmlns:r="http://schemas.openxmlformats.org/officeDocument/2006/relationships" xmlns:p="http://schemas.openxmlformats.org/presentationml/2006/main">
  <p:tag name="AUDIO_ID" val="284"/>
  <p:tag name="ELAPSEDTIME" val="12.9"/>
  <p:tag name="ANNOTATION_COUNT" val="0"/>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0"/>
  <p:tag name="MARGIN_3" val="180"/>
  <p:tag name="MARGIN_4" val="270"/>
  <p:tag name="MARGIN_5" val="360"/>
  <p:tag name="FONT_SIZE" val="30"/>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61.xml><?xml version="1.0" encoding="utf-8"?>
<p:tagLst xmlns:a="http://schemas.openxmlformats.org/drawingml/2006/main" xmlns:r="http://schemas.openxmlformats.org/officeDocument/2006/relationships" xmlns:p="http://schemas.openxmlformats.org/presentationml/2006/main">
  <p:tag name="AUDIO_ID" val="262"/>
  <p:tag name="ELAPSEDTIME" val="9.1"/>
  <p:tag name="ANNOTATION_COUNT" val="0"/>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63.xml><?xml version="1.0" encoding="utf-8"?>
<p:tagLst xmlns:a="http://schemas.openxmlformats.org/drawingml/2006/main" xmlns:r="http://schemas.openxmlformats.org/officeDocument/2006/relationships" xmlns:p="http://schemas.openxmlformats.org/presentationml/2006/main">
  <p:tag name="AUDIO_ID" val="283"/>
  <p:tag name="ELAPSEDTIME" val="7.2"/>
  <p:tag name="ANNOTATION_COUNT" val="0"/>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65.xml><?xml version="1.0" encoding="utf-8"?>
<p:tagLst xmlns:a="http://schemas.openxmlformats.org/drawingml/2006/main" xmlns:r="http://schemas.openxmlformats.org/officeDocument/2006/relationships" xmlns:p="http://schemas.openxmlformats.org/presentationml/2006/main">
  <p:tag name="AUDIO_ID" val="285"/>
  <p:tag name="ELAPSEDTIME" val="11.5"/>
  <p:tag name="ANNOTATION_COUNT" val="0"/>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67.xml><?xml version="1.0" encoding="utf-8"?>
<p:tagLst xmlns:a="http://schemas.openxmlformats.org/drawingml/2006/main" xmlns:r="http://schemas.openxmlformats.org/officeDocument/2006/relationships" xmlns:p="http://schemas.openxmlformats.org/presentationml/2006/main">
  <p:tag name="AUDIO_ID" val="264"/>
  <p:tag name="ELAPSEDTIME" val="22.6"/>
  <p:tag name="ANNOTATION_COUNT" val="0"/>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69.xml><?xml version="1.0" encoding="utf-8"?>
<p:tagLst xmlns:a="http://schemas.openxmlformats.org/drawingml/2006/main" xmlns:r="http://schemas.openxmlformats.org/officeDocument/2006/relationships" xmlns:p="http://schemas.openxmlformats.org/presentationml/2006/main">
  <p:tag name="AUDIO_ID" val="299"/>
  <p:tag name="ELAPSEDTIME" val="22.5"/>
  <p:tag name="ANNOTATION_COUNT" val="0"/>
</p:tagLst>
</file>

<file path=ppt/tags/tag7.xml><?xml version="1.0" encoding="utf-8"?>
<p:tagLst xmlns:a="http://schemas.openxmlformats.org/drawingml/2006/main" xmlns:r="http://schemas.openxmlformats.org/officeDocument/2006/relationships" xmlns:p="http://schemas.openxmlformats.org/presentationml/2006/main">
  <p:tag name="AUDIO_ID" val="292"/>
  <p:tag name="ELAPSEDTIME" val="20.3"/>
  <p:tag name="ANNOTATION_COUNT" val="0"/>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71.xml><?xml version="1.0" encoding="utf-8"?>
<p:tagLst xmlns:a="http://schemas.openxmlformats.org/drawingml/2006/main" xmlns:r="http://schemas.openxmlformats.org/officeDocument/2006/relationships" xmlns:p="http://schemas.openxmlformats.org/presentationml/2006/main">
  <p:tag name="AUDIO_ID" val="295"/>
  <p:tag name="ELAPSEDTIME" val="18.7"/>
  <p:tag name="ANNOTATION_COUNT" val="0"/>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73.xml><?xml version="1.0" encoding="utf-8"?>
<p:tagLst xmlns:a="http://schemas.openxmlformats.org/drawingml/2006/main" xmlns:r="http://schemas.openxmlformats.org/officeDocument/2006/relationships" xmlns:p="http://schemas.openxmlformats.org/presentationml/2006/main">
  <p:tag name="AUDIO_ID" val="286"/>
  <p:tag name="ELAPSEDTIME" val="36.3"/>
  <p:tag name="ANNOTATION_COUNT" val="0"/>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33"/>
</p:tagLst>
</file>

<file path=ppt/tags/tag75.xml><?xml version="1.0" encoding="utf-8"?>
<p:tagLst xmlns:a="http://schemas.openxmlformats.org/drawingml/2006/main" xmlns:r="http://schemas.openxmlformats.org/officeDocument/2006/relationships" xmlns:p="http://schemas.openxmlformats.org/presentationml/2006/main">
  <p:tag name="AUDIO_ID" val="292"/>
  <p:tag name="ELAPSEDTIME" val="40.4"/>
  <p:tag name="ANNOTATION_COUNT" val="0"/>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98.12504"/>
  <p:tag name="MARGIN_3" val="196.25"/>
  <p:tag name="MARGIN_4" val="294.5"/>
  <p:tag name="MARGIN_5" val="392.625"/>
  <p:tag name="FONT_SIZE" val="33"/>
</p:tagLst>
</file>

<file path=ppt/tags/tag77.xml><?xml version="1.0" encoding="utf-8"?>
<p:tagLst xmlns:a="http://schemas.openxmlformats.org/drawingml/2006/main" xmlns:r="http://schemas.openxmlformats.org/officeDocument/2006/relationships" xmlns:p="http://schemas.openxmlformats.org/presentationml/2006/main">
  <p:tag name="AUDIO_ID" val="288"/>
  <p:tag name="ELAPSEDTIME" val="37.6"/>
  <p:tag name="ANNOTATION_COUNT" val="0"/>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33"/>
</p:tagLst>
</file>

<file path=ppt/tags/tag79.xml><?xml version="1.0" encoding="utf-8"?>
<p:tagLst xmlns:a="http://schemas.openxmlformats.org/drawingml/2006/main" xmlns:r="http://schemas.openxmlformats.org/officeDocument/2006/relationships" xmlns:p="http://schemas.openxmlformats.org/presentationml/2006/main">
  <p:tag name="AUDIO_ID" val="293"/>
  <p:tag name="ELAPSEDTIME" val="31.3"/>
  <p:tag name="ANNOTATION_COUNT" val="0"/>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90"/>
  <p:tag name="MARGIN_3" val="180"/>
  <p:tag name="MARGIN_4" val="270"/>
  <p:tag name="MARGIN_5" val="360"/>
  <p:tag name="FONT_SIZE" val="30"/>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81.xml><?xml version="1.0" encoding="utf-8"?>
<p:tagLst xmlns:a="http://schemas.openxmlformats.org/drawingml/2006/main" xmlns:r="http://schemas.openxmlformats.org/officeDocument/2006/relationships" xmlns:p="http://schemas.openxmlformats.org/presentationml/2006/main">
  <p:tag name="AUDIO_ID" val="291"/>
  <p:tag name="ELAPSEDTIME" val="22.3"/>
  <p:tag name="ANNOTATION_COUNT" val="0"/>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83.xml><?xml version="1.0" encoding="utf-8"?>
<p:tagLst xmlns:a="http://schemas.openxmlformats.org/drawingml/2006/main" xmlns:r="http://schemas.openxmlformats.org/officeDocument/2006/relationships" xmlns:p="http://schemas.openxmlformats.org/presentationml/2006/main">
  <p:tag name="AUDIO_ID" val="294"/>
  <p:tag name="ELAPSEDTIME" val="27.4"/>
  <p:tag name="ANNOTATION_COUNT" val="0"/>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85.xml><?xml version="1.0" encoding="utf-8"?>
<p:tagLst xmlns:a="http://schemas.openxmlformats.org/drawingml/2006/main" xmlns:r="http://schemas.openxmlformats.org/officeDocument/2006/relationships" xmlns:p="http://schemas.openxmlformats.org/presentationml/2006/main">
  <p:tag name="AUDIO_ID" val="265"/>
  <p:tag name="ELAPSEDTIME" val="35.8"/>
  <p:tag name="ANNOTATION_COUNT" val="0"/>
</p:tagLst>
</file>

<file path=ppt/tags/tag86.xml><?xml version="1.0" encoding="utf-8"?>
<p:tagLst xmlns:a="http://schemas.openxmlformats.org/drawingml/2006/main" xmlns:r="http://schemas.openxmlformats.org/officeDocument/2006/relationships" xmlns:p="http://schemas.openxmlformats.org/presentationml/2006/main">
  <p:tag name="BULLET_1" val="8226"/>
</p:tagLst>
</file>

<file path=ppt/tags/tag87.xml><?xml version="1.0" encoding="utf-8"?>
<p:tagLst xmlns:a="http://schemas.openxmlformats.org/drawingml/2006/main" xmlns:r="http://schemas.openxmlformats.org/officeDocument/2006/relationships" xmlns:p="http://schemas.openxmlformats.org/presentationml/2006/main">
  <p:tag name="AUDIO_ID" val="297"/>
  <p:tag name="ELAPSEDTIME" val="27.8"/>
  <p:tag name="ANNOTATION_COUNT" val="0"/>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89.xml><?xml version="1.0" encoding="utf-8"?>
<p:tagLst xmlns:a="http://schemas.openxmlformats.org/drawingml/2006/main" xmlns:r="http://schemas.openxmlformats.org/officeDocument/2006/relationships" xmlns:p="http://schemas.openxmlformats.org/presentationml/2006/main">
  <p:tag name="AUDIO_ID" val="296"/>
  <p:tag name="ELAPSEDTIME" val="15.1"/>
  <p:tag name="ANNOTATION_COUNT" val="0"/>
</p:tagLst>
</file>

<file path=ppt/tags/tag9.xml><?xml version="1.0" encoding="utf-8"?>
<p:tagLst xmlns:a="http://schemas.openxmlformats.org/drawingml/2006/main" xmlns:r="http://schemas.openxmlformats.org/officeDocument/2006/relationships" xmlns:p="http://schemas.openxmlformats.org/presentationml/2006/main">
  <p:tag name="AUDIO_ID" val="266"/>
  <p:tag name="ELAPSEDTIME" val="3.8"/>
  <p:tag name="ANNOTATION_COUNT" val="0"/>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91.xml><?xml version="1.0" encoding="utf-8"?>
<p:tagLst xmlns:a="http://schemas.openxmlformats.org/drawingml/2006/main" xmlns:r="http://schemas.openxmlformats.org/officeDocument/2006/relationships" xmlns:p="http://schemas.openxmlformats.org/presentationml/2006/main">
  <p:tag name="AUDIO_ID" val="300"/>
  <p:tag name="ELAPSEDTIME" val="14.6"/>
  <p:tag name="ANNOTATION_COUNT" val="0"/>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MARGIN_1" val="0"/>
  <p:tag name="MARGIN_2" val="98.12504"/>
  <p:tag name="MARGIN_3" val="196.25"/>
  <p:tag name="MARGIN_4" val="294.5"/>
  <p:tag name="MARGIN_5" val="392.625"/>
  <p:tag name="FONT_SIZE" val="33"/>
</p:tagLst>
</file>

<file path=ppt/tags/tag93.xml><?xml version="1.0" encoding="utf-8"?>
<p:tagLst xmlns:a="http://schemas.openxmlformats.org/drawingml/2006/main" xmlns:r="http://schemas.openxmlformats.org/officeDocument/2006/relationships" xmlns:p="http://schemas.openxmlformats.org/presentationml/2006/main">
  <p:tag name="AUDIO_ID" val="302"/>
  <p:tag name="ELAPSEDTIME" val="22.0"/>
  <p:tag name="ANNOTATION_COUNT" val="0"/>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98.12504"/>
  <p:tag name="MARGIN_3" val="196.25"/>
  <p:tag name="MARGIN_4" val="294.5"/>
  <p:tag name="MARGIN_5" val="392.625"/>
  <p:tag name="FONT_SIZE" val="33"/>
</p:tagLst>
</file>

<file path=ppt/tags/tag95.xml><?xml version="1.0" encoding="utf-8"?>
<p:tagLst xmlns:a="http://schemas.openxmlformats.org/drawingml/2006/main" xmlns:r="http://schemas.openxmlformats.org/officeDocument/2006/relationships" xmlns:p="http://schemas.openxmlformats.org/presentationml/2006/main">
  <p:tag name="AUDIO_ID" val="256"/>
  <p:tag name="ELAPSEDTIME" val="18.9"/>
  <p:tag name="ANNOTATION_COUNT" val="0"/>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UDIO_ID" val="257"/>
  <p:tag name="ELAPSEDTIME" val="24.8"/>
  <p:tag name="ANNOTATION_COUNT" val="0"/>
</p:tagLst>
</file>

<file path=ppt/tags/tag98.xml><?xml version="1.0" encoding="utf-8"?>
<p:tagLst xmlns:a="http://schemas.openxmlformats.org/drawingml/2006/main" xmlns:r="http://schemas.openxmlformats.org/officeDocument/2006/relationships" xmlns:p="http://schemas.openxmlformats.org/presentationml/2006/main">
  <p:tag name="BULLET_1" val="8226"/>
</p:tagLst>
</file>

<file path=ppt/tags/tag99.xml><?xml version="1.0" encoding="utf-8"?>
<p:tagLst xmlns:a="http://schemas.openxmlformats.org/drawingml/2006/main" xmlns:r="http://schemas.openxmlformats.org/officeDocument/2006/relationships" xmlns:p="http://schemas.openxmlformats.org/presentationml/2006/main">
  <p:tag name="AUDIO_ID" val="258"/>
  <p:tag name="ELAPSEDTIME" val="41.0"/>
  <p:tag name="ANNOTATION_COUN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29724</Words>
  <Application>Microsoft Office PowerPoint</Application>
  <PresentationFormat>On-screen Show (4:3)</PresentationFormat>
  <Paragraphs>2234</Paragraphs>
  <Slides>350</Slides>
  <Notes>348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350</vt:i4>
      </vt:variant>
    </vt:vector>
  </HeadingPairs>
  <TitlesOfParts>
    <vt:vector size="365" baseType="lpstr">
      <vt:lpstr>Arial</vt:lpstr>
      <vt:lpstr>Calibri</vt:lpstr>
      <vt:lpstr>Courier</vt:lpstr>
      <vt:lpstr>Geneva</vt:lpstr>
      <vt:lpstr>Impact</vt:lpstr>
      <vt:lpstr>Monaco</vt:lpstr>
      <vt:lpstr>Symbol</vt:lpstr>
      <vt:lpstr>Times</vt:lpstr>
      <vt:lpstr>Times New Roman</vt:lpstr>
      <vt:lpstr>Verdana</vt:lpstr>
      <vt:lpstr>Office Theme</vt:lpstr>
      <vt:lpstr>Document</vt:lpstr>
      <vt:lpstr>Worksheet</vt:lpstr>
      <vt:lpstr>Clip</vt:lpstr>
      <vt:lpstr>Equation</vt:lpstr>
      <vt:lpstr>PowerPoint Presentation</vt:lpstr>
      <vt:lpstr>PowerPoint Presentation</vt:lpstr>
      <vt:lpstr>Session 1: Topics</vt:lpstr>
      <vt:lpstr>Course Goals</vt:lpstr>
      <vt:lpstr>Course Structure</vt:lpstr>
      <vt:lpstr>Grading Structure</vt:lpstr>
      <vt:lpstr>Other Announcements</vt:lpstr>
      <vt:lpstr>Other Announcements</vt:lpstr>
      <vt:lpstr>Other Announcements</vt:lpstr>
      <vt:lpstr>Other Announcements</vt:lpstr>
      <vt:lpstr>What are Statistics?</vt:lpstr>
      <vt:lpstr>PowerPoint Presentation</vt:lpstr>
      <vt:lpstr>PowerPoint Presentation</vt:lpstr>
      <vt:lpstr>Statistics...</vt:lpstr>
      <vt:lpstr>PowerPoint Presentation</vt:lpstr>
      <vt:lpstr>A new advertisement for Ben and Jerry's ice cream introduced in late May of last year resulted in a 30% increase in ice cream sales for the following three months. Thus, the advertisement was effective.</vt:lpstr>
      <vt:lpstr>Yes!</vt:lpstr>
      <vt:lpstr>Statistics Example #2:  Churches and Crime</vt:lpstr>
      <vt:lpstr>PowerPoint Presentation</vt:lpstr>
      <vt:lpstr>PowerPoint Presentation</vt:lpstr>
      <vt:lpstr>PowerPoint Presentation</vt:lpstr>
      <vt:lpstr>PowerPoint Presentation</vt:lpstr>
      <vt:lpstr>PowerPoint Presentation</vt:lpstr>
      <vt:lpstr>In sum, statistics are  NOT just facts and figures.   They are techniques and procedures for analyzing, interpreting, displaying, and making decisions based on data.  </vt:lpstr>
      <vt:lpstr>Importance of Statistics</vt:lpstr>
      <vt:lpstr>Examples of Statistics</vt:lpstr>
      <vt:lpstr>Some of These Statistics are Not True.</vt:lpstr>
      <vt:lpstr>First step: Question statistics  “There are three kinds of lies -- lies, damned lies, and statistics.”  - Benjamin Disraeli,  Former British Prime Minister</vt:lpstr>
      <vt:lpstr>Descriptive Statistics</vt:lpstr>
      <vt:lpstr>PowerPoint Presentation</vt:lpstr>
      <vt:lpstr>PowerPoint Presentation</vt:lpstr>
      <vt:lpstr>Inferential Statistics</vt:lpstr>
      <vt:lpstr>Simple Random Sampling</vt:lpstr>
      <vt:lpstr>Importance of Random Sampling</vt:lpstr>
      <vt:lpstr>Sampling Example 1</vt:lpstr>
      <vt:lpstr>Answers</vt:lpstr>
      <vt:lpstr>Sampling Example 2</vt:lpstr>
      <vt:lpstr>Problems</vt:lpstr>
      <vt:lpstr>Variables</vt:lpstr>
      <vt:lpstr>Identify Variables</vt:lpstr>
      <vt:lpstr>Examples of variables</vt:lpstr>
      <vt:lpstr>Dogs</vt:lpstr>
      <vt:lpstr>How do these fish vary?</vt:lpstr>
      <vt:lpstr>Independent Variables</vt:lpstr>
      <vt:lpstr>Dependent Variables</vt:lpstr>
      <vt:lpstr>Independent and Dependent Variables</vt:lpstr>
      <vt:lpstr>Study 1: Blueberries and Aging</vt:lpstr>
      <vt:lpstr>Study 1: Blueberries and Aging</vt:lpstr>
      <vt:lpstr>Study 2: Beta-carotene and Cancer</vt:lpstr>
      <vt:lpstr>Study 2: Beta-carotene and Cancer</vt:lpstr>
      <vt:lpstr>Study 3: How Bright is Right?</vt:lpstr>
      <vt:lpstr>Study 3: How Bright is Right?</vt:lpstr>
      <vt:lpstr>Qualitative and Quantitative Variables</vt:lpstr>
      <vt:lpstr>Qualitative and Quantitative Variables</vt:lpstr>
      <vt:lpstr>Discrete and Continuous Variables</vt:lpstr>
      <vt:lpstr>Discrete and Continuous Variables</vt:lpstr>
      <vt:lpstr>Discrete and Continuous Variables</vt:lpstr>
      <vt:lpstr>Percentiles</vt:lpstr>
      <vt:lpstr>What Proportion of Scores is Your Score Higher Than?</vt:lpstr>
      <vt:lpstr>Simple Definitions</vt:lpstr>
      <vt:lpstr>Rounding?</vt:lpstr>
      <vt:lpstr>Definition 3</vt:lpstr>
      <vt:lpstr>Scales of Measurement</vt:lpstr>
      <vt:lpstr>Types of Scales</vt:lpstr>
      <vt:lpstr>Nominal Scales</vt:lpstr>
      <vt:lpstr>Ordinal Scales</vt:lpstr>
      <vt:lpstr>Limitations of Ordinal Scales</vt:lpstr>
      <vt:lpstr>Interval Scales</vt:lpstr>
      <vt:lpstr>Ratio Scales</vt:lpstr>
      <vt:lpstr>Psychological Research</vt:lpstr>
      <vt:lpstr>Example</vt:lpstr>
      <vt:lpstr>Some Complications</vt:lpstr>
      <vt:lpstr>Measurement and Statistics</vt:lpstr>
      <vt:lpstr>Measurement and Statistics</vt:lpstr>
      <vt:lpstr>Distributions</vt:lpstr>
      <vt:lpstr>Graph of Frequency Distribution</vt:lpstr>
      <vt:lpstr>Probability Distribution</vt:lpstr>
      <vt:lpstr>Continuous Variables</vt:lpstr>
      <vt:lpstr>Grouped Frequency Distribution</vt:lpstr>
      <vt:lpstr>Mathematical Distributions</vt:lpstr>
      <vt:lpstr>Shapes of Distributions</vt:lpstr>
      <vt:lpstr>PowerPoint Presentation</vt:lpstr>
      <vt:lpstr>A Skewed Distribution</vt:lpstr>
      <vt:lpstr>PowerPoint Presentation</vt:lpstr>
      <vt:lpstr>Negative Skew</vt:lpstr>
      <vt:lpstr>Bimodal Distribution</vt:lpstr>
      <vt:lpstr>Summation Notation</vt:lpstr>
      <vt:lpstr>Weights of 4 Grapes</vt:lpstr>
      <vt:lpstr>Summing the Values</vt:lpstr>
      <vt:lpstr>Summing the First 3 Values</vt:lpstr>
      <vt:lpstr>Abbreviated Notation</vt:lpstr>
      <vt:lpstr>Sum of Squares</vt:lpstr>
      <vt:lpstr>It Makes a Difference</vt:lpstr>
      <vt:lpstr>Sum of Cross Products</vt:lpstr>
      <vt:lpstr>Linear Transformations</vt:lpstr>
      <vt:lpstr>Converting Between  Feet and Inches</vt:lpstr>
      <vt:lpstr>Other Conversions</vt:lpstr>
      <vt:lpstr>Converting from  Centigrade to Fahrenheit</vt:lpstr>
      <vt:lpstr>Temperature in 5 Cities</vt:lpstr>
      <vt:lpstr>Temperature in 5 Cities</vt:lpstr>
      <vt:lpstr>Linear Transformation</vt:lpstr>
      <vt:lpstr>Formal Definition</vt:lpstr>
      <vt:lpstr>Some Nonlinear Transformations</vt:lpstr>
      <vt:lpstr>Other Announcements</vt:lpstr>
      <vt:lpstr>iMac Introduced in 1998</vt:lpstr>
      <vt:lpstr>Qualitative Variables</vt:lpstr>
      <vt:lpstr>Pie Charts</vt:lpstr>
      <vt:lpstr>Pie Charts Problems</vt:lpstr>
      <vt:lpstr>Small Number of Observations</vt:lpstr>
      <vt:lpstr>Bar Charts</vt:lpstr>
      <vt:lpstr>Comparing Distributions</vt:lpstr>
      <vt:lpstr>Three Dimensional Bar Chars</vt:lpstr>
      <vt:lpstr>The Lie Factor</vt:lpstr>
      <vt:lpstr>Misleading Baselines</vt:lpstr>
      <vt:lpstr>Avoid Line Graphs with Qualitative Data</vt:lpstr>
      <vt:lpstr>Summary</vt:lpstr>
      <vt:lpstr>Quantitative Variables</vt:lpstr>
      <vt:lpstr>Quantitative versus Qualitative</vt:lpstr>
      <vt:lpstr>Graphing  Quantitative Variables</vt:lpstr>
      <vt:lpstr>Graphing  Quantitative Variables</vt:lpstr>
      <vt:lpstr>Graphing  Quantitative Variables</vt:lpstr>
      <vt:lpstr>Graphing  Quantitative Variables</vt:lpstr>
      <vt:lpstr>Stem and Leaf Displays</vt:lpstr>
      <vt:lpstr>Example</vt:lpstr>
      <vt:lpstr>Stems and Leaves</vt:lpstr>
      <vt:lpstr>Row 1</vt:lpstr>
      <vt:lpstr>Row 2</vt:lpstr>
      <vt:lpstr>Shape of the Distribution</vt:lpstr>
      <vt:lpstr>Splitting Stems</vt:lpstr>
      <vt:lpstr>Comparing Distributions</vt:lpstr>
      <vt:lpstr>Why these Graphs were Easy</vt:lpstr>
      <vt:lpstr>Example with Negative Numbers</vt:lpstr>
      <vt:lpstr>Negative Numbers and Rounding</vt:lpstr>
      <vt:lpstr>Large Values and Large Datasets</vt:lpstr>
      <vt:lpstr>Summary</vt:lpstr>
      <vt:lpstr>Histograms</vt:lpstr>
      <vt:lpstr>Psychology Test Example</vt:lpstr>
      <vt:lpstr>First Steps</vt:lpstr>
      <vt:lpstr>A Histogram</vt:lpstr>
      <vt:lpstr>Continuous Variables</vt:lpstr>
      <vt:lpstr>Relative Frequencies</vt:lpstr>
      <vt:lpstr>Summary of Steps</vt:lpstr>
      <vt:lpstr>A Second Example</vt:lpstr>
      <vt:lpstr>Frequency Distribution</vt:lpstr>
      <vt:lpstr>Rotate the Tally</vt:lpstr>
      <vt:lpstr>Another Histogram</vt:lpstr>
      <vt:lpstr>Frequency Polygons</vt:lpstr>
      <vt:lpstr>Choose Class Intervals</vt:lpstr>
      <vt:lpstr>Draw Axes</vt:lpstr>
      <vt:lpstr>Frequency Polygons</vt:lpstr>
      <vt:lpstr>Frequency Polygons</vt:lpstr>
      <vt:lpstr>Frequency Polygons</vt:lpstr>
      <vt:lpstr>PowerPoint Presentation</vt:lpstr>
      <vt:lpstr>Cumulative Frequency</vt:lpstr>
      <vt:lpstr>Two Frequency Polygons</vt:lpstr>
      <vt:lpstr>Cumulative Frequencies</vt:lpstr>
      <vt:lpstr>Box Plots</vt:lpstr>
      <vt:lpstr>Box Plots</vt:lpstr>
      <vt:lpstr>Rectangles from experiment</vt:lpstr>
      <vt:lpstr>Experiment</vt:lpstr>
      <vt:lpstr>Drawing Percentiles</vt:lpstr>
      <vt:lpstr>Drawing Percentiles</vt:lpstr>
      <vt:lpstr>Making the Boxes</vt:lpstr>
      <vt:lpstr>Adding the Medians</vt:lpstr>
      <vt:lpstr>Terminology</vt:lpstr>
      <vt:lpstr>More Terminology</vt:lpstr>
      <vt:lpstr>Even More Terminology</vt:lpstr>
      <vt:lpstr>Last Terminology</vt:lpstr>
      <vt:lpstr>Drawing the Whiskers</vt:lpstr>
      <vt:lpstr>Review of Whiskers</vt:lpstr>
      <vt:lpstr>Outside Values</vt:lpstr>
      <vt:lpstr>Completed Box Plots</vt:lpstr>
      <vt:lpstr>Labeled Box Plot</vt:lpstr>
      <vt:lpstr>Bar Charts</vt:lpstr>
      <vt:lpstr>Bar Charts Example</vt:lpstr>
      <vt:lpstr>Not Just Frequencies</vt:lpstr>
      <vt:lpstr>Percent Increase</vt:lpstr>
      <vt:lpstr>Bar Charts</vt:lpstr>
      <vt:lpstr>Bar Charts</vt:lpstr>
      <vt:lpstr>Bar Charts</vt:lpstr>
      <vt:lpstr>Bar Charts</vt:lpstr>
      <vt:lpstr>Bar Charts</vt:lpstr>
      <vt:lpstr>Use Box Plots Instead</vt:lpstr>
      <vt:lpstr>Bar Charts</vt:lpstr>
      <vt:lpstr>Line Graphs</vt:lpstr>
      <vt:lpstr>A Bar Chart</vt:lpstr>
      <vt:lpstr>Add a Point at the Top</vt:lpstr>
      <vt:lpstr>Drawing Lines</vt:lpstr>
      <vt:lpstr>Erase the Bars</vt:lpstr>
      <vt:lpstr>Line Graphs</vt:lpstr>
      <vt:lpstr>Line Graphs</vt:lpstr>
      <vt:lpstr>Line Graphs</vt:lpstr>
      <vt:lpstr>Line Graphs</vt:lpstr>
      <vt:lpstr>Dot Plots</vt:lpstr>
      <vt:lpstr>M &amp; M Example</vt:lpstr>
      <vt:lpstr>Yahoo Games</vt:lpstr>
      <vt:lpstr>Yahoo Games</vt:lpstr>
      <vt:lpstr>Yahoo Games</vt:lpstr>
      <vt:lpstr>Other Announcements</vt:lpstr>
      <vt:lpstr>Central Tendency</vt:lpstr>
      <vt:lpstr>Central Tendency</vt:lpstr>
      <vt:lpstr>Central Tendency</vt:lpstr>
      <vt:lpstr>Central Tendency</vt:lpstr>
      <vt:lpstr>Central Tendency</vt:lpstr>
      <vt:lpstr>Central Tendency</vt:lpstr>
      <vt:lpstr>Possible Quiz Distributions</vt:lpstr>
      <vt:lpstr>Possible Quiz Distributions</vt:lpstr>
      <vt:lpstr>Possible Quiz Distributions</vt:lpstr>
      <vt:lpstr>Possible Quiz Distributions</vt:lpstr>
      <vt:lpstr>Chess Experiment</vt:lpstr>
      <vt:lpstr>Chess Results</vt:lpstr>
      <vt:lpstr>Comparing the Centers</vt:lpstr>
      <vt:lpstr>Central Tendency</vt:lpstr>
      <vt:lpstr>Central Tendency</vt:lpstr>
      <vt:lpstr>A Balance Scale</vt:lpstr>
      <vt:lpstr>Another Balance Scale Example</vt:lpstr>
      <vt:lpstr>A Distribution that is Not Balanced</vt:lpstr>
      <vt:lpstr>An Asymmetric Distribution</vt:lpstr>
      <vt:lpstr>Three Definitions of Central Tendency</vt:lpstr>
      <vt:lpstr>Sum of Absolute Differences</vt:lpstr>
      <vt:lpstr>Sum of Absolute Differences</vt:lpstr>
      <vt:lpstr>Sum of Absolute Differences</vt:lpstr>
      <vt:lpstr>Deviations from 5</vt:lpstr>
      <vt:lpstr>Center as Smallest Absolute Difference</vt:lpstr>
      <vt:lpstr>Smallest Sum of Squared DIfferences</vt:lpstr>
      <vt:lpstr>Sum of Squared Differences</vt:lpstr>
      <vt:lpstr>Squared Differences</vt:lpstr>
      <vt:lpstr>Squared Differences</vt:lpstr>
      <vt:lpstr>Sum of Squared Differences</vt:lpstr>
      <vt:lpstr>Squared Differences from 5</vt:lpstr>
      <vt:lpstr>Measures of Central Tendency</vt:lpstr>
      <vt:lpstr>Arithmetic Mean</vt:lpstr>
      <vt:lpstr>Arithmetic Mean</vt:lpstr>
      <vt:lpstr>Arithmetic Mean Example</vt:lpstr>
      <vt:lpstr>Median</vt:lpstr>
      <vt:lpstr>Median Example</vt:lpstr>
      <vt:lpstr>Calculation of the Median</vt:lpstr>
      <vt:lpstr>Median for an Even Number of Numbers</vt:lpstr>
      <vt:lpstr>Mode</vt:lpstr>
      <vt:lpstr>Example of the Mode</vt:lpstr>
      <vt:lpstr>Mode for Continuous Data</vt:lpstr>
      <vt:lpstr>Three Meanings of Central Tendency</vt:lpstr>
      <vt:lpstr>Balance Point</vt:lpstr>
      <vt:lpstr>Median</vt:lpstr>
      <vt:lpstr>Mean</vt:lpstr>
      <vt:lpstr>Median and Mean</vt:lpstr>
      <vt:lpstr>Median and Mean</vt:lpstr>
      <vt:lpstr>Median and Mean</vt:lpstr>
      <vt:lpstr>Additional Measures</vt:lpstr>
      <vt:lpstr>Trimean</vt:lpstr>
      <vt:lpstr>Caluclation of Trimean</vt:lpstr>
      <vt:lpstr>Geometric Mean</vt:lpstr>
      <vt:lpstr>Example</vt:lpstr>
      <vt:lpstr>Logs and the Geometric Mean</vt:lpstr>
      <vt:lpstr>Trimmed Mean</vt:lpstr>
      <vt:lpstr>Trimmed Mean and the Median</vt:lpstr>
      <vt:lpstr>Trimmed Mean Example</vt:lpstr>
      <vt:lpstr>Comparing Measures</vt:lpstr>
      <vt:lpstr>A Skewed Distribution</vt:lpstr>
      <vt:lpstr>Comparing Measures</vt:lpstr>
      <vt:lpstr>Severe Skew</vt:lpstr>
      <vt:lpstr>Comparing Measures</vt:lpstr>
      <vt:lpstr>Comparing Measures</vt:lpstr>
      <vt:lpstr>What is Variability?</vt:lpstr>
      <vt:lpstr>Measure of Variability</vt:lpstr>
      <vt:lpstr>Range</vt:lpstr>
      <vt:lpstr>Range Example</vt:lpstr>
      <vt:lpstr>Interquartile Range</vt:lpstr>
      <vt:lpstr>Interquartile Range Example</vt:lpstr>
      <vt:lpstr>Semi-interquartile Range</vt:lpstr>
      <vt:lpstr>Variance</vt:lpstr>
      <vt:lpstr>Variance Example</vt:lpstr>
      <vt:lpstr>Variance Formulas</vt:lpstr>
      <vt:lpstr>Estimating Variance</vt:lpstr>
      <vt:lpstr>Standard Deviation</vt:lpstr>
      <vt:lpstr>Standard Deviation</vt:lpstr>
      <vt:lpstr>Normal Distributions</vt:lpstr>
      <vt:lpstr>Standard Deviation</vt:lpstr>
      <vt:lpstr>Measuring Skew and Kurtosis</vt:lpstr>
      <vt:lpstr>Positive Skew</vt:lpstr>
      <vt:lpstr>Positive Skew</vt:lpstr>
      <vt:lpstr>Pearson’s Measure of Skew</vt:lpstr>
      <vt:lpstr>Calculation</vt:lpstr>
      <vt:lpstr>Third Moment</vt:lpstr>
      <vt:lpstr>Estimating Skew</vt:lpstr>
      <vt:lpstr>Kurtosis</vt:lpstr>
      <vt:lpstr>Estimating Kurtosis</vt:lpstr>
      <vt:lpstr>Effect of Linear Transformations</vt:lpstr>
      <vt:lpstr>Temperature in 5 Cities</vt:lpstr>
      <vt:lpstr>Converting from Fahrenheit to Centigrade</vt:lpstr>
      <vt:lpstr>PowerPoint Presentation</vt:lpstr>
      <vt:lpstr>Standard Deviation</vt:lpstr>
      <vt:lpstr>Variance</vt:lpstr>
      <vt:lpstr>Summary</vt:lpstr>
      <vt:lpstr>Summary </vt:lpstr>
      <vt:lpstr>Summary </vt:lpstr>
      <vt:lpstr>Summary </vt:lpstr>
      <vt:lpstr>Variance of the Sum of Two Variables</vt:lpstr>
      <vt:lpstr>Variance of the Sum of  Two Variables</vt:lpstr>
      <vt:lpstr>Variance of the Sum</vt:lpstr>
      <vt:lpstr>Variance of the Sum</vt:lpstr>
      <vt:lpstr>Variance of the Difference</vt:lpstr>
      <vt:lpstr>Variance Sum Law</vt:lpstr>
      <vt:lpstr>Independence</vt:lpstr>
      <vt:lpstr>PowerPoint Presentation</vt:lpstr>
      <vt:lpstr>PowerPoint Presentation</vt:lpstr>
      <vt:lpstr>PowerPoint Presentation</vt:lpstr>
      <vt:lpstr>Introduction to Bivariate Data</vt:lpstr>
      <vt:lpstr>More than One Variable</vt:lpstr>
      <vt:lpstr>An Example</vt:lpstr>
      <vt:lpstr>What are Bivariate Data?</vt:lpstr>
      <vt:lpstr>Spousal Age Example</vt:lpstr>
      <vt:lpstr>Spousal Age Example</vt:lpstr>
      <vt:lpstr>Spousal Age Example</vt:lpstr>
      <vt:lpstr>Spousal Age Example</vt:lpstr>
      <vt:lpstr>Spousal Age Example  </vt:lpstr>
      <vt:lpstr>Unavailable Information</vt:lpstr>
      <vt:lpstr>PowerPoint Presentation</vt:lpstr>
      <vt:lpstr>Associations</vt:lpstr>
      <vt:lpstr>PowerPoint Presentation</vt:lpstr>
      <vt:lpstr>PowerPoint Presentation</vt:lpstr>
      <vt:lpstr>PowerPoint Presentation</vt:lpstr>
      <vt:lpstr>Ways Scatter Plots Can Differ</vt:lpstr>
      <vt:lpstr>Pearson Product-Moment Correlation</vt:lpstr>
      <vt:lpstr>Not Adequate for Nonlinear</vt:lpstr>
      <vt:lpstr>Symbols for Pearson’s Correlation</vt:lpstr>
      <vt:lpstr>Values of the Pearson Correlation</vt:lpstr>
      <vt:lpstr>Perfect Linear Relationship</vt:lpstr>
      <vt:lpstr>Perfect Negative Relationship</vt:lpstr>
      <vt:lpstr>No Linear Relationship</vt:lpstr>
      <vt:lpstr>PowerPoint Presentation</vt:lpstr>
      <vt:lpstr>Range of Pearson’s r</vt:lpstr>
      <vt:lpstr>Symmetry</vt:lpstr>
      <vt:lpstr>Unaffected by positive Linear Transformations</vt:lpstr>
      <vt:lpstr>Unaffected by Linear Transformations</vt:lpstr>
      <vt:lpstr>Unaffected by Linear Transformations</vt:lpstr>
      <vt:lpstr>Computing Pearson’s r</vt:lpstr>
      <vt:lpstr>Computing Pearson’s r</vt:lpstr>
      <vt:lpstr>Computing Pearson’s r</vt:lpstr>
      <vt:lpstr>Computing Pearson’s r</vt:lpstr>
      <vt:lpstr>Computing Pearson’s r</vt:lpstr>
      <vt:lpstr>Computing Pearson’s r</vt:lpstr>
      <vt:lpstr>The Formula</vt:lpstr>
      <vt:lpstr>Computational Formula</vt:lpstr>
      <vt:lpstr>Variance Sum Law</vt:lpstr>
      <vt:lpstr>Variance Sum Law </vt:lpstr>
      <vt:lpstr>Example Variance of the SAT</vt:lpstr>
      <vt:lpstr>Example VSAT + QSAT</vt:lpstr>
      <vt:lpstr>Example VSAT - QSAT</vt:lpstr>
      <vt:lpstr>Variance Sum Law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2020-05-17T23:24:13Z</dcterms:created>
  <dcterms:modified xsi:type="dcterms:W3CDTF">2020-08-30T20:39:00Z</dcterms:modified>
</cp:coreProperties>
</file>